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4"/>
    <p:sldMasterId id="2147483704" r:id="rId5"/>
  </p:sldMasterIdLst>
  <p:notesMasterIdLst>
    <p:notesMasterId r:id="rId27"/>
  </p:notesMasterIdLst>
  <p:sldIdLst>
    <p:sldId id="1198" r:id="rId6"/>
    <p:sldId id="1232" r:id="rId7"/>
    <p:sldId id="1242" r:id="rId8"/>
    <p:sldId id="1233" r:id="rId9"/>
    <p:sldId id="1243" r:id="rId10"/>
    <p:sldId id="1234" r:id="rId11"/>
    <p:sldId id="1244" r:id="rId12"/>
    <p:sldId id="1235" r:id="rId13"/>
    <p:sldId id="1245" r:id="rId14"/>
    <p:sldId id="1236" r:id="rId15"/>
    <p:sldId id="1246" r:id="rId16"/>
    <p:sldId id="1237" r:id="rId17"/>
    <p:sldId id="1247" r:id="rId18"/>
    <p:sldId id="1238" r:id="rId19"/>
    <p:sldId id="1248" r:id="rId20"/>
    <p:sldId id="1239" r:id="rId21"/>
    <p:sldId id="1249" r:id="rId22"/>
    <p:sldId id="1240" r:id="rId23"/>
    <p:sldId id="1250" r:id="rId24"/>
    <p:sldId id="1241" r:id="rId25"/>
    <p:sldId id="1251" r:id="rId26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03 - GLOBAL TO NAT." id="{A4F00B19-2454-478B-BDFB-04E5727200B7}">
          <p14:sldIdLst>
            <p14:sldId id="1198"/>
            <p14:sldId id="1232"/>
            <p14:sldId id="1242"/>
            <p14:sldId id="1233"/>
            <p14:sldId id="1243"/>
            <p14:sldId id="1234"/>
            <p14:sldId id="1244"/>
            <p14:sldId id="1235"/>
            <p14:sldId id="1245"/>
            <p14:sldId id="1236"/>
            <p14:sldId id="1246"/>
            <p14:sldId id="1237"/>
            <p14:sldId id="1247"/>
            <p14:sldId id="1238"/>
            <p14:sldId id="1248"/>
            <p14:sldId id="1239"/>
            <p14:sldId id="1249"/>
            <p14:sldId id="1240"/>
            <p14:sldId id="1250"/>
            <p14:sldId id="1241"/>
            <p14:sldId id="125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6EA6E4B-4160-D95F-1120-1C9FDD8391BA}" name="Justine Lancelin" initials="JL" userId="S::justine.lancelin@unep-wcmc.org::9af5429e-1b09-41a0-b4cb-64b2324c9f3e" providerId="AD"/>
  <p188:author id="{884D807D-7A6E-675E-03D2-51CB92EC8028}" name="Santhuri Naidoo" initials="SN" userId="S::santhuri.naidoo@unep-wcmc.org::27bc7383-d147-46d7-86c8-5f85543e6c2e" providerId="AD"/>
  <p188:author id="{C3075C7F-DE7B-72CA-8B31-CDE04357BDD8}" name="N. Noor" initials="NN" userId="N. Noo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or Noor" initials="NN" lastIdx="1" clrIdx="0">
    <p:extLst>
      <p:ext uri="{19B8F6BF-5375-455C-9EA6-DF929625EA0E}">
        <p15:presenceInfo xmlns:p15="http://schemas.microsoft.com/office/powerpoint/2012/main" userId="S::noor.noor@unep-wcmc.org::aaf79c5f-271c-4ac4-a14f-c7b4f3da56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4B19"/>
    <a:srgbClr val="585856"/>
    <a:srgbClr val="0473B9"/>
    <a:srgbClr val="E52A38"/>
    <a:srgbClr val="499ACC"/>
    <a:srgbClr val="71706F"/>
    <a:srgbClr val="000000"/>
    <a:srgbClr val="7F7F7F"/>
    <a:srgbClr val="E6E6E6"/>
    <a:srgbClr val="007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23CF2-AE04-482E-89C6-954BC89F66C2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1BA9A-3860-4F35-A82F-D48F4F36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48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942975" y="2735263"/>
            <a:ext cx="13109575" cy="7375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GB" sz="1600" b="0" i="0" kern="1200">
                <a:solidFill>
                  <a:schemeClr val="tx1"/>
                </a:solidFill>
                <a:effectLst/>
                <a:latin typeface="+mn-lt"/>
                <a:cs typeface="Calibri"/>
              </a:rPr>
              <a:t>Transition slide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771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FA49F-0189-A243-B73C-CA5076C2962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771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645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9686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794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055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70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517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426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726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186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25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820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0129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061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78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02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930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372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534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619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EB882-8027-4334-A9D1-8050A8A2424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16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BA61-DB92-4A75-9099-6253479B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791" y="381117"/>
            <a:ext cx="9575209" cy="1351430"/>
          </a:xfrm>
        </p:spPr>
        <p:txBody>
          <a:bodyPr anchor="b">
            <a:noAutofit/>
          </a:bodyPr>
          <a:lstStyle>
            <a:lvl1pPr algn="l">
              <a:defRPr sz="4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E3564-1E17-45B1-85C7-F06EE888C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791" y="2078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55EB5F-B1E4-184B-A508-7C3E051D0A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3341"/>
            <a:ext cx="12192000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7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40E2AA-4B7C-8B4C-AE25-8B8EC4DDF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3341"/>
            <a:ext cx="12192000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0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D9FFAA6-7CE0-4D81-A857-0AA78AB423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6466" y="539750"/>
            <a:ext cx="5280934" cy="5778500"/>
          </a:xfrm>
          <a:custGeom>
            <a:avLst/>
            <a:gdLst>
              <a:gd name="connsiteX0" fmla="*/ 0 w 5280934"/>
              <a:gd name="connsiteY0" fmla="*/ 0 h 5778500"/>
              <a:gd name="connsiteX1" fmla="*/ 5280934 w 5280934"/>
              <a:gd name="connsiteY1" fmla="*/ 0 h 5778500"/>
              <a:gd name="connsiteX2" fmla="*/ 5280934 w 5280934"/>
              <a:gd name="connsiteY2" fmla="*/ 5778500 h 5778500"/>
              <a:gd name="connsiteX3" fmla="*/ 0 w 5280934"/>
              <a:gd name="connsiteY3" fmla="*/ 5778500 h 577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0934" h="5778500">
                <a:moveTo>
                  <a:pt x="0" y="0"/>
                </a:moveTo>
                <a:lnTo>
                  <a:pt x="5280934" y="0"/>
                </a:lnTo>
                <a:lnTo>
                  <a:pt x="5280934" y="5778500"/>
                </a:lnTo>
                <a:lnTo>
                  <a:pt x="0" y="57785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51395" y="364064"/>
            <a:ext cx="10737160" cy="6105023"/>
          </a:xfrm>
        </p:spPr>
        <p:txBody>
          <a:bodyPr vert="horz" lIns="0" tIns="0" rIns="0" bIns="0">
            <a:noAutofit/>
          </a:bodyPr>
          <a:lstStyle>
            <a:lvl1pPr marL="0" indent="0">
              <a:lnSpc>
                <a:spcPct val="90000"/>
              </a:lnSpc>
              <a:buFont typeface="Arial"/>
              <a:buNone/>
              <a:defRPr sz="2400" b="1" baseline="0">
                <a:solidFill>
                  <a:schemeClr val="accent1"/>
                </a:solidFill>
              </a:defRPr>
            </a:lvl1pPr>
            <a:lvl2pPr marL="493581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2pPr>
            <a:lvl3pPr marL="701413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3pPr>
            <a:lvl4pPr marL="909245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4pPr>
            <a:lvl5pPr marL="1117077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5pPr>
            <a:lvl7pPr marL="1246991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7pPr>
            <a:lvl8pPr marL="1454825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8pPr>
            <a:lvl9pPr marL="1662657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300" b="1">
                <a:solidFill>
                  <a:srgbClr val="00AEEF"/>
                </a:solidFill>
              </a:defRPr>
            </a:lvl9pPr>
          </a:lstStyle>
          <a:p>
            <a:pPr lvl="0"/>
            <a:r>
              <a:rPr lang="en-US"/>
              <a:t>Add your own text here.</a:t>
            </a:r>
          </a:p>
          <a:p>
            <a:pPr lvl="0"/>
            <a:r>
              <a:rPr lang="en-US"/>
              <a:t> </a:t>
            </a:r>
          </a:p>
          <a:p>
            <a:pPr lvl="0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3412DF-B47C-C548-8E5F-B6EC03F735D4}"/>
              </a:ext>
            </a:extLst>
          </p:cNvPr>
          <p:cNvSpPr txBox="1"/>
          <p:nvPr userDrawn="1"/>
        </p:nvSpPr>
        <p:spPr>
          <a:xfrm>
            <a:off x="12859173" y="674373"/>
            <a:ext cx="375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000000"/>
                </a:solidFill>
              </a:rPr>
              <a:t>Large intro slide</a:t>
            </a:r>
          </a:p>
          <a:p>
            <a:endParaRPr lang="en-GB" sz="1200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It can be used to introduce who we are, or you may wish to replace the boiler plate paragraph with text about your own project.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9A7C4-97EE-4442-A841-CA79C98DFE28}"/>
              </a:ext>
            </a:extLst>
          </p:cNvPr>
          <p:cNvSpPr txBox="1"/>
          <p:nvPr userDrawn="1"/>
        </p:nvSpPr>
        <p:spPr>
          <a:xfrm>
            <a:off x="12859173" y="2572311"/>
            <a:ext cx="375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000000"/>
                </a:solidFill>
              </a:rPr>
              <a:t>Fonts</a:t>
            </a:r>
          </a:p>
          <a:p>
            <a:endParaRPr lang="en-GB" sz="1200" b="1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Please use Arial Bold, 24pt minimum.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6D3CE5-8EE2-784A-936B-D873C63883A0}"/>
              </a:ext>
            </a:extLst>
          </p:cNvPr>
          <p:cNvSpPr txBox="1"/>
          <p:nvPr userDrawn="1"/>
        </p:nvSpPr>
        <p:spPr>
          <a:xfrm>
            <a:off x="12859173" y="-25400"/>
            <a:ext cx="284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</a:rPr>
              <a:t>Layout guide</a:t>
            </a:r>
          </a:p>
        </p:txBody>
      </p:sp>
    </p:spTree>
    <p:extLst>
      <p:ext uri="{BB962C8B-B14F-4D97-AF65-F5344CB8AC3E}">
        <p14:creationId xmlns:p14="http://schemas.microsoft.com/office/powerpoint/2010/main" val="2267829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Bullet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58137" y="354262"/>
            <a:ext cx="10513064" cy="625729"/>
          </a:xfrm>
        </p:spPr>
        <p:txBody>
          <a:bodyPr vert="horz" lIns="0" tIns="0" rIns="0">
            <a:noAutofit/>
          </a:bodyPr>
          <a:lstStyle>
            <a:lvl1pPr>
              <a:lnSpc>
                <a:spcPct val="90000"/>
              </a:lnSpc>
              <a:defRPr sz="3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65840" y="1295401"/>
            <a:ext cx="10505360" cy="5173685"/>
          </a:xfrm>
        </p:spPr>
        <p:txBody>
          <a:bodyPr vert="horz" wrap="square" lIns="0" tIns="0">
            <a:noAutofit/>
          </a:bodyPr>
          <a:lstStyle>
            <a:lvl1pPr marL="230187" indent="-230187">
              <a:lnSpc>
                <a:spcPct val="120000"/>
              </a:lnSpc>
              <a:buFont typeface="Arial"/>
              <a:buChar char="•"/>
              <a:tabLst/>
              <a:defRPr sz="2800" b="0">
                <a:solidFill>
                  <a:srgbClr val="000000"/>
                </a:solidFill>
              </a:defRPr>
            </a:lvl1pPr>
            <a:lvl2pPr marL="493581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0000"/>
                </a:solidFill>
              </a:defRPr>
            </a:lvl2pPr>
            <a:lvl3pPr marL="701413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0000"/>
                </a:solidFill>
              </a:defRPr>
            </a:lvl3pPr>
            <a:lvl4pPr marL="909245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rgbClr val="000000"/>
                </a:solidFill>
              </a:defRPr>
            </a:lvl4pPr>
            <a:lvl5pPr marL="1027108" marR="0" indent="-1968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rgbClr val="000000"/>
                </a:solidFill>
              </a:defRPr>
            </a:lvl5pPr>
            <a:lvl6pPr marL="1324910" indent="-285749">
              <a:buFont typeface="Arial"/>
              <a:buChar char="•"/>
              <a:defRPr/>
            </a:lvl6pPr>
            <a:lvl7pPr marL="1246991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rgbClr val="000000"/>
                </a:solidFill>
              </a:defRPr>
            </a:lvl7pPr>
            <a:lvl8pPr marL="1454825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rgbClr val="000000"/>
                </a:solidFill>
              </a:defRPr>
            </a:lvl8pPr>
            <a:lvl9pPr marL="1662657" marR="0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/>
              <a:t>Bullet point</a:t>
            </a:r>
          </a:p>
          <a:p>
            <a:pPr marL="493581" marR="0" lvl="1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1</a:t>
            </a:r>
          </a:p>
          <a:p>
            <a:pPr marL="701413" marR="0" lvl="2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2</a:t>
            </a:r>
          </a:p>
          <a:p>
            <a:pPr marL="909245" marR="0" lvl="3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3</a:t>
            </a:r>
          </a:p>
          <a:p>
            <a:pPr marL="1117077" marR="0" lvl="4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4</a:t>
            </a:r>
          </a:p>
          <a:p>
            <a:pPr marL="1246991" marR="0" lvl="6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5</a:t>
            </a:r>
          </a:p>
          <a:p>
            <a:pPr marL="1454825" marR="0" lvl="7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6</a:t>
            </a:r>
          </a:p>
          <a:p>
            <a:pPr marL="1662657" marR="0" lvl="8" indent="-285749" defTabSz="9143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7</a:t>
            </a:r>
          </a:p>
          <a:p>
            <a:pPr lvl="0"/>
            <a:r>
              <a:rPr lang="en-US"/>
              <a:t>Bullet 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81A97B-40A5-DF42-8C02-3503FF7021D2}"/>
              </a:ext>
            </a:extLst>
          </p:cNvPr>
          <p:cNvSpPr txBox="1"/>
          <p:nvPr userDrawn="1"/>
        </p:nvSpPr>
        <p:spPr>
          <a:xfrm>
            <a:off x="12876107" y="666974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000000"/>
                </a:solidFill>
              </a:rPr>
              <a:t>Large bullet point slide</a:t>
            </a:r>
          </a:p>
          <a:p>
            <a:endParaRPr lang="en-GB" sz="1200" b="1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You can use this slide to create simple lists.</a:t>
            </a:r>
          </a:p>
          <a:p>
            <a:pPr marL="171449" indent="-171449">
              <a:buFont typeface="Arial" panose="020B0604020202020204" pitchFamily="34" charset="0"/>
              <a:buChar char="•"/>
            </a:pPr>
            <a:endParaRPr lang="en-GB" sz="1200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Please do not add images to this slide.</a:t>
            </a:r>
          </a:p>
          <a:p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6EA2F5-7031-FD4D-AE0A-D0D993626FC9}"/>
              </a:ext>
            </a:extLst>
          </p:cNvPr>
          <p:cNvSpPr txBox="1"/>
          <p:nvPr userDrawn="1"/>
        </p:nvSpPr>
        <p:spPr>
          <a:xfrm>
            <a:off x="12876107" y="2672478"/>
            <a:ext cx="314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000000"/>
                </a:solidFill>
              </a:rPr>
              <a:t>Fonts</a:t>
            </a:r>
          </a:p>
          <a:p>
            <a:endParaRPr lang="en-GB" sz="1200" b="1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Please use Arial Bold, 36pt for the title. </a:t>
            </a:r>
          </a:p>
          <a:p>
            <a:pPr marL="171449" indent="-171449">
              <a:buFont typeface="Arial" panose="020B0604020202020204" pitchFamily="34" charset="0"/>
              <a:buChar char="•"/>
            </a:pPr>
            <a:endParaRPr lang="en-GB" sz="1200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Arial 28pt for the main body text. </a:t>
            </a:r>
          </a:p>
          <a:p>
            <a:pPr marL="171449" indent="-171449">
              <a:buFont typeface="Arial" panose="020B0604020202020204" pitchFamily="34" charset="0"/>
              <a:buChar char="•"/>
            </a:pPr>
            <a:endParaRPr lang="en-GB" sz="1200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Sub-bullets should be size 24pt minimum.</a:t>
            </a:r>
          </a:p>
          <a:p>
            <a:pPr marL="171449" indent="-171449">
              <a:buFont typeface="Arial" panose="020B0604020202020204" pitchFamily="34" charset="0"/>
              <a:buChar char="•"/>
            </a:pPr>
            <a:endParaRPr lang="en-GB" sz="1200">
              <a:solidFill>
                <a:srgbClr val="000000"/>
              </a:solidFill>
            </a:endParaRPr>
          </a:p>
          <a:p>
            <a:pPr marL="171449" indent="-171449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000000"/>
                </a:solidFill>
              </a:rPr>
              <a:t>Only the title should be in colour the rest must be in black for legibility.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A1FBBF-F186-7444-B92C-33F2B95B2B81}"/>
              </a:ext>
            </a:extLst>
          </p:cNvPr>
          <p:cNvSpPr txBox="1"/>
          <p:nvPr userDrawn="1"/>
        </p:nvSpPr>
        <p:spPr>
          <a:xfrm>
            <a:off x="12859173" y="-25400"/>
            <a:ext cx="284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</a:rPr>
              <a:t>Layout guide</a:t>
            </a:r>
          </a:p>
        </p:txBody>
      </p:sp>
    </p:spTree>
    <p:extLst>
      <p:ext uri="{BB962C8B-B14F-4D97-AF65-F5344CB8AC3E}">
        <p14:creationId xmlns:p14="http://schemas.microsoft.com/office/powerpoint/2010/main" val="427249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Bullet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58136" y="354261"/>
            <a:ext cx="10513064" cy="625729"/>
          </a:xfrm>
        </p:spPr>
        <p:txBody>
          <a:bodyPr vert="horz" lIns="0" tIns="0" rIns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65840" y="1295400"/>
            <a:ext cx="10505360" cy="5173685"/>
          </a:xfrm>
        </p:spPr>
        <p:txBody>
          <a:bodyPr vert="horz" wrap="square" lIns="0" tIns="0">
            <a:noAutofit/>
          </a:bodyPr>
          <a:lstStyle>
            <a:lvl1pPr marL="306910" indent="-306910">
              <a:lnSpc>
                <a:spcPct val="120000"/>
              </a:lnSpc>
              <a:buFont typeface="Arial"/>
              <a:buChar char="•"/>
              <a:tabLst/>
              <a:defRPr sz="3733" b="0">
                <a:solidFill>
                  <a:srgbClr val="000000"/>
                </a:solidFill>
              </a:defRPr>
            </a:lvl1pPr>
            <a:lvl2pPr marL="658094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 b="0">
                <a:solidFill>
                  <a:srgbClr val="000000"/>
                </a:solidFill>
              </a:defRPr>
            </a:lvl2pPr>
            <a:lvl3pPr marL="935198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 b="0">
                <a:solidFill>
                  <a:srgbClr val="000000"/>
                </a:solidFill>
              </a:defRPr>
            </a:lvl3pPr>
            <a:lvl4pPr marL="1212302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solidFill>
                  <a:srgbClr val="000000"/>
                </a:solidFill>
              </a:defRPr>
            </a:lvl4pPr>
            <a:lvl5pPr marL="1369450" marR="0" indent="-26246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solidFill>
                  <a:srgbClr val="000000"/>
                </a:solidFill>
              </a:defRPr>
            </a:lvl5pPr>
            <a:lvl6pPr marL="1766511" indent="-380990">
              <a:buFont typeface="Arial"/>
              <a:buChar char="•"/>
              <a:defRPr/>
            </a:lvl6pPr>
            <a:lvl7pPr marL="1662622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solidFill>
                  <a:srgbClr val="000000"/>
                </a:solidFill>
              </a:defRPr>
            </a:lvl7pPr>
            <a:lvl8pPr marL="1939728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solidFill>
                  <a:srgbClr val="000000"/>
                </a:solidFill>
              </a:defRPr>
            </a:lvl8pPr>
            <a:lvl9pPr marL="2216831" marR="0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/>
              <a:t>Bullet point</a:t>
            </a:r>
          </a:p>
          <a:p>
            <a:pPr marL="658094" marR="0" lvl="1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1</a:t>
            </a:r>
          </a:p>
          <a:p>
            <a:pPr marL="935198" marR="0" lvl="2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2</a:t>
            </a:r>
          </a:p>
          <a:p>
            <a:pPr marL="1212302" marR="0" lvl="3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3</a:t>
            </a:r>
          </a:p>
          <a:p>
            <a:pPr marL="1489407" marR="0" lvl="4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4</a:t>
            </a:r>
          </a:p>
          <a:p>
            <a:pPr marL="1662622" marR="0" lvl="6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5</a:t>
            </a:r>
          </a:p>
          <a:p>
            <a:pPr marL="1939728" marR="0" lvl="7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6</a:t>
            </a:r>
          </a:p>
          <a:p>
            <a:pPr marL="2216831" marR="0" lvl="8" indent="-38099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Sub-bullet 7</a:t>
            </a:r>
          </a:p>
          <a:p>
            <a:pPr lvl="0"/>
            <a:r>
              <a:rPr lang="en-US"/>
              <a:t>Bullet 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81A97B-40A5-DF42-8C02-3503FF7021D2}"/>
              </a:ext>
            </a:extLst>
          </p:cNvPr>
          <p:cNvSpPr txBox="1"/>
          <p:nvPr userDrawn="1"/>
        </p:nvSpPr>
        <p:spPr>
          <a:xfrm>
            <a:off x="12876107" y="666973"/>
            <a:ext cx="365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Large bullet point slide</a:t>
            </a:r>
          </a:p>
          <a:p>
            <a:endParaRPr lang="en-GB" sz="1600" b="1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You can use this slide to create simple lists.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Please do not add images to this slide.</a:t>
            </a:r>
          </a:p>
          <a:p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6EA2F5-7031-FD4D-AE0A-D0D993626FC9}"/>
              </a:ext>
            </a:extLst>
          </p:cNvPr>
          <p:cNvSpPr txBox="1"/>
          <p:nvPr userDrawn="1"/>
        </p:nvSpPr>
        <p:spPr>
          <a:xfrm>
            <a:off x="12876107" y="2672478"/>
            <a:ext cx="314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Fonts</a:t>
            </a:r>
          </a:p>
          <a:p>
            <a:endParaRPr lang="en-GB" sz="1600" b="1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Please use Arial Bold, 36pt for the title. 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Arial 28pt for the main body text. 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Sub-bullets should be size 24pt minimum.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>
              <a:solidFill>
                <a:srgbClr val="000000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00000"/>
                </a:solidFill>
              </a:rPr>
              <a:t>Only the title should be in colour the rest must be in black for legibility.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A1FBBF-F186-7444-B92C-33F2B95B2B81}"/>
              </a:ext>
            </a:extLst>
          </p:cNvPr>
          <p:cNvSpPr txBox="1"/>
          <p:nvPr userDrawn="1"/>
        </p:nvSpPr>
        <p:spPr>
          <a:xfrm>
            <a:off x="12859173" y="-25400"/>
            <a:ext cx="2844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67" b="1">
                <a:solidFill>
                  <a:srgbClr val="000000"/>
                </a:solidFill>
              </a:rPr>
              <a:t>Layout guide</a:t>
            </a:r>
          </a:p>
        </p:txBody>
      </p:sp>
    </p:spTree>
    <p:extLst>
      <p:ext uri="{BB962C8B-B14F-4D97-AF65-F5344CB8AC3E}">
        <p14:creationId xmlns:p14="http://schemas.microsoft.com/office/powerpoint/2010/main" val="427249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D9E1B0-95BD-4F67-994E-7B85FA23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8F4D2-25AF-4260-B8BE-1C6C5BFC3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BEF70-50D2-4AF3-9073-08469080C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3C95B-16E6-49CF-8F81-DC996DD8C5F3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996F7-0D93-4C67-8C70-7BBD44BF4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653AD-018C-4921-BE6B-23FC46F2C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023F5-F108-4051-A1E6-FF9F1BFA1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0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690" y="279401"/>
            <a:ext cx="1147210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UNEP WCMC presentation deck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904" r:id="rId2"/>
    <p:sldLayoutId id="2147483706" r:id="rId3"/>
    <p:sldLayoutId id="2147483712" r:id="rId4"/>
    <p:sldLayoutId id="2147483711" r:id="rId5"/>
  </p:sldLayoutIdLst>
  <p:txStyles>
    <p:titleStyle>
      <a:lvl1pPr eaLnBrk="1" hangingPunct="1">
        <a:defRPr sz="10800">
          <a:solidFill>
            <a:srgbClr val="15ABFF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tabLst>
          <a:tab pos="1217054" algn="l"/>
        </a:tabLst>
        <a:defRPr sz="2400" b="1" baseline="0">
          <a:solidFill>
            <a:srgbClr val="00AEEF"/>
          </a:solidFill>
          <a:latin typeface="+mn-lt"/>
          <a:ea typeface="+mn-ea"/>
          <a:cs typeface="+mn-cs"/>
        </a:defRPr>
      </a:lvl1pPr>
      <a:lvl2pPr marL="3196087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2pPr>
      <a:lvl3pPr marL="935198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3pPr>
      <a:lvl4pPr marL="1212302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4pPr>
      <a:lvl5pPr marL="1489407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5pPr>
      <a:lvl6pPr marL="1385520" eaLnBrk="1" hangingPunct="1">
        <a:defRPr>
          <a:latin typeface="+mn-lt"/>
          <a:ea typeface="+mn-ea"/>
          <a:cs typeface="+mn-cs"/>
        </a:defRPr>
      </a:lvl6pPr>
      <a:lvl7pPr marL="1662622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7pPr>
      <a:lvl8pPr marL="1939728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8pPr>
      <a:lvl9pPr marL="2216095" marR="0" indent="-380990" defTabSz="121917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/>
        <a:buChar char="•"/>
        <a:tabLst>
          <a:tab pos="1217054" algn="l"/>
        </a:tabLst>
        <a:defRPr sz="2400">
          <a:solidFill>
            <a:srgbClr val="00AEEF"/>
          </a:solidFill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104" eaLnBrk="1" hangingPunct="1">
        <a:defRPr>
          <a:latin typeface="+mn-lt"/>
          <a:ea typeface="+mn-ea"/>
          <a:cs typeface="+mn-cs"/>
        </a:defRPr>
      </a:lvl2pPr>
      <a:lvl3pPr marL="554207" eaLnBrk="1" hangingPunct="1">
        <a:defRPr>
          <a:latin typeface="+mn-lt"/>
          <a:ea typeface="+mn-ea"/>
          <a:cs typeface="+mn-cs"/>
        </a:defRPr>
      </a:lvl3pPr>
      <a:lvl4pPr marL="831311" eaLnBrk="1" hangingPunct="1">
        <a:defRPr>
          <a:latin typeface="+mn-lt"/>
          <a:ea typeface="+mn-ea"/>
          <a:cs typeface="+mn-cs"/>
        </a:defRPr>
      </a:lvl4pPr>
      <a:lvl5pPr marL="1108416" eaLnBrk="1" hangingPunct="1">
        <a:defRPr>
          <a:latin typeface="+mn-lt"/>
          <a:ea typeface="+mn-ea"/>
          <a:cs typeface="+mn-cs"/>
        </a:defRPr>
      </a:lvl5pPr>
      <a:lvl6pPr marL="1385520" eaLnBrk="1" hangingPunct="1">
        <a:defRPr>
          <a:latin typeface="+mn-lt"/>
          <a:ea typeface="+mn-ea"/>
          <a:cs typeface="+mn-cs"/>
        </a:defRPr>
      </a:lvl6pPr>
      <a:lvl7pPr marL="1662622" eaLnBrk="1" hangingPunct="1">
        <a:defRPr>
          <a:latin typeface="+mn-lt"/>
          <a:ea typeface="+mn-ea"/>
          <a:cs typeface="+mn-cs"/>
        </a:defRPr>
      </a:lvl7pPr>
      <a:lvl8pPr marL="1939728" eaLnBrk="1" hangingPunct="1">
        <a:defRPr>
          <a:latin typeface="+mn-lt"/>
          <a:ea typeface="+mn-ea"/>
          <a:cs typeface="+mn-cs"/>
        </a:defRPr>
      </a:lvl8pPr>
      <a:lvl9pPr marL="2216831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E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D774D4E6-DFEE-6F44-B634-5EEDE89C7759}"/>
              </a:ext>
            </a:extLst>
          </p:cNvPr>
          <p:cNvSpPr txBox="1">
            <a:spLocks/>
          </p:cNvSpPr>
          <p:nvPr/>
        </p:nvSpPr>
        <p:spPr>
          <a:xfrm>
            <a:off x="779826" y="781050"/>
            <a:ext cx="10954974" cy="3295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spcAft>
                <a:spcPts val="600"/>
              </a:spcAft>
              <a:defRPr/>
            </a:pPr>
            <a:r>
              <a:rPr lang="en-GB" sz="4800" b="1" cap="all" dirty="0">
                <a:solidFill>
                  <a:srgbClr val="FFFFFF"/>
                </a:solidFill>
                <a:latin typeface="Arial"/>
                <a:ea typeface="DengXian Light"/>
                <a:cs typeface="Arial"/>
              </a:rPr>
              <a:t>Pub quiz</a:t>
            </a:r>
            <a:endParaRPr lang="en-US" dirty="0"/>
          </a:p>
          <a:p>
            <a:pPr algn="l">
              <a:lnSpc>
                <a:spcPct val="110000"/>
              </a:lnSpc>
              <a:spcAft>
                <a:spcPts val="600"/>
              </a:spcAft>
              <a:defRPr/>
            </a:pPr>
            <a:r>
              <a:rPr lang="en-GB" sz="7200" b="1" cap="all" dirty="0">
                <a:solidFill>
                  <a:srgbClr val="FFFFFF"/>
                </a:solidFill>
                <a:latin typeface="Arial"/>
                <a:ea typeface="DengXian Light"/>
                <a:cs typeface="Arial"/>
              </a:rPr>
              <a:t>What has happened in the biodiversity conservation field in 2023?</a:t>
            </a:r>
            <a:endParaRPr lang="en-GB" sz="7200" b="1" cap="all" dirty="0">
              <a:solidFill>
                <a:srgbClr val="FFFFFF"/>
              </a:solidFill>
              <a:ea typeface="DengXian Light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A00271-0CC7-A88F-3985-026B1110F6E3}"/>
              </a:ext>
            </a:extLst>
          </p:cNvPr>
          <p:cNvSpPr txBox="1"/>
          <p:nvPr/>
        </p:nvSpPr>
        <p:spPr>
          <a:xfrm>
            <a:off x="952500" y="4132169"/>
            <a:ext cx="1007128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Calibri Light"/>
                <a:ea typeface="Calibri Light"/>
                <a:cs typeface="Arial"/>
              </a:rPr>
              <a:t>10 questions</a:t>
            </a:r>
          </a:p>
          <a:p>
            <a:r>
              <a:rPr lang="en-GB" sz="3600">
                <a:solidFill>
                  <a:schemeClr val="bg1"/>
                </a:solidFill>
                <a:latin typeface="Calibri Light"/>
                <a:ea typeface="Calibri Light"/>
                <a:cs typeface="Arial"/>
              </a:rPr>
              <a:t>15 minutes to answer them</a:t>
            </a:r>
          </a:p>
        </p:txBody>
      </p:sp>
    </p:spTree>
    <p:extLst>
      <p:ext uri="{BB962C8B-B14F-4D97-AF65-F5344CB8AC3E}">
        <p14:creationId xmlns:p14="http://schemas.microsoft.com/office/powerpoint/2010/main" val="60161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383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5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target of the Kunming-Montreal Global Biodiversity Framework aims to ensure the full, equitable, inclusive, effective, and gender-responsive representation and participation in decision-making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 b="1">
              <a:latin typeface="Calibri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Target 5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Target 9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Target 18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Target 22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79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383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5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target of the Kunming-Montreal Global Biodiversity Framework aims to ensure the full, equitable, inclusive, effective, and gender-responsive representation and participation in decision-making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 b="1">
              <a:latin typeface="Calibri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Target 5</a:t>
            </a: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Target 9</a:t>
            </a: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Target 18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Target 22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5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6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of the themes below was the focus of Decision 15/19 of the Kunming-Montreal Global Biodiversity Framework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Cooperation with other conventions and international organisations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Programme of work of the Intergovernmental Science-Policy Platform on Biodiversity and Ecosystem Services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Conservation and sustainable use of marine and coastal biodiversity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Long-term strategic approach to mainstreaming biodiversity within and across sectors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75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6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of the themes below was the focus of Decision 15/19 of the Kunming-Montreal Global Biodiversity Framework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Cooperation with other conventions and international organisations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Programme of work of the Intergovernmental Science-Policy Platform on Biodiversity and Ecosystem Services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Conservation and sustainable use of marine and coastal biodiversity</a:t>
            </a: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Long-term strategic approach to mainstreaming biodiversity within and across sectors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18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7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According</a:t>
            </a:r>
            <a:r>
              <a:rPr lang="en-GB" sz="2400" b="1">
                <a:latin typeface="Arial"/>
                <a:ea typeface="+mn-lt"/>
                <a:cs typeface="Calibri"/>
              </a:rPr>
              <a:t> to </a:t>
            </a:r>
            <a:r>
              <a:rPr lang="en-GB" sz="2400" b="1">
                <a:latin typeface="Arial"/>
                <a:ea typeface="+mn-lt"/>
                <a:cs typeface="+mn-lt"/>
              </a:rPr>
              <a:t>the IPBES Assessment on</a:t>
            </a:r>
            <a:r>
              <a:rPr lang="en-GB" sz="2400" b="1">
                <a:latin typeface="Arial"/>
                <a:ea typeface="+mn-lt"/>
                <a:cs typeface="Calibri"/>
              </a:rPr>
              <a:t> Invasive Alien Species, how much </a:t>
            </a:r>
            <a:r>
              <a:rPr lang="en-GB" sz="2400" b="1">
                <a:latin typeface="Arial"/>
                <a:ea typeface="+mn-lt"/>
                <a:cs typeface="+mn-lt"/>
              </a:rPr>
              <a:t>of the </a:t>
            </a:r>
            <a:r>
              <a:rPr lang="en-GB" sz="2400" b="1">
                <a:latin typeface="Arial"/>
                <a:ea typeface="+mn-lt"/>
                <a:cs typeface="Calibri"/>
              </a:rPr>
              <a:t>recorded global extinctions can be attributed to invasive alien species, either on their own or in combination with other factors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30%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40%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50%</a:t>
            </a:r>
            <a:endParaRPr lang="en-GB"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60%</a:t>
            </a:r>
            <a:endParaRPr lang="en-GB"/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1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7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According</a:t>
            </a:r>
            <a:r>
              <a:rPr lang="en-GB" sz="2400" b="1">
                <a:latin typeface="Arial"/>
                <a:ea typeface="+mn-lt"/>
                <a:cs typeface="Calibri"/>
              </a:rPr>
              <a:t> to </a:t>
            </a:r>
            <a:r>
              <a:rPr lang="en-GB" sz="2400" b="1">
                <a:latin typeface="Arial"/>
                <a:ea typeface="+mn-lt"/>
                <a:cs typeface="+mn-lt"/>
              </a:rPr>
              <a:t>the IPBES Assessment on</a:t>
            </a:r>
            <a:r>
              <a:rPr lang="en-GB" sz="2400" b="1">
                <a:latin typeface="Arial"/>
                <a:ea typeface="+mn-lt"/>
                <a:cs typeface="Calibri"/>
              </a:rPr>
              <a:t> Invasive Alien Species, how much </a:t>
            </a:r>
            <a:r>
              <a:rPr lang="en-GB" sz="2400" b="1">
                <a:latin typeface="Arial"/>
                <a:ea typeface="+mn-lt"/>
                <a:cs typeface="+mn-lt"/>
              </a:rPr>
              <a:t>of the </a:t>
            </a:r>
            <a:r>
              <a:rPr lang="en-GB" sz="2400" b="1">
                <a:latin typeface="Arial"/>
                <a:ea typeface="+mn-lt"/>
                <a:cs typeface="Calibri"/>
              </a:rPr>
              <a:t>recorded global extinctions can be attributed to invasive alien species, either on their own or in combination with other factors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30%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40%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50%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60%</a:t>
            </a:r>
            <a:endParaRPr lang="en-GB"/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74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61218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8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What milestone of records of wildlife trade transactions</a:t>
            </a:r>
            <a:r>
              <a:rPr lang="en-GB" sz="2400" b="1">
                <a:latin typeface="Arial"/>
                <a:ea typeface="+mn-lt"/>
                <a:cs typeface="Calibri"/>
              </a:rPr>
              <a:t> has</a:t>
            </a:r>
            <a:r>
              <a:rPr lang="en-GB" sz="2400" b="1">
                <a:latin typeface="Arial"/>
                <a:ea typeface="+mn-lt"/>
                <a:cs typeface="+mn-lt"/>
              </a:rPr>
              <a:t> been reached and </a:t>
            </a:r>
            <a:r>
              <a:rPr lang="en-GB" sz="2400" b="1">
                <a:latin typeface="Arial"/>
                <a:ea typeface="+mn-lt"/>
                <a:cs typeface="Calibri"/>
              </a:rPr>
              <a:t>reported by </a:t>
            </a:r>
            <a:r>
              <a:rPr lang="en-GB" sz="2400" b="1">
                <a:latin typeface="Arial"/>
                <a:ea typeface="+mn-lt"/>
                <a:cs typeface="+mn-lt"/>
              </a:rPr>
              <a:t>the </a:t>
            </a:r>
            <a:r>
              <a:rPr lang="en-GB" sz="2400" b="1">
                <a:latin typeface="Arial"/>
                <a:ea typeface="+mn-lt"/>
                <a:cs typeface="Calibri"/>
              </a:rPr>
              <a:t>Parties </a:t>
            </a:r>
            <a:r>
              <a:rPr lang="en-GB" sz="2400" b="1">
                <a:latin typeface="Arial"/>
                <a:ea typeface="+mn-lt"/>
                <a:cs typeface="+mn-lt"/>
              </a:rPr>
              <a:t>of the </a:t>
            </a:r>
            <a:r>
              <a:rPr lang="en-GB" sz="2400" b="1">
                <a:latin typeface="Arial"/>
                <a:ea typeface="+mn-lt"/>
                <a:cs typeface="Calibri"/>
              </a:rPr>
              <a:t>Convention on International Trade in Endangered Species of Wild Fauna and Flora (CITES) in the CITES Trade Database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15 million  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20 million  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25 million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30 million</a:t>
            </a:r>
            <a:endParaRPr lang="en-GB"/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959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61218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8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What milestone of records of wildlife trade transactions</a:t>
            </a:r>
            <a:r>
              <a:rPr lang="en-GB" sz="2400" b="1">
                <a:latin typeface="Arial"/>
                <a:ea typeface="+mn-lt"/>
                <a:cs typeface="Calibri"/>
              </a:rPr>
              <a:t> has</a:t>
            </a:r>
            <a:r>
              <a:rPr lang="en-GB" sz="2400" b="1">
                <a:latin typeface="Arial"/>
                <a:ea typeface="+mn-lt"/>
                <a:cs typeface="+mn-lt"/>
              </a:rPr>
              <a:t> been reached and </a:t>
            </a:r>
            <a:r>
              <a:rPr lang="en-GB" sz="2400" b="1">
                <a:latin typeface="Arial"/>
                <a:ea typeface="+mn-lt"/>
                <a:cs typeface="Calibri"/>
              </a:rPr>
              <a:t>reported by </a:t>
            </a:r>
            <a:r>
              <a:rPr lang="en-GB" sz="2400" b="1">
                <a:latin typeface="Arial"/>
                <a:ea typeface="+mn-lt"/>
                <a:cs typeface="+mn-lt"/>
              </a:rPr>
              <a:t>the </a:t>
            </a:r>
            <a:r>
              <a:rPr lang="en-GB" sz="2400" b="1">
                <a:latin typeface="Arial"/>
                <a:ea typeface="+mn-lt"/>
                <a:cs typeface="Calibri"/>
              </a:rPr>
              <a:t>Parties </a:t>
            </a:r>
            <a:r>
              <a:rPr lang="en-GB" sz="2400" b="1">
                <a:latin typeface="Arial"/>
                <a:ea typeface="+mn-lt"/>
                <a:cs typeface="+mn-lt"/>
              </a:rPr>
              <a:t>of the </a:t>
            </a:r>
            <a:r>
              <a:rPr lang="en-GB" sz="2400" b="1">
                <a:latin typeface="Arial"/>
                <a:ea typeface="+mn-lt"/>
                <a:cs typeface="Calibri"/>
              </a:rPr>
              <a:t>Convention on International Trade in Endangered Species of Wild Fauna and Flora (CITES) in the CITES Trade Database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15 million  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20 million  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25 million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30 million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84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9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When</a:t>
            </a:r>
            <a:r>
              <a:rPr lang="en-GB" sz="2400" b="1">
                <a:latin typeface="Arial"/>
                <a:ea typeface="+mn-lt"/>
                <a:cs typeface="Calibri"/>
              </a:rPr>
              <a:t> is </a:t>
            </a:r>
            <a:r>
              <a:rPr lang="en-GB" sz="2400" b="1">
                <a:latin typeface="Arial"/>
                <a:ea typeface="+mn-lt"/>
                <a:cs typeface="+mn-lt"/>
              </a:rPr>
              <a:t>the </a:t>
            </a:r>
            <a:r>
              <a:rPr lang="en-GB" sz="2400" b="1">
                <a:latin typeface="Arial"/>
                <a:ea typeface="+mn-lt"/>
                <a:cs typeface="Calibri"/>
              </a:rPr>
              <a:t>International Day of the World's Indigenous Peoples celebrated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June 5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June 8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August 7</a:t>
            </a:r>
            <a:endParaRPr lang="en-GB"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August 9</a:t>
            </a:r>
            <a:endParaRPr lang="en-GB"/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9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5752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9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When</a:t>
            </a:r>
            <a:r>
              <a:rPr lang="en-GB" sz="2400" b="1">
                <a:latin typeface="Arial"/>
                <a:ea typeface="+mn-lt"/>
                <a:cs typeface="Calibri"/>
              </a:rPr>
              <a:t> is </a:t>
            </a:r>
            <a:r>
              <a:rPr lang="en-GB" sz="2400" b="1">
                <a:latin typeface="Arial"/>
                <a:ea typeface="+mn-lt"/>
                <a:cs typeface="+mn-lt"/>
              </a:rPr>
              <a:t>the </a:t>
            </a:r>
            <a:r>
              <a:rPr lang="en-GB" sz="2400" b="1">
                <a:latin typeface="Arial"/>
                <a:ea typeface="+mn-lt"/>
                <a:cs typeface="Calibri"/>
              </a:rPr>
              <a:t>International Day of the World's Indigenous Peoples celebrated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June 5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June 8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August 7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August 9</a:t>
            </a:r>
            <a:endParaRPr lang="en-GB"/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1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33E52E-8AB2-4466-A84F-E099155642E6}"/>
              </a:ext>
            </a:extLst>
          </p:cNvPr>
          <p:cNvSpPr txBox="1">
            <a:spLocks/>
          </p:cNvSpPr>
          <p:nvPr/>
        </p:nvSpPr>
        <p:spPr>
          <a:xfrm>
            <a:off x="822024" y="1074430"/>
            <a:ext cx="10547951" cy="536064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L="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7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514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271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029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786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2543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30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0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800" b="1">
                <a:effectLst/>
                <a:latin typeface="Arial"/>
                <a:ea typeface="Calibri" panose="020F0502020204030204" pitchFamily="34" charset="0"/>
                <a:cs typeface="Arial"/>
              </a:rPr>
              <a:t>What is the name of the international instrument that seeks to create a legally binding framework for the equitable sharing of benefits arising from the utilisation of genetic resources, including traditional knowledge?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a) Nagoya Protocol on Access and Benefit-Sharing (ABS)</a:t>
            </a:r>
            <a:endParaRPr lang="en-GB" sz="2800">
              <a:latin typeface="Arial"/>
              <a:ea typeface="Calibri" panose="020F0502020204030204" pitchFamily="34" charset="0"/>
              <a:cs typeface="Arial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b) Cartagena Protocol on Biosafety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c) Trade-Related Intellectual Property Rights (TRIPS Agreement)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d) Aichi Targets</a:t>
            </a:r>
          </a:p>
          <a:p>
            <a:pPr marL="0" marR="0" lvl="0" indent="0" defTabSz="388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7200" b="0" i="0" u="none" strike="noStrike" kern="1200" cap="none" spc="0" normalizeH="0" baseline="0" noProof="0">
              <a:ln>
                <a:noFill/>
              </a:ln>
              <a:solidFill>
                <a:srgbClr val="007E8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4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61218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10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country was meant to host CBD COP 16 in 2024 before having to withdraw </a:t>
            </a:r>
            <a:r>
              <a:rPr lang="en-GB" sz="2400" b="1">
                <a:latin typeface="Arial"/>
                <a:ea typeface="+mn-lt"/>
                <a:cs typeface="Calibri"/>
              </a:rPr>
              <a:t>as host due to a tragic natural disaster earlier this year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   </a:t>
            </a: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China</a:t>
            </a:r>
            <a:endParaRPr lang="en-GB"/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Chile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Turkey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Morocco</a:t>
            </a: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113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976789"/>
            <a:ext cx="11168743" cy="61218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10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Which country was meant to host CBD COP 16 in 2024 before having to withdraw </a:t>
            </a:r>
            <a:r>
              <a:rPr lang="en-GB" sz="2400" b="1">
                <a:latin typeface="Arial"/>
                <a:ea typeface="+mn-lt"/>
                <a:cs typeface="Calibri"/>
              </a:rPr>
              <a:t>as host due to a tragic natural disaster earlier this year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endParaRPr lang="en-GB" sz="2400">
              <a:latin typeface="Arial"/>
              <a:cs typeface="Calibri"/>
            </a:endParaRPr>
          </a:p>
          <a:p>
            <a:pPr algn="just"/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   </a:t>
            </a: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China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 algn="just"/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b)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Chile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400">
                <a:latin typeface="Arial"/>
                <a:ea typeface="Calibri" panose="020F0502020204030204" pitchFamily="34" charset="0"/>
                <a:cs typeface="Calibri"/>
              </a:rPr>
              <a:t>Turkey</a:t>
            </a:r>
          </a:p>
          <a:p>
            <a:pPr algn="just"/>
            <a:endParaRPr lang="en-GB" sz="24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d) 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Morocco</a:t>
            </a: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400" b="1">
              <a:latin typeface="Arial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33E52E-8AB2-4466-A84F-E099155642E6}"/>
              </a:ext>
            </a:extLst>
          </p:cNvPr>
          <p:cNvSpPr txBox="1">
            <a:spLocks/>
          </p:cNvSpPr>
          <p:nvPr/>
        </p:nvSpPr>
        <p:spPr>
          <a:xfrm>
            <a:off x="822024" y="1074430"/>
            <a:ext cx="10547951" cy="536064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L="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7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514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271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029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786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2543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30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0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800" b="1">
                <a:effectLst/>
                <a:latin typeface="Arial"/>
                <a:ea typeface="Calibri" panose="020F0502020204030204" pitchFamily="34" charset="0"/>
                <a:cs typeface="Arial"/>
              </a:rPr>
              <a:t>What is the name of the international instrument that seeks to create a legally binding framework for the equitable sharing of benefits arising from the utilisation of genetic resources, including traditional knowledge?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a) Nagoya Protocol on Access and Benefit-Sharing (ABS)</a:t>
            </a:r>
            <a:endParaRPr lang="en-GB" sz="2800">
              <a:latin typeface="Arial"/>
              <a:ea typeface="Calibri" panose="020F0502020204030204" pitchFamily="34" charset="0"/>
              <a:cs typeface="Arial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b) Cartagena Protocol on Biosafety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   c) Trade-Related Intellectual Property Rights (TRIPS Agreement)</a:t>
            </a:r>
            <a:endParaRPr lang="en-GB" sz="1500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   d) Aichi Targets</a:t>
            </a:r>
            <a:endParaRPr lang="en-GB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0" marR="0" lvl="0" indent="0" defTabSz="388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7200" b="0" i="0" u="none" strike="noStrike" kern="1200" cap="none" spc="0" normalizeH="0" baseline="0" noProof="0">
              <a:ln>
                <a:noFill/>
              </a:ln>
              <a:solidFill>
                <a:srgbClr val="007E8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4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4630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Which private sector guidance was released last May aiming to set targets for measurable corporate action on nature across freshwater, land, oceans, and biodiversity?</a:t>
            </a: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a) The National Biodiversity Strategies and Action Plans (NBSAP) Forum 2.0</a:t>
            </a:r>
            <a:b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b) The Taskforce on Nature-related Financial Disclosures (TNFD) Framework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c) The Science Based Targets Network (SBTN)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d) The Nature Strategy Handbook</a:t>
            </a:r>
          </a:p>
        </p:txBody>
      </p:sp>
    </p:spTree>
    <p:extLst>
      <p:ext uri="{BB962C8B-B14F-4D97-AF65-F5344CB8AC3E}">
        <p14:creationId xmlns:p14="http://schemas.microsoft.com/office/powerpoint/2010/main" val="147809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463088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Arial"/>
              </a:rPr>
              <a:t>2. Which private sector guidance was released last May aiming to set targets for measurable corporate action on nature across freshwater, land, oceans, and biodiversity?</a:t>
            </a:r>
            <a:endParaRPr lang="en-GB" sz="240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a) The National Biodiversity Strategies and Action Plans (NBSAP) Forum 2.0</a:t>
            </a:r>
            <a:b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240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b) The Taskforce on Nature-related Financial Disclosures (TNFD) Framework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latin typeface="Arial"/>
                <a:ea typeface="Calibri" panose="020F0502020204030204" pitchFamily="34" charset="0"/>
                <a:cs typeface="Arial"/>
              </a:rPr>
              <a:t>  </a:t>
            </a:r>
            <a:r>
              <a:rPr lang="en-GB" sz="2400">
                <a:effectLst/>
                <a:latin typeface="Arial"/>
                <a:ea typeface="Calibri" panose="020F0502020204030204" pitchFamily="34" charset="0"/>
                <a:cs typeface="Arial"/>
              </a:rPr>
              <a:t> c) The Science Based Targets Network (SBTN)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>
                <a:latin typeface="Arial"/>
                <a:ea typeface="Calibri" panose="020F0502020204030204" pitchFamily="34" charset="0"/>
                <a:cs typeface="Arial"/>
              </a:rPr>
              <a:t> 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 </a:t>
            </a:r>
            <a:r>
              <a:rPr lang="en-GB" sz="24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d) The Nature Strategy Handbook</a:t>
            </a:r>
          </a:p>
        </p:txBody>
      </p:sp>
    </p:spTree>
    <p:extLst>
      <p:ext uri="{BB962C8B-B14F-4D97-AF65-F5344CB8AC3E}">
        <p14:creationId xmlns:p14="http://schemas.microsoft.com/office/powerpoint/2010/main" val="230459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45829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3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.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What 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was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the 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last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country formally joining IPBES as its 145</a:t>
            </a:r>
            <a:r>
              <a:rPr lang="en-GB" sz="2400" b="1" baseline="30000">
                <a:latin typeface="Arial"/>
                <a:ea typeface="Calibri" panose="020F0502020204030204" pitchFamily="34" charset="0"/>
                <a:cs typeface="Calibri"/>
              </a:rPr>
              <a:t>th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 member in October 2023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?</a:t>
            </a:r>
            <a:endParaRPr lang="en-GB" sz="24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a) The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Kingdom of Lesotho</a:t>
            </a:r>
            <a:endParaRPr lang="en-GB" sz="28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b) The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Sultanate of Oman</a:t>
            </a:r>
            <a:endParaRPr lang="en-GB" sz="28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c) The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Republic of Palau</a:t>
            </a:r>
            <a:endParaRPr lang="en-GB" sz="28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d) The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Federal Republic of Somalia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23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45829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3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.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What 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was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the 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last 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country formally joining IPBES as its 145</a:t>
            </a:r>
            <a:r>
              <a:rPr lang="en-GB" sz="2400" b="1" baseline="30000">
                <a:latin typeface="Arial"/>
                <a:ea typeface="Calibri" panose="020F0502020204030204" pitchFamily="34" charset="0"/>
                <a:cs typeface="Calibri"/>
              </a:rPr>
              <a:t>th</a:t>
            </a:r>
            <a:r>
              <a:rPr lang="en-GB" sz="2400" b="1">
                <a:latin typeface="Arial"/>
                <a:ea typeface="Calibri" panose="020F0502020204030204" pitchFamily="34" charset="0"/>
                <a:cs typeface="Calibri"/>
              </a:rPr>
              <a:t> member in October 2023</a:t>
            </a:r>
            <a:r>
              <a:rPr lang="en-GB" sz="2400" b="1">
                <a:effectLst/>
                <a:latin typeface="Arial"/>
                <a:ea typeface="Calibri" panose="020F0502020204030204" pitchFamily="34" charset="0"/>
                <a:cs typeface="Calibri"/>
              </a:rPr>
              <a:t>?</a:t>
            </a:r>
            <a:endParaRPr lang="en-GB" sz="24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400" b="1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a) The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Kingdom of Lesotho</a:t>
            </a:r>
            <a:endParaRPr lang="en-GB" sz="28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 b) The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Sultanate of Oman</a:t>
            </a:r>
            <a:endParaRPr lang="en-GB" sz="280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 c) The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Republic of Palau</a:t>
            </a:r>
            <a:endParaRPr lang="en-GB" sz="280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endParaRPr lang="en-GB" sz="28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 d) The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Federal Republic of Somalia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2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5383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4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The "Biodiversity Beyond National Jurisdiction" (BBNJ) agreement, adopted this year, primarily focuses on regulating activities in which specific areas of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 </a:t>
            </a:r>
            <a:r>
              <a:rPr lang="en-GB" sz="2400" b="1">
                <a:latin typeface="Arial"/>
                <a:ea typeface="+mn-lt"/>
                <a:cs typeface="+mn-lt"/>
              </a:rPr>
              <a:t>the ocean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r>
              <a:rPr lang="en-GB" sz="2400" b="1">
                <a:latin typeface="Arial"/>
                <a:ea typeface="+mn-lt"/>
                <a:cs typeface="+mn-lt"/>
              </a:rPr>
              <a:t> </a:t>
            </a:r>
            <a:endParaRPr lang="en-US">
              <a:latin typeface="Arial"/>
            </a:endParaRPr>
          </a:p>
          <a:p>
            <a:pPr algn="just"/>
            <a:endParaRPr lang="en-GB" sz="2400" b="1">
              <a:latin typeface="Calibri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 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Exclusive Economic Zones (EEZs)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b)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High Seas 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c)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Territorial Waters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d)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Continental Shelves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7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87D1-0A2B-4DD5-8595-CCEB154F5999}"/>
              </a:ext>
            </a:extLst>
          </p:cNvPr>
          <p:cNvSpPr/>
          <p:nvPr/>
        </p:nvSpPr>
        <p:spPr>
          <a:xfrm>
            <a:off x="560845" y="6435076"/>
            <a:ext cx="6253613" cy="47053"/>
          </a:xfrm>
          <a:prstGeom prst="rect">
            <a:avLst/>
          </a:prstGeom>
          <a:solidFill>
            <a:srgbClr val="AEC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E340F-0745-4143-861D-94418A957635}"/>
              </a:ext>
            </a:extLst>
          </p:cNvPr>
          <p:cNvSpPr/>
          <p:nvPr/>
        </p:nvSpPr>
        <p:spPr>
          <a:xfrm>
            <a:off x="6814458" y="6435076"/>
            <a:ext cx="5035087" cy="47053"/>
          </a:xfrm>
          <a:prstGeom prst="rect">
            <a:avLst/>
          </a:prstGeom>
          <a:solidFill>
            <a:srgbClr val="007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25336-C0AB-98D9-BEB5-DBFDD72D2BB4}"/>
              </a:ext>
            </a:extLst>
          </p:cNvPr>
          <p:cNvSpPr txBox="1"/>
          <p:nvPr/>
        </p:nvSpPr>
        <p:spPr>
          <a:xfrm>
            <a:off x="511628" y="1113558"/>
            <a:ext cx="11168743" cy="5383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GB" sz="2400" b="1">
                <a:latin typeface="Arial"/>
                <a:ea typeface="+mn-lt"/>
                <a:cs typeface="+mn-lt"/>
              </a:rPr>
              <a:t>4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.</a:t>
            </a:r>
            <a:r>
              <a:rPr lang="en-GB" sz="2400" b="1">
                <a:latin typeface="Arial"/>
                <a:ea typeface="+mn-lt"/>
                <a:cs typeface="+mn-lt"/>
              </a:rPr>
              <a:t> The "Biodiversity Beyond National Jurisdiction" (BBNJ) agreement, adopted this year, primarily focuses on regulating activities in which specific areas of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 </a:t>
            </a:r>
            <a:r>
              <a:rPr lang="en-GB" sz="2400" b="1">
                <a:latin typeface="Arial"/>
                <a:ea typeface="+mn-lt"/>
                <a:cs typeface="+mn-lt"/>
              </a:rPr>
              <a:t>the ocean</a:t>
            </a:r>
            <a:r>
              <a:rPr lang="en-GB" sz="2400" b="1">
                <a:effectLst/>
                <a:latin typeface="Arial"/>
                <a:ea typeface="+mn-lt"/>
                <a:cs typeface="+mn-lt"/>
              </a:rPr>
              <a:t>?</a:t>
            </a:r>
            <a:r>
              <a:rPr lang="en-GB" sz="2400" b="1">
                <a:latin typeface="Arial"/>
                <a:ea typeface="+mn-lt"/>
                <a:cs typeface="+mn-lt"/>
              </a:rPr>
              <a:t> </a:t>
            </a:r>
            <a:endParaRPr lang="en-US">
              <a:latin typeface="Arial"/>
            </a:endParaRPr>
          </a:p>
          <a:p>
            <a:pPr algn="just"/>
            <a:endParaRPr lang="en-GB" sz="2400" b="1">
              <a:latin typeface="Calibri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 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a)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Exclusive Economic Zones (EEZs)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b) </a:t>
            </a:r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High Seas 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effectLst/>
                <a:latin typeface="Arial"/>
                <a:ea typeface="Calibri" panose="020F0502020204030204" pitchFamily="34" charset="0"/>
                <a:cs typeface="Calibri"/>
              </a:rPr>
              <a:t>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c)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Territorial Waters</a:t>
            </a:r>
          </a:p>
          <a:p>
            <a:pPr algn="just"/>
            <a:endParaRPr lang="en-GB" sz="2800">
              <a:solidFill>
                <a:schemeClr val="accent3">
                  <a:lumMod val="20000"/>
                  <a:lumOff val="80000"/>
                </a:schemeClr>
              </a:solidFill>
              <a:latin typeface="Arial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  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"/>
                <a:ea typeface="Calibri" panose="020F0502020204030204" pitchFamily="34" charset="0"/>
                <a:cs typeface="Calibri"/>
              </a:rPr>
              <a:t> d) </a:t>
            </a:r>
            <a:r>
              <a:rPr lang="en-GB" sz="2800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ea typeface="Calibri" panose="020F0502020204030204" pitchFamily="34" charset="0"/>
                <a:cs typeface="Calibri"/>
              </a:rPr>
              <a:t>Continental Shelves</a:t>
            </a:r>
          </a:p>
          <a:p>
            <a:pPr algn="just"/>
            <a:endParaRPr lang="en-GB" sz="2800">
              <a:latin typeface="Arial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4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39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A Brand Colour">
      <a:dk1>
        <a:srgbClr val="007E84"/>
      </a:dk1>
      <a:lt1>
        <a:sysClr val="window" lastClr="FFFFFF"/>
      </a:lt1>
      <a:dk2>
        <a:srgbClr val="AFCB27"/>
      </a:dk2>
      <a:lt2>
        <a:srgbClr val="E7E6E6"/>
      </a:lt2>
      <a:accent1>
        <a:srgbClr val="009BD9"/>
      </a:accent1>
      <a:accent2>
        <a:srgbClr val="E5A100"/>
      </a:accent2>
      <a:accent3>
        <a:srgbClr val="B4B4B4"/>
      </a:accent3>
      <a:accent4>
        <a:srgbClr val="86631E"/>
      </a:accent4>
      <a:accent5>
        <a:srgbClr val="575756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EP-WCMC Theme">
  <a:themeElements>
    <a:clrScheme name="Custom 1">
      <a:dk1>
        <a:srgbClr val="000000"/>
      </a:dk1>
      <a:lt1>
        <a:srgbClr val="FFFFFF"/>
      </a:lt1>
      <a:dk2>
        <a:srgbClr val="4C6989"/>
      </a:dk2>
      <a:lt2>
        <a:srgbClr val="FFFFFF"/>
      </a:lt2>
      <a:accent1>
        <a:srgbClr val="4C6989"/>
      </a:accent1>
      <a:accent2>
        <a:srgbClr val="00AEEF"/>
      </a:accent2>
      <a:accent3>
        <a:srgbClr val="42B072"/>
      </a:accent3>
      <a:accent4>
        <a:srgbClr val="8A6EAE"/>
      </a:accent4>
      <a:accent5>
        <a:srgbClr val="EC6650"/>
      </a:accent5>
      <a:accent6>
        <a:srgbClr val="FCC741"/>
      </a:accent6>
      <a:hlink>
        <a:srgbClr val="4C6A89"/>
      </a:hlink>
      <a:folHlink>
        <a:srgbClr val="4C6A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CD6894F-3EF8-604C-A587-2934CB3B366A}" vid="{BC891159-0B3A-634E-B6CA-3B2005D1C6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8828e2-e93a-4802-b548-f32cd527b975" xsi:nil="true"/>
    <lcf76f155ced4ddcb4097134ff3c332f xmlns="b4f87f36-f9f3-4753-b095-5a0c122f0a4e">
      <Terms xmlns="http://schemas.microsoft.com/office/infopath/2007/PartnerControls"/>
    </lcf76f155ced4ddcb4097134ff3c332f>
    <Esther xmlns="b4f87f36-f9f3-4753-b095-5a0c122f0a4e">
      <UserInfo>
        <DisplayName/>
        <AccountId xsi:nil="true"/>
        <AccountType/>
      </UserInfo>
    </Esth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6C533B449075438744B57991855D63" ma:contentTypeVersion="21" ma:contentTypeDescription="Create a new document." ma:contentTypeScope="" ma:versionID="2ef4e234b8dc6917a8c6134458f77eb0">
  <xsd:schema xmlns:xsd="http://www.w3.org/2001/XMLSchema" xmlns:xs="http://www.w3.org/2001/XMLSchema" xmlns:p="http://schemas.microsoft.com/office/2006/metadata/properties" xmlns:ns2="b4f87f36-f9f3-4753-b095-5a0c122f0a4e" xmlns:ns3="988828e2-e93a-4802-b548-f32cd527b975" targetNamespace="http://schemas.microsoft.com/office/2006/metadata/properties" ma:root="true" ma:fieldsID="452156dd9ab8729f70e2bf6c698acfa4" ns2:_="" ns3:_="">
    <xsd:import namespace="b4f87f36-f9f3-4753-b095-5a0c122f0a4e"/>
    <xsd:import namespace="988828e2-e93a-4802-b548-f32cd527b9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Esth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f87f36-f9f3-4753-b095-5a0c122f0a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hidden="true" ma:internalName="MediaServiceAutoTags" ma:readOnly="true">
      <xsd:simpleType>
        <xsd:restriction base="dms:Text"/>
      </xsd:simpleType>
    </xsd:element>
    <xsd:element name="MediaServiceOCR" ma:index="11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d29fe91-dcf4-43ec-bf40-197c5b5df0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Esther" ma:index="25" nillable="true" ma:displayName="Esther" ma:format="Dropdown" ma:list="UserInfo" ma:SharePointGroup="0" ma:internalName="Esth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828e2-e93a-4802-b548-f32cd527b97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3" nillable="true" ma:displayName="Taxonomy Catch All Column" ma:hidden="true" ma:list="{1dbf547b-e4aa-4d53-aba3-2d0059222d6f}" ma:internalName="TaxCatchAll" ma:readOnly="false" ma:showField="CatchAllData" ma:web="988828e2-e93a-4802-b548-f32cd527b9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F2E0C4-2693-4F28-BDF9-7014C523FF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31EBAE-27AA-455C-9100-0C37664F2AC7}">
  <ds:schemaRefs>
    <ds:schemaRef ds:uri="988828e2-e93a-4802-b548-f32cd527b975"/>
    <ds:schemaRef ds:uri="b4f87f36-f9f3-4753-b095-5a0c122f0a4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3EB769-92FD-43F4-9F7D-10D29492D729}">
  <ds:schemaRefs>
    <ds:schemaRef ds:uri="988828e2-e93a-4802-b548-f32cd527b975"/>
    <ds:schemaRef ds:uri="b4f87f36-f9f3-4753-b095-5a0c122f0a4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1132</Words>
  <Application>Microsoft Office PowerPoint</Application>
  <PresentationFormat>Widescreen</PresentationFormat>
  <Paragraphs>220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UNEP-WCMC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Shena García Rangel</dc:creator>
  <cp:lastModifiedBy>Pratik Tandon</cp:lastModifiedBy>
  <cp:revision>4</cp:revision>
  <cp:lastPrinted>2023-11-26T17:51:00Z</cp:lastPrinted>
  <dcterms:created xsi:type="dcterms:W3CDTF">2021-10-04T08:32:39Z</dcterms:created>
  <dcterms:modified xsi:type="dcterms:W3CDTF">2023-12-04T19:49:30Z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0x010100196C533B449075438744B57991855D63</vt:lpwstr>
  </property>
  <property fmtid="{D5CDD505-2E9C-101B-9397-08002B2CF9AE}" pid="3" name="MediaServiceImageTags">
    <vt:lpwstr/>
  </property>
</Properties>
</file>