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1231" r:id="rId3"/>
    <p:sldId id="296" r:id="rId4"/>
    <p:sldId id="294" r:id="rId5"/>
    <p:sldId id="295" r:id="rId6"/>
    <p:sldId id="297" r:id="rId7"/>
    <p:sldId id="29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53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8D47A3-F1C9-4AE5-AE34-18ADBF9A9821}" type="datetimeFigureOut">
              <a:rPr lang="en-IN" smtClean="0"/>
              <a:t>04-12-2023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4C5E09-C6B9-4952-B2C6-6EBC9BDD29B6}" type="slidenum">
              <a:rPr lang="en-IN" smtClean="0"/>
              <a:t>‹#›</a:t>
            </a:fld>
            <a:endParaRPr lang="en-IN"/>
          </a:p>
        </p:txBody>
      </p:sp>
    </p:spTree>
    <p:extLst>
      <p:ext uri="{BB962C8B-B14F-4D97-AF65-F5344CB8AC3E}">
        <p14:creationId xmlns:p14="http://schemas.microsoft.com/office/powerpoint/2010/main" val="320595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BEB882-8027-4334-A9D1-8050A8A2424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7040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b="1"/>
              <a:t>Peer-to-peer capacity building and knowledge exchange among country partners: </a:t>
            </a:r>
            <a:r>
              <a:rPr lang="en-GB" b="0"/>
              <a:t>This year, country partners got much more experience and knowledge on certain important areas of the assessment process, for example, the inclusion of Indigenous and Local Knowledge and the involvement of Indigenous Peoples and local communities in the assessment development. Between 2022 and 2023, experts of country teams were invited to participate in other country teams’ meetings, including inception and project launching workshops, to exchange their knowledge, and providing important guidance and support. </a:t>
            </a:r>
          </a:p>
          <a:p>
            <a:pPr marL="0" indent="0">
              <a:buFontTx/>
              <a:buNone/>
            </a:pPr>
            <a:endParaRPr lang="en-GB" b="1"/>
          </a:p>
          <a:p>
            <a:pPr marL="0" indent="0">
              <a:buFontTx/>
              <a:buNone/>
            </a:pPr>
            <a:r>
              <a:rPr lang="en-GB" b="1"/>
              <a:t>Public awareness: </a:t>
            </a:r>
            <a:r>
              <a:rPr lang="en-GB" b="0"/>
              <a:t>Relevant information about the development of national ecosystem assessments and the participatory and inclusive processes undertaken by our country partners was made available well beyond national borders, reaching the international community, for example within the IPBES community, where a presentation was held during the Stakeholder Day, prior to the 10</a:t>
            </a:r>
            <a:r>
              <a:rPr lang="en-GB" b="0" baseline="30000"/>
              <a:t>th</a:t>
            </a:r>
            <a:r>
              <a:rPr lang="en-GB" b="0"/>
              <a:t> IPBES session, and posters regarding the use of the assessment findings in countries where assessments have been developed.</a:t>
            </a:r>
          </a:p>
          <a:p>
            <a:pPr marL="0" indent="0">
              <a:buFontTx/>
              <a:buNone/>
            </a:pPr>
            <a:r>
              <a:rPr lang="en-GB" b="0"/>
              <a:t> </a:t>
            </a:r>
            <a:endParaRPr lang="en-GB"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BEB882-8027-4334-A9D1-8050A8A2424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7213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b="1"/>
              <a:t>Peer-to-peer capacity building and knowledge exchange among country partners: </a:t>
            </a:r>
            <a:r>
              <a:rPr lang="en-GB" b="0"/>
              <a:t>This year, country partners got much more experience and knowledge on certain important areas of the assessment process, for example, the inclusion of Indigenous and Local Knowledge and the involvement of Indigenous Peoples and local communities in the assessment development. Between 2022 and 2023, experts of country teams were invited to participate in other country teams’ meetings, including inception and project launching workshops, to exchange their knowledge, and providing important guidance and support. </a:t>
            </a:r>
          </a:p>
          <a:p>
            <a:pPr marL="0" indent="0">
              <a:buFontTx/>
              <a:buNone/>
            </a:pPr>
            <a:endParaRPr lang="en-GB" b="1"/>
          </a:p>
          <a:p>
            <a:pPr marL="0" indent="0">
              <a:buFontTx/>
              <a:buNone/>
            </a:pPr>
            <a:r>
              <a:rPr lang="en-GB" b="1"/>
              <a:t>Public awareness: </a:t>
            </a:r>
            <a:r>
              <a:rPr lang="en-GB" b="0"/>
              <a:t>Relevant information about the development of national ecosystem assessments and the participatory and inclusive processes undertaken by our country partners was made available well beyond national borders, reaching the international community, for example within the IPBES community, where a presentation was held during the Stakeholder Day, prior to the 10</a:t>
            </a:r>
            <a:r>
              <a:rPr lang="en-GB" b="0" baseline="30000"/>
              <a:t>th</a:t>
            </a:r>
            <a:r>
              <a:rPr lang="en-GB" b="0"/>
              <a:t> IPBES session, and posters regarding the use of the assessment findings in countries where assessments have been developed.</a:t>
            </a:r>
          </a:p>
          <a:p>
            <a:pPr marL="0" indent="0">
              <a:buFontTx/>
              <a:buNone/>
            </a:pPr>
            <a:r>
              <a:rPr lang="en-GB" b="0"/>
              <a:t> </a:t>
            </a:r>
            <a:endParaRPr lang="en-GB"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BEB882-8027-4334-A9D1-8050A8A2424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9485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b="1"/>
              <a:t>Peer-to-peer capacity building and knowledge exchange among country partners: </a:t>
            </a:r>
            <a:r>
              <a:rPr lang="en-GB" b="0"/>
              <a:t>This year, country partners got much more experience and knowledge on certain important areas of the assessment process, for example, the inclusion of Indigenous and Local Knowledge and the involvement of Indigenous Peoples and local communities in the assessment development. Between 2022 and 2023, experts of country teams were invited to participate in other country teams’ meetings, including inception and project launching workshops, to exchange their knowledge, and providing important guidance and support. </a:t>
            </a:r>
          </a:p>
          <a:p>
            <a:pPr marL="0" indent="0">
              <a:buFontTx/>
              <a:buNone/>
            </a:pPr>
            <a:endParaRPr lang="en-GB" b="1"/>
          </a:p>
          <a:p>
            <a:pPr marL="0" indent="0">
              <a:buFontTx/>
              <a:buNone/>
            </a:pPr>
            <a:r>
              <a:rPr lang="en-GB" b="1"/>
              <a:t>Public awareness: </a:t>
            </a:r>
            <a:r>
              <a:rPr lang="en-GB" b="0"/>
              <a:t>Relevant information about the development of national ecosystem assessments and the participatory and inclusive processes undertaken by our country partners was made available well beyond national borders, reaching the international community, for example within the IPBES community, where a presentation was held during the Stakeholder Day, prior to the 10</a:t>
            </a:r>
            <a:r>
              <a:rPr lang="en-GB" b="0" baseline="30000"/>
              <a:t>th</a:t>
            </a:r>
            <a:r>
              <a:rPr lang="en-GB" b="0"/>
              <a:t> IPBES session, and posters regarding the use of the assessment findings in countries where assessments have been developed.</a:t>
            </a:r>
          </a:p>
          <a:p>
            <a:pPr marL="0" indent="0">
              <a:buFontTx/>
              <a:buNone/>
            </a:pPr>
            <a:r>
              <a:rPr lang="en-GB" b="0"/>
              <a:t> </a:t>
            </a:r>
            <a:endParaRPr lang="en-GB"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BEB882-8027-4334-A9D1-8050A8A2424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2493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b="1"/>
              <a:t>Peer-to-peer capacity building and knowledge exchange among country partners: </a:t>
            </a:r>
            <a:r>
              <a:rPr lang="en-GB" b="0"/>
              <a:t>This year, country partners got much more experience and knowledge on certain important areas of the assessment process, for example, the inclusion of Indigenous and Local Knowledge and the involvement of Indigenous Peoples and local communities in the assessment development. Between 2022 and 2023, experts of country teams were invited to participate in other country teams’ meetings, including inception and project launching workshops, to exchange their knowledge, and providing important guidance and support. </a:t>
            </a:r>
          </a:p>
          <a:p>
            <a:pPr marL="0" indent="0">
              <a:buFontTx/>
              <a:buNone/>
            </a:pPr>
            <a:endParaRPr lang="en-GB" b="1"/>
          </a:p>
          <a:p>
            <a:pPr marL="0" indent="0">
              <a:buFontTx/>
              <a:buNone/>
            </a:pPr>
            <a:r>
              <a:rPr lang="en-GB" b="1"/>
              <a:t>Public awareness: </a:t>
            </a:r>
            <a:r>
              <a:rPr lang="en-GB" b="0"/>
              <a:t>Relevant information about the development of national ecosystem assessments and the participatory and inclusive processes undertaken by our country partners was made available well beyond national borders, reaching the international community, for example within the IPBES community, where a presentation was held during the Stakeholder Day, prior to the 10</a:t>
            </a:r>
            <a:r>
              <a:rPr lang="en-GB" b="0" baseline="30000"/>
              <a:t>th</a:t>
            </a:r>
            <a:r>
              <a:rPr lang="en-GB" b="0"/>
              <a:t> IPBES session, and posters regarding the use of the assessment findings in countries where assessments have been developed.</a:t>
            </a:r>
          </a:p>
          <a:p>
            <a:pPr marL="0" indent="0">
              <a:buFontTx/>
              <a:buNone/>
            </a:pPr>
            <a:r>
              <a:rPr lang="en-GB" b="0"/>
              <a:t> </a:t>
            </a:r>
            <a:endParaRPr lang="en-GB"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BEB882-8027-4334-A9D1-8050A8A2424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6459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b="1"/>
              <a:t>Peer-to-peer capacity building and knowledge exchange among country partners: </a:t>
            </a:r>
            <a:r>
              <a:rPr lang="en-GB" b="0"/>
              <a:t>This year, country partners got much more experience and knowledge on certain important areas of the assessment process, for example, the inclusion of Indigenous and Local Knowledge and the involvement of Indigenous Peoples and local communities in the assessment development. Between 2022 and 2023, experts of country teams were invited to participate in other country teams’ meetings, including inception and project launching workshops, to exchange their knowledge, and providing important guidance and support. </a:t>
            </a:r>
          </a:p>
          <a:p>
            <a:pPr marL="0" indent="0">
              <a:buFontTx/>
              <a:buNone/>
            </a:pPr>
            <a:endParaRPr lang="en-GB" b="1"/>
          </a:p>
          <a:p>
            <a:pPr marL="0" indent="0">
              <a:buFontTx/>
              <a:buNone/>
            </a:pPr>
            <a:r>
              <a:rPr lang="en-GB" b="1"/>
              <a:t>Public awareness: </a:t>
            </a:r>
            <a:r>
              <a:rPr lang="en-GB" b="0"/>
              <a:t>Relevant information about the development of national ecosystem assessments and the participatory and inclusive processes undertaken by our country partners was made available well beyond national borders, reaching the international community, for example within the IPBES community, where a presentation was held during the Stakeholder Day, prior to the 10</a:t>
            </a:r>
            <a:r>
              <a:rPr lang="en-GB" b="0" baseline="30000"/>
              <a:t>th</a:t>
            </a:r>
            <a:r>
              <a:rPr lang="en-GB" b="0"/>
              <a:t> IPBES session, and posters regarding the use of the assessment findings in countries where assessments have been developed.</a:t>
            </a:r>
          </a:p>
          <a:p>
            <a:pPr marL="0" indent="0">
              <a:buFontTx/>
              <a:buNone/>
            </a:pPr>
            <a:r>
              <a:rPr lang="en-GB" b="0"/>
              <a:t> </a:t>
            </a:r>
            <a:endParaRPr lang="en-GB"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BEB882-8027-4334-A9D1-8050A8A2424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1897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2514600"/>
            <a:ext cx="12058650" cy="6783388"/>
          </a:xfrm>
        </p:spPr>
      </p:sp>
      <p:sp>
        <p:nvSpPr>
          <p:cNvPr id="3" name="Notes Placeholder 2"/>
          <p:cNvSpPr>
            <a:spLocks noGrp="1"/>
          </p:cNvSpPr>
          <p:nvPr>
            <p:ph type="body" idx="1"/>
          </p:nvPr>
        </p:nvSpPr>
        <p:spPr/>
        <p:txBody>
          <a:bodyPr/>
          <a:lstStyle/>
          <a:p>
            <a:pPr fontAlgn="base"/>
            <a:endParaRPr lang="en-GB" sz="1600" b="0" i="0" kern="120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pPr marL="0" marR="0" lvl="0" indent="0" algn="r" defTabSz="277104" rtl="0" eaLnBrk="1" fontAlgn="auto" latinLnBrk="0" hangingPunct="1">
              <a:lnSpc>
                <a:spcPct val="100000"/>
              </a:lnSpc>
              <a:spcBef>
                <a:spcPts val="0"/>
              </a:spcBef>
              <a:spcAft>
                <a:spcPts val="0"/>
              </a:spcAft>
              <a:buClrTx/>
              <a:buSzTx/>
              <a:buFontTx/>
              <a:buNone/>
              <a:tabLst/>
              <a:defRPr/>
            </a:pPr>
            <a:fld id="{E8BFA49F-0189-A243-B73C-CA5076C2962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277104"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190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2A981-9AF1-CC2A-1719-867EF4966D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CBB50AF5-8E55-57FA-9719-150C2AA060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06DC45B0-1A20-5C87-FDCF-041B2F4A4C32}"/>
              </a:ext>
            </a:extLst>
          </p:cNvPr>
          <p:cNvSpPr>
            <a:spLocks noGrp="1"/>
          </p:cNvSpPr>
          <p:nvPr>
            <p:ph type="dt" sz="half" idx="10"/>
          </p:nvPr>
        </p:nvSpPr>
        <p:spPr/>
        <p:txBody>
          <a:bodyPr/>
          <a:lstStyle/>
          <a:p>
            <a:fld id="{8A9B8F2B-4056-49D6-8126-E194F12CB350}" type="datetimeFigureOut">
              <a:rPr lang="en-IN" smtClean="0"/>
              <a:t>04-12-2023</a:t>
            </a:fld>
            <a:endParaRPr lang="en-IN"/>
          </a:p>
        </p:txBody>
      </p:sp>
      <p:sp>
        <p:nvSpPr>
          <p:cNvPr id="5" name="Footer Placeholder 4">
            <a:extLst>
              <a:ext uri="{FF2B5EF4-FFF2-40B4-BE49-F238E27FC236}">
                <a16:creationId xmlns:a16="http://schemas.microsoft.com/office/drawing/2014/main" id="{23300FFC-DFB2-B9A9-18C3-95244587502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C3A4BCE-F646-7B5A-0F7C-4DA25D36B8A8}"/>
              </a:ext>
            </a:extLst>
          </p:cNvPr>
          <p:cNvSpPr>
            <a:spLocks noGrp="1"/>
          </p:cNvSpPr>
          <p:nvPr>
            <p:ph type="sldNum" sz="quarter" idx="12"/>
          </p:nvPr>
        </p:nvSpPr>
        <p:spPr/>
        <p:txBody>
          <a:bodyPr/>
          <a:lstStyle/>
          <a:p>
            <a:fld id="{67327E3D-2298-4A23-BBD9-31E761C53FAB}" type="slidenum">
              <a:rPr lang="en-IN" smtClean="0"/>
              <a:t>‹#›</a:t>
            </a:fld>
            <a:endParaRPr lang="en-IN"/>
          </a:p>
        </p:txBody>
      </p:sp>
    </p:spTree>
    <p:extLst>
      <p:ext uri="{BB962C8B-B14F-4D97-AF65-F5344CB8AC3E}">
        <p14:creationId xmlns:p14="http://schemas.microsoft.com/office/powerpoint/2010/main" val="931665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18156-5EBE-0A6B-5866-296B55D2702E}"/>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473D8623-7CCB-603C-0578-819DD94E2C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76362AF-1ADA-53B8-86A4-220B212D5B09}"/>
              </a:ext>
            </a:extLst>
          </p:cNvPr>
          <p:cNvSpPr>
            <a:spLocks noGrp="1"/>
          </p:cNvSpPr>
          <p:nvPr>
            <p:ph type="dt" sz="half" idx="10"/>
          </p:nvPr>
        </p:nvSpPr>
        <p:spPr/>
        <p:txBody>
          <a:bodyPr/>
          <a:lstStyle/>
          <a:p>
            <a:fld id="{8A9B8F2B-4056-49D6-8126-E194F12CB350}" type="datetimeFigureOut">
              <a:rPr lang="en-IN" smtClean="0"/>
              <a:t>04-12-2023</a:t>
            </a:fld>
            <a:endParaRPr lang="en-IN"/>
          </a:p>
        </p:txBody>
      </p:sp>
      <p:sp>
        <p:nvSpPr>
          <p:cNvPr id="5" name="Footer Placeholder 4">
            <a:extLst>
              <a:ext uri="{FF2B5EF4-FFF2-40B4-BE49-F238E27FC236}">
                <a16:creationId xmlns:a16="http://schemas.microsoft.com/office/drawing/2014/main" id="{5D3AD1E7-D8C5-48A1-AC1F-66B0427FC74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6F0A124-FA0E-CD28-9FC6-CE4722C4F8A3}"/>
              </a:ext>
            </a:extLst>
          </p:cNvPr>
          <p:cNvSpPr>
            <a:spLocks noGrp="1"/>
          </p:cNvSpPr>
          <p:nvPr>
            <p:ph type="sldNum" sz="quarter" idx="12"/>
          </p:nvPr>
        </p:nvSpPr>
        <p:spPr/>
        <p:txBody>
          <a:bodyPr/>
          <a:lstStyle/>
          <a:p>
            <a:fld id="{67327E3D-2298-4A23-BBD9-31E761C53FAB}" type="slidenum">
              <a:rPr lang="en-IN" smtClean="0"/>
              <a:t>‹#›</a:t>
            </a:fld>
            <a:endParaRPr lang="en-IN"/>
          </a:p>
        </p:txBody>
      </p:sp>
    </p:spTree>
    <p:extLst>
      <p:ext uri="{BB962C8B-B14F-4D97-AF65-F5344CB8AC3E}">
        <p14:creationId xmlns:p14="http://schemas.microsoft.com/office/powerpoint/2010/main" val="341376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B1C037-ADDA-21D3-9501-5D33C4D06EC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15E65E2-4D32-7597-36C1-6CD1498F16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C583559-0B8B-2D76-5A94-2518D056FBB4}"/>
              </a:ext>
            </a:extLst>
          </p:cNvPr>
          <p:cNvSpPr>
            <a:spLocks noGrp="1"/>
          </p:cNvSpPr>
          <p:nvPr>
            <p:ph type="dt" sz="half" idx="10"/>
          </p:nvPr>
        </p:nvSpPr>
        <p:spPr/>
        <p:txBody>
          <a:bodyPr/>
          <a:lstStyle/>
          <a:p>
            <a:fld id="{8A9B8F2B-4056-49D6-8126-E194F12CB350}" type="datetimeFigureOut">
              <a:rPr lang="en-IN" smtClean="0"/>
              <a:t>04-12-2023</a:t>
            </a:fld>
            <a:endParaRPr lang="en-IN"/>
          </a:p>
        </p:txBody>
      </p:sp>
      <p:sp>
        <p:nvSpPr>
          <p:cNvPr id="5" name="Footer Placeholder 4">
            <a:extLst>
              <a:ext uri="{FF2B5EF4-FFF2-40B4-BE49-F238E27FC236}">
                <a16:creationId xmlns:a16="http://schemas.microsoft.com/office/drawing/2014/main" id="{EC7D9FFC-8EBF-E8AB-7B96-581F5A6F98A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4239B8F-2E48-E218-C5DB-E5590ED70580}"/>
              </a:ext>
            </a:extLst>
          </p:cNvPr>
          <p:cNvSpPr>
            <a:spLocks noGrp="1"/>
          </p:cNvSpPr>
          <p:nvPr>
            <p:ph type="sldNum" sz="quarter" idx="12"/>
          </p:nvPr>
        </p:nvSpPr>
        <p:spPr/>
        <p:txBody>
          <a:bodyPr/>
          <a:lstStyle/>
          <a:p>
            <a:fld id="{67327E3D-2298-4A23-BBD9-31E761C53FAB}" type="slidenum">
              <a:rPr lang="en-IN" smtClean="0"/>
              <a:t>‹#›</a:t>
            </a:fld>
            <a:endParaRPr lang="en-IN"/>
          </a:p>
        </p:txBody>
      </p:sp>
    </p:spTree>
    <p:extLst>
      <p:ext uri="{BB962C8B-B14F-4D97-AF65-F5344CB8AC3E}">
        <p14:creationId xmlns:p14="http://schemas.microsoft.com/office/powerpoint/2010/main" val="4002794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43295-62D2-4E80-A83F-47BF305283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Tree>
    <p:extLst>
      <p:ext uri="{BB962C8B-B14F-4D97-AF65-F5344CB8AC3E}">
        <p14:creationId xmlns:p14="http://schemas.microsoft.com/office/powerpoint/2010/main" val="11007282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2_Full Im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40E2AA-4B7C-8B4C-AE25-8B8EC4DDFF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33341"/>
            <a:ext cx="12192000" cy="624659"/>
          </a:xfrm>
          <a:prstGeom prst="rect">
            <a:avLst/>
          </a:prstGeom>
        </p:spPr>
      </p:pic>
    </p:spTree>
    <p:extLst>
      <p:ext uri="{BB962C8B-B14F-4D97-AF65-F5344CB8AC3E}">
        <p14:creationId xmlns:p14="http://schemas.microsoft.com/office/powerpoint/2010/main" val="3519279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2E3D4-0D6C-59F0-9D7F-040724B450E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F3DAE05-14BC-AF62-8841-D77BBC0D34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080EEB8-B4CD-3A9C-1F6F-F10025A8B119}"/>
              </a:ext>
            </a:extLst>
          </p:cNvPr>
          <p:cNvSpPr>
            <a:spLocks noGrp="1"/>
          </p:cNvSpPr>
          <p:nvPr>
            <p:ph type="dt" sz="half" idx="10"/>
          </p:nvPr>
        </p:nvSpPr>
        <p:spPr/>
        <p:txBody>
          <a:bodyPr/>
          <a:lstStyle/>
          <a:p>
            <a:fld id="{8A9B8F2B-4056-49D6-8126-E194F12CB350}" type="datetimeFigureOut">
              <a:rPr lang="en-IN" smtClean="0"/>
              <a:t>04-12-2023</a:t>
            </a:fld>
            <a:endParaRPr lang="en-IN"/>
          </a:p>
        </p:txBody>
      </p:sp>
      <p:sp>
        <p:nvSpPr>
          <p:cNvPr id="5" name="Footer Placeholder 4">
            <a:extLst>
              <a:ext uri="{FF2B5EF4-FFF2-40B4-BE49-F238E27FC236}">
                <a16:creationId xmlns:a16="http://schemas.microsoft.com/office/drawing/2014/main" id="{28A102A6-DBE2-C32C-2CFF-516DD77C5AC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7F5A0E0-5723-8C71-06A4-B9E3C0D14B6D}"/>
              </a:ext>
            </a:extLst>
          </p:cNvPr>
          <p:cNvSpPr>
            <a:spLocks noGrp="1"/>
          </p:cNvSpPr>
          <p:nvPr>
            <p:ph type="sldNum" sz="quarter" idx="12"/>
          </p:nvPr>
        </p:nvSpPr>
        <p:spPr/>
        <p:txBody>
          <a:bodyPr/>
          <a:lstStyle/>
          <a:p>
            <a:fld id="{67327E3D-2298-4A23-BBD9-31E761C53FAB}" type="slidenum">
              <a:rPr lang="en-IN" smtClean="0"/>
              <a:t>‹#›</a:t>
            </a:fld>
            <a:endParaRPr lang="en-IN"/>
          </a:p>
        </p:txBody>
      </p:sp>
    </p:spTree>
    <p:extLst>
      <p:ext uri="{BB962C8B-B14F-4D97-AF65-F5344CB8AC3E}">
        <p14:creationId xmlns:p14="http://schemas.microsoft.com/office/powerpoint/2010/main" val="633660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B8CC2-E240-5197-2E37-61FD3A0A66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5F5D952B-63A3-74CC-8025-C1649EC562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7A5EF3-7BF8-0BF1-C51C-314DF5295AE9}"/>
              </a:ext>
            </a:extLst>
          </p:cNvPr>
          <p:cNvSpPr>
            <a:spLocks noGrp="1"/>
          </p:cNvSpPr>
          <p:nvPr>
            <p:ph type="dt" sz="half" idx="10"/>
          </p:nvPr>
        </p:nvSpPr>
        <p:spPr/>
        <p:txBody>
          <a:bodyPr/>
          <a:lstStyle/>
          <a:p>
            <a:fld id="{8A9B8F2B-4056-49D6-8126-E194F12CB350}" type="datetimeFigureOut">
              <a:rPr lang="en-IN" smtClean="0"/>
              <a:t>04-12-2023</a:t>
            </a:fld>
            <a:endParaRPr lang="en-IN"/>
          </a:p>
        </p:txBody>
      </p:sp>
      <p:sp>
        <p:nvSpPr>
          <p:cNvPr id="5" name="Footer Placeholder 4">
            <a:extLst>
              <a:ext uri="{FF2B5EF4-FFF2-40B4-BE49-F238E27FC236}">
                <a16:creationId xmlns:a16="http://schemas.microsoft.com/office/drawing/2014/main" id="{6838A254-6B8B-1FB1-C957-E911AC358A8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117E0FA-7AC2-8B86-6486-E19AD955FB3B}"/>
              </a:ext>
            </a:extLst>
          </p:cNvPr>
          <p:cNvSpPr>
            <a:spLocks noGrp="1"/>
          </p:cNvSpPr>
          <p:nvPr>
            <p:ph type="sldNum" sz="quarter" idx="12"/>
          </p:nvPr>
        </p:nvSpPr>
        <p:spPr/>
        <p:txBody>
          <a:bodyPr/>
          <a:lstStyle/>
          <a:p>
            <a:fld id="{67327E3D-2298-4A23-BBD9-31E761C53FAB}" type="slidenum">
              <a:rPr lang="en-IN" smtClean="0"/>
              <a:t>‹#›</a:t>
            </a:fld>
            <a:endParaRPr lang="en-IN"/>
          </a:p>
        </p:txBody>
      </p:sp>
    </p:spTree>
    <p:extLst>
      <p:ext uri="{BB962C8B-B14F-4D97-AF65-F5344CB8AC3E}">
        <p14:creationId xmlns:p14="http://schemas.microsoft.com/office/powerpoint/2010/main" val="538189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730A6-BF2D-DB01-E665-B6B5F93BA67C}"/>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7BCA7B9-3564-D81B-CC03-55B98BB045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995E0567-CCC7-2D2D-0A17-FB46F96D86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BD78062C-D6E5-7602-061F-FBF042A86C1D}"/>
              </a:ext>
            </a:extLst>
          </p:cNvPr>
          <p:cNvSpPr>
            <a:spLocks noGrp="1"/>
          </p:cNvSpPr>
          <p:nvPr>
            <p:ph type="dt" sz="half" idx="10"/>
          </p:nvPr>
        </p:nvSpPr>
        <p:spPr/>
        <p:txBody>
          <a:bodyPr/>
          <a:lstStyle/>
          <a:p>
            <a:fld id="{8A9B8F2B-4056-49D6-8126-E194F12CB350}" type="datetimeFigureOut">
              <a:rPr lang="en-IN" smtClean="0"/>
              <a:t>04-12-2023</a:t>
            </a:fld>
            <a:endParaRPr lang="en-IN"/>
          </a:p>
        </p:txBody>
      </p:sp>
      <p:sp>
        <p:nvSpPr>
          <p:cNvPr id="6" name="Footer Placeholder 5">
            <a:extLst>
              <a:ext uri="{FF2B5EF4-FFF2-40B4-BE49-F238E27FC236}">
                <a16:creationId xmlns:a16="http://schemas.microsoft.com/office/drawing/2014/main" id="{47D00939-9188-6269-7E41-E0C0BCFA35C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9196992-F379-0B3A-5CAE-89509CEC9BAD}"/>
              </a:ext>
            </a:extLst>
          </p:cNvPr>
          <p:cNvSpPr>
            <a:spLocks noGrp="1"/>
          </p:cNvSpPr>
          <p:nvPr>
            <p:ph type="sldNum" sz="quarter" idx="12"/>
          </p:nvPr>
        </p:nvSpPr>
        <p:spPr/>
        <p:txBody>
          <a:bodyPr/>
          <a:lstStyle/>
          <a:p>
            <a:fld id="{67327E3D-2298-4A23-BBD9-31E761C53FAB}" type="slidenum">
              <a:rPr lang="en-IN" smtClean="0"/>
              <a:t>‹#›</a:t>
            </a:fld>
            <a:endParaRPr lang="en-IN"/>
          </a:p>
        </p:txBody>
      </p:sp>
    </p:spTree>
    <p:extLst>
      <p:ext uri="{BB962C8B-B14F-4D97-AF65-F5344CB8AC3E}">
        <p14:creationId xmlns:p14="http://schemas.microsoft.com/office/powerpoint/2010/main" val="1976350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AF34C-9CD6-12EE-9266-81E7459A6316}"/>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88602F7-709D-ECED-CF72-2C1B4283B5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98A0B6-0F4C-A79F-B9F4-1C7F7C6519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4E25616B-DE35-E772-277B-0F1AA29943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326F38-547C-555B-4E6B-AC66619B6B1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AF3612CE-43F7-EEEA-7B10-629E61110BF4}"/>
              </a:ext>
            </a:extLst>
          </p:cNvPr>
          <p:cNvSpPr>
            <a:spLocks noGrp="1"/>
          </p:cNvSpPr>
          <p:nvPr>
            <p:ph type="dt" sz="half" idx="10"/>
          </p:nvPr>
        </p:nvSpPr>
        <p:spPr/>
        <p:txBody>
          <a:bodyPr/>
          <a:lstStyle/>
          <a:p>
            <a:fld id="{8A9B8F2B-4056-49D6-8126-E194F12CB350}" type="datetimeFigureOut">
              <a:rPr lang="en-IN" smtClean="0"/>
              <a:t>04-12-2023</a:t>
            </a:fld>
            <a:endParaRPr lang="en-IN"/>
          </a:p>
        </p:txBody>
      </p:sp>
      <p:sp>
        <p:nvSpPr>
          <p:cNvPr id="8" name="Footer Placeholder 7">
            <a:extLst>
              <a:ext uri="{FF2B5EF4-FFF2-40B4-BE49-F238E27FC236}">
                <a16:creationId xmlns:a16="http://schemas.microsoft.com/office/drawing/2014/main" id="{09E85581-2200-1F75-A918-D125695A167B}"/>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8F9B4783-0ED6-1FB7-BA60-839FBF0CC517}"/>
              </a:ext>
            </a:extLst>
          </p:cNvPr>
          <p:cNvSpPr>
            <a:spLocks noGrp="1"/>
          </p:cNvSpPr>
          <p:nvPr>
            <p:ph type="sldNum" sz="quarter" idx="12"/>
          </p:nvPr>
        </p:nvSpPr>
        <p:spPr/>
        <p:txBody>
          <a:bodyPr/>
          <a:lstStyle/>
          <a:p>
            <a:fld id="{67327E3D-2298-4A23-BBD9-31E761C53FAB}" type="slidenum">
              <a:rPr lang="en-IN" smtClean="0"/>
              <a:t>‹#›</a:t>
            </a:fld>
            <a:endParaRPr lang="en-IN"/>
          </a:p>
        </p:txBody>
      </p:sp>
    </p:spTree>
    <p:extLst>
      <p:ext uri="{BB962C8B-B14F-4D97-AF65-F5344CB8AC3E}">
        <p14:creationId xmlns:p14="http://schemas.microsoft.com/office/powerpoint/2010/main" val="806257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32423-067C-9897-8E59-31B76AA4424F}"/>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E77672FE-71F6-06D3-341E-CC0C59851D08}"/>
              </a:ext>
            </a:extLst>
          </p:cNvPr>
          <p:cNvSpPr>
            <a:spLocks noGrp="1"/>
          </p:cNvSpPr>
          <p:nvPr>
            <p:ph type="dt" sz="half" idx="10"/>
          </p:nvPr>
        </p:nvSpPr>
        <p:spPr/>
        <p:txBody>
          <a:bodyPr/>
          <a:lstStyle/>
          <a:p>
            <a:fld id="{8A9B8F2B-4056-49D6-8126-E194F12CB350}" type="datetimeFigureOut">
              <a:rPr lang="en-IN" smtClean="0"/>
              <a:t>04-12-2023</a:t>
            </a:fld>
            <a:endParaRPr lang="en-IN"/>
          </a:p>
        </p:txBody>
      </p:sp>
      <p:sp>
        <p:nvSpPr>
          <p:cNvPr id="4" name="Footer Placeholder 3">
            <a:extLst>
              <a:ext uri="{FF2B5EF4-FFF2-40B4-BE49-F238E27FC236}">
                <a16:creationId xmlns:a16="http://schemas.microsoft.com/office/drawing/2014/main" id="{4A749A17-A1B2-0AE9-3E5A-93ADEFC4F2CC}"/>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BB34BC23-AC82-BE0E-9168-277F95C33724}"/>
              </a:ext>
            </a:extLst>
          </p:cNvPr>
          <p:cNvSpPr>
            <a:spLocks noGrp="1"/>
          </p:cNvSpPr>
          <p:nvPr>
            <p:ph type="sldNum" sz="quarter" idx="12"/>
          </p:nvPr>
        </p:nvSpPr>
        <p:spPr/>
        <p:txBody>
          <a:bodyPr/>
          <a:lstStyle/>
          <a:p>
            <a:fld id="{67327E3D-2298-4A23-BBD9-31E761C53FAB}" type="slidenum">
              <a:rPr lang="en-IN" smtClean="0"/>
              <a:t>‹#›</a:t>
            </a:fld>
            <a:endParaRPr lang="en-IN"/>
          </a:p>
        </p:txBody>
      </p:sp>
    </p:spTree>
    <p:extLst>
      <p:ext uri="{BB962C8B-B14F-4D97-AF65-F5344CB8AC3E}">
        <p14:creationId xmlns:p14="http://schemas.microsoft.com/office/powerpoint/2010/main" val="113014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C9B7EB-42EB-0BDB-DA82-2FB9CEA40F57}"/>
              </a:ext>
            </a:extLst>
          </p:cNvPr>
          <p:cNvSpPr>
            <a:spLocks noGrp="1"/>
          </p:cNvSpPr>
          <p:nvPr>
            <p:ph type="dt" sz="half" idx="10"/>
          </p:nvPr>
        </p:nvSpPr>
        <p:spPr/>
        <p:txBody>
          <a:bodyPr/>
          <a:lstStyle/>
          <a:p>
            <a:fld id="{8A9B8F2B-4056-49D6-8126-E194F12CB350}" type="datetimeFigureOut">
              <a:rPr lang="en-IN" smtClean="0"/>
              <a:t>04-12-2023</a:t>
            </a:fld>
            <a:endParaRPr lang="en-IN"/>
          </a:p>
        </p:txBody>
      </p:sp>
      <p:sp>
        <p:nvSpPr>
          <p:cNvPr id="3" name="Footer Placeholder 2">
            <a:extLst>
              <a:ext uri="{FF2B5EF4-FFF2-40B4-BE49-F238E27FC236}">
                <a16:creationId xmlns:a16="http://schemas.microsoft.com/office/drawing/2014/main" id="{77179FCC-D79A-1AD0-71F0-A26C67D8A34E}"/>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FB124D3B-ED9E-4DCE-2ED0-1774F0BE4A73}"/>
              </a:ext>
            </a:extLst>
          </p:cNvPr>
          <p:cNvSpPr>
            <a:spLocks noGrp="1"/>
          </p:cNvSpPr>
          <p:nvPr>
            <p:ph type="sldNum" sz="quarter" idx="12"/>
          </p:nvPr>
        </p:nvSpPr>
        <p:spPr/>
        <p:txBody>
          <a:bodyPr/>
          <a:lstStyle/>
          <a:p>
            <a:fld id="{67327E3D-2298-4A23-BBD9-31E761C53FAB}" type="slidenum">
              <a:rPr lang="en-IN" smtClean="0"/>
              <a:t>‹#›</a:t>
            </a:fld>
            <a:endParaRPr lang="en-IN"/>
          </a:p>
        </p:txBody>
      </p:sp>
    </p:spTree>
    <p:extLst>
      <p:ext uri="{BB962C8B-B14F-4D97-AF65-F5344CB8AC3E}">
        <p14:creationId xmlns:p14="http://schemas.microsoft.com/office/powerpoint/2010/main" val="2300488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6755B-AA60-1C3F-85C2-6071ACB945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675E7D5-7EA9-1A5C-EAC6-E744C5B937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DD466C9-4925-7EAB-2BE2-E01E082043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E53CEF-C59E-1A2E-BB41-5EE428511E86}"/>
              </a:ext>
            </a:extLst>
          </p:cNvPr>
          <p:cNvSpPr>
            <a:spLocks noGrp="1"/>
          </p:cNvSpPr>
          <p:nvPr>
            <p:ph type="dt" sz="half" idx="10"/>
          </p:nvPr>
        </p:nvSpPr>
        <p:spPr/>
        <p:txBody>
          <a:bodyPr/>
          <a:lstStyle/>
          <a:p>
            <a:fld id="{8A9B8F2B-4056-49D6-8126-E194F12CB350}" type="datetimeFigureOut">
              <a:rPr lang="en-IN" smtClean="0"/>
              <a:t>04-12-2023</a:t>
            </a:fld>
            <a:endParaRPr lang="en-IN"/>
          </a:p>
        </p:txBody>
      </p:sp>
      <p:sp>
        <p:nvSpPr>
          <p:cNvPr id="6" name="Footer Placeholder 5">
            <a:extLst>
              <a:ext uri="{FF2B5EF4-FFF2-40B4-BE49-F238E27FC236}">
                <a16:creationId xmlns:a16="http://schemas.microsoft.com/office/drawing/2014/main" id="{182655F1-D089-FC89-06F1-D1026ADF4B5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7EC33EC-68B2-9E1B-19AC-FE9574F9FC32}"/>
              </a:ext>
            </a:extLst>
          </p:cNvPr>
          <p:cNvSpPr>
            <a:spLocks noGrp="1"/>
          </p:cNvSpPr>
          <p:nvPr>
            <p:ph type="sldNum" sz="quarter" idx="12"/>
          </p:nvPr>
        </p:nvSpPr>
        <p:spPr/>
        <p:txBody>
          <a:bodyPr/>
          <a:lstStyle/>
          <a:p>
            <a:fld id="{67327E3D-2298-4A23-BBD9-31E761C53FAB}" type="slidenum">
              <a:rPr lang="en-IN" smtClean="0"/>
              <a:t>‹#›</a:t>
            </a:fld>
            <a:endParaRPr lang="en-IN"/>
          </a:p>
        </p:txBody>
      </p:sp>
    </p:spTree>
    <p:extLst>
      <p:ext uri="{BB962C8B-B14F-4D97-AF65-F5344CB8AC3E}">
        <p14:creationId xmlns:p14="http://schemas.microsoft.com/office/powerpoint/2010/main" val="1832028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0CC14-2A18-8465-8089-BFBE892CA5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1AE9BEA4-B666-C8F2-0015-64B5220B45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BD732ADB-F5DF-770B-C92B-D8A7992A63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110D5E-0FAD-CABC-5C9D-B562AF51E965}"/>
              </a:ext>
            </a:extLst>
          </p:cNvPr>
          <p:cNvSpPr>
            <a:spLocks noGrp="1"/>
          </p:cNvSpPr>
          <p:nvPr>
            <p:ph type="dt" sz="half" idx="10"/>
          </p:nvPr>
        </p:nvSpPr>
        <p:spPr/>
        <p:txBody>
          <a:bodyPr/>
          <a:lstStyle/>
          <a:p>
            <a:fld id="{8A9B8F2B-4056-49D6-8126-E194F12CB350}" type="datetimeFigureOut">
              <a:rPr lang="en-IN" smtClean="0"/>
              <a:t>04-12-2023</a:t>
            </a:fld>
            <a:endParaRPr lang="en-IN"/>
          </a:p>
        </p:txBody>
      </p:sp>
      <p:sp>
        <p:nvSpPr>
          <p:cNvPr id="6" name="Footer Placeholder 5">
            <a:extLst>
              <a:ext uri="{FF2B5EF4-FFF2-40B4-BE49-F238E27FC236}">
                <a16:creationId xmlns:a16="http://schemas.microsoft.com/office/drawing/2014/main" id="{0E0D2FE2-159C-429B-7701-78DCDEE54A6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452A1EF-DCE0-1F1D-2F05-93AFFB68E91B}"/>
              </a:ext>
            </a:extLst>
          </p:cNvPr>
          <p:cNvSpPr>
            <a:spLocks noGrp="1"/>
          </p:cNvSpPr>
          <p:nvPr>
            <p:ph type="sldNum" sz="quarter" idx="12"/>
          </p:nvPr>
        </p:nvSpPr>
        <p:spPr/>
        <p:txBody>
          <a:bodyPr/>
          <a:lstStyle/>
          <a:p>
            <a:fld id="{67327E3D-2298-4A23-BBD9-31E761C53FAB}" type="slidenum">
              <a:rPr lang="en-IN" smtClean="0"/>
              <a:t>‹#›</a:t>
            </a:fld>
            <a:endParaRPr lang="en-IN"/>
          </a:p>
        </p:txBody>
      </p:sp>
    </p:spTree>
    <p:extLst>
      <p:ext uri="{BB962C8B-B14F-4D97-AF65-F5344CB8AC3E}">
        <p14:creationId xmlns:p14="http://schemas.microsoft.com/office/powerpoint/2010/main" val="2006848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FC7B4C-AC32-F53F-394E-A2DDC78A25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AF8A684-1E9D-42F9-181F-BC82E286A8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5B0CFE0-664F-9546-F43D-674A11AD66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9B8F2B-4056-49D6-8126-E194F12CB350}" type="datetimeFigureOut">
              <a:rPr lang="en-IN" smtClean="0"/>
              <a:t>04-12-2023</a:t>
            </a:fld>
            <a:endParaRPr lang="en-IN"/>
          </a:p>
        </p:txBody>
      </p:sp>
      <p:sp>
        <p:nvSpPr>
          <p:cNvPr id="5" name="Footer Placeholder 4">
            <a:extLst>
              <a:ext uri="{FF2B5EF4-FFF2-40B4-BE49-F238E27FC236}">
                <a16:creationId xmlns:a16="http://schemas.microsoft.com/office/drawing/2014/main" id="{73CD28BA-42BD-0069-5D4A-2FD39AED1E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95EF263C-E1AC-0676-4BA5-89D4EDA49F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327E3D-2298-4A23-BBD9-31E761C53FAB}" type="slidenum">
              <a:rPr lang="en-IN" smtClean="0"/>
              <a:t>‹#›</a:t>
            </a:fld>
            <a:endParaRPr lang="en-IN"/>
          </a:p>
        </p:txBody>
      </p:sp>
    </p:spTree>
    <p:extLst>
      <p:ext uri="{BB962C8B-B14F-4D97-AF65-F5344CB8AC3E}">
        <p14:creationId xmlns:p14="http://schemas.microsoft.com/office/powerpoint/2010/main" val="15859318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hyperlink" Target="https://www.ipbes.net/IIFBES"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ogo&#10;&#10;Description automatically generated">
            <a:extLst>
              <a:ext uri="{FF2B5EF4-FFF2-40B4-BE49-F238E27FC236}">
                <a16:creationId xmlns:a16="http://schemas.microsoft.com/office/drawing/2014/main" id="{2B929E32-BBE4-4034-891B-E7B197702D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7262" y="5539243"/>
            <a:ext cx="963571" cy="1465054"/>
          </a:xfrm>
          <a:prstGeom prst="rect">
            <a:avLst/>
          </a:prstGeom>
        </p:spPr>
      </p:pic>
      <p:pic>
        <p:nvPicPr>
          <p:cNvPr id="14" name="Picture 13" descr="A picture containing text, clipart&#10;&#10;Description automatically generated">
            <a:extLst>
              <a:ext uri="{FF2B5EF4-FFF2-40B4-BE49-F238E27FC236}">
                <a16:creationId xmlns:a16="http://schemas.microsoft.com/office/drawing/2014/main" id="{44557C8E-AC56-409E-9A53-B7F312396E08}"/>
              </a:ext>
            </a:extLst>
          </p:cNvPr>
          <p:cNvPicPr>
            <a:picLocks noChangeAspect="1"/>
          </p:cNvPicPr>
          <p:nvPr/>
        </p:nvPicPr>
        <p:blipFill>
          <a:blip r:embed="rId4"/>
          <a:stretch>
            <a:fillRect/>
          </a:stretch>
        </p:blipFill>
        <p:spPr>
          <a:xfrm>
            <a:off x="292240" y="5936156"/>
            <a:ext cx="2266234" cy="664387"/>
          </a:xfrm>
          <a:prstGeom prst="rect">
            <a:avLst/>
          </a:prstGeom>
        </p:spPr>
      </p:pic>
      <p:pic>
        <p:nvPicPr>
          <p:cNvPr id="6" name="Picture 5" descr="Logo, company name&#10;&#10;Description automatically generated">
            <a:extLst>
              <a:ext uri="{FF2B5EF4-FFF2-40B4-BE49-F238E27FC236}">
                <a16:creationId xmlns:a16="http://schemas.microsoft.com/office/drawing/2014/main" id="{D4BCA805-3822-B54E-8CDC-21AFDFC6D5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258" y="5225427"/>
            <a:ext cx="4290609" cy="1632573"/>
          </a:xfrm>
          <a:prstGeom prst="rect">
            <a:avLst/>
          </a:prstGeom>
        </p:spPr>
      </p:pic>
      <p:sp>
        <p:nvSpPr>
          <p:cNvPr id="19" name="Rectangle 18">
            <a:extLst>
              <a:ext uri="{FF2B5EF4-FFF2-40B4-BE49-F238E27FC236}">
                <a16:creationId xmlns:a16="http://schemas.microsoft.com/office/drawing/2014/main" id="{2C47968A-9737-4F47-802C-AB51C64DCCEA}"/>
              </a:ext>
            </a:extLst>
          </p:cNvPr>
          <p:cNvSpPr/>
          <p:nvPr/>
        </p:nvSpPr>
        <p:spPr>
          <a:xfrm>
            <a:off x="390145" y="5376440"/>
            <a:ext cx="6253613" cy="47053"/>
          </a:xfrm>
          <a:prstGeom prst="rect">
            <a:avLst/>
          </a:prstGeom>
          <a:solidFill>
            <a:srgbClr val="AECB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C2D900A9-5CA0-3049-B8BC-BA1B1F13DFFA}"/>
              </a:ext>
            </a:extLst>
          </p:cNvPr>
          <p:cNvSpPr/>
          <p:nvPr/>
        </p:nvSpPr>
        <p:spPr>
          <a:xfrm>
            <a:off x="6748042" y="5376440"/>
            <a:ext cx="5035087" cy="47053"/>
          </a:xfrm>
          <a:prstGeom prst="rect">
            <a:avLst/>
          </a:prstGeom>
          <a:solidFill>
            <a:srgbClr val="007E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6FF102D1-C6E8-4B01-A34B-86BA8E0DADB5}"/>
              </a:ext>
            </a:extLst>
          </p:cNvPr>
          <p:cNvSpPr/>
          <p:nvPr/>
        </p:nvSpPr>
        <p:spPr>
          <a:xfrm>
            <a:off x="551881" y="344267"/>
            <a:ext cx="10632953" cy="45662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a:ln>
                  <a:noFill/>
                </a:ln>
                <a:solidFill>
                  <a:srgbClr val="007E84"/>
                </a:solidFill>
                <a:effectLst/>
                <a:uLnTx/>
                <a:uFillTx/>
                <a:latin typeface="Calibri" panose="020F0502020204030204"/>
                <a:ea typeface="+mn-ea"/>
                <a:cs typeface="+mn-cs"/>
              </a:rPr>
              <a:t>CELEBRATING GLOBAL ACHIEVEMENTS AND CONTRIBUTIONS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a:ln>
                  <a:noFill/>
                </a:ln>
                <a:solidFill>
                  <a:srgbClr val="007E84"/>
                </a:solidFill>
                <a:effectLst/>
                <a:uLnTx/>
                <a:uFillTx/>
                <a:latin typeface="Calibri" panose="020F0502020204030204"/>
                <a:ea typeface="+mn-ea"/>
                <a:cs typeface="+mn-cs"/>
              </a:rPr>
              <a:t>2022-2023</a:t>
            </a:r>
          </a:p>
        </p:txBody>
      </p:sp>
      <p:pic>
        <p:nvPicPr>
          <p:cNvPr id="3" name="Picture 2" descr="A black text with white text&#10;&#10;Description automatically generated">
            <a:extLst>
              <a:ext uri="{FF2B5EF4-FFF2-40B4-BE49-F238E27FC236}">
                <a16:creationId xmlns:a16="http://schemas.microsoft.com/office/drawing/2014/main" id="{7304F1B3-A151-D4FC-A171-249B7564A889}"/>
              </a:ext>
            </a:extLst>
          </p:cNvPr>
          <p:cNvPicPr>
            <a:picLocks noChangeAspect="1"/>
          </p:cNvPicPr>
          <p:nvPr/>
        </p:nvPicPr>
        <p:blipFill>
          <a:blip r:embed="rId6"/>
          <a:stretch>
            <a:fillRect/>
          </a:stretch>
        </p:blipFill>
        <p:spPr>
          <a:xfrm>
            <a:off x="4399989" y="5792958"/>
            <a:ext cx="2500034" cy="722624"/>
          </a:xfrm>
          <a:prstGeom prst="rect">
            <a:avLst/>
          </a:prstGeom>
        </p:spPr>
      </p:pic>
      <p:pic>
        <p:nvPicPr>
          <p:cNvPr id="4" name="Picture 3" descr="A blue and white logo with white text&#10;&#10;Description automatically generated">
            <a:extLst>
              <a:ext uri="{FF2B5EF4-FFF2-40B4-BE49-F238E27FC236}">
                <a16:creationId xmlns:a16="http://schemas.microsoft.com/office/drawing/2014/main" id="{7DDB443F-B52A-EE50-339F-9C7C2307ABC2}"/>
              </a:ext>
            </a:extLst>
          </p:cNvPr>
          <p:cNvPicPr>
            <a:picLocks noChangeAspect="1"/>
          </p:cNvPicPr>
          <p:nvPr/>
        </p:nvPicPr>
        <p:blipFill>
          <a:blip r:embed="rId7"/>
          <a:stretch>
            <a:fillRect/>
          </a:stretch>
        </p:blipFill>
        <p:spPr>
          <a:xfrm>
            <a:off x="6945547" y="5400675"/>
            <a:ext cx="1082206" cy="1628775"/>
          </a:xfrm>
          <a:prstGeom prst="rect">
            <a:avLst/>
          </a:prstGeom>
        </p:spPr>
      </p:pic>
      <p:pic>
        <p:nvPicPr>
          <p:cNvPr id="5" name="Picture 4" descr="A blue and white sign&#10;&#10;Description automatically generated">
            <a:extLst>
              <a:ext uri="{FF2B5EF4-FFF2-40B4-BE49-F238E27FC236}">
                <a16:creationId xmlns:a16="http://schemas.microsoft.com/office/drawing/2014/main" id="{E9DFA153-D107-ADE6-9B80-6021E657FFFC}"/>
              </a:ext>
            </a:extLst>
          </p:cNvPr>
          <p:cNvPicPr>
            <a:picLocks noChangeAspect="1"/>
          </p:cNvPicPr>
          <p:nvPr/>
        </p:nvPicPr>
        <p:blipFill>
          <a:blip r:embed="rId8"/>
          <a:stretch>
            <a:fillRect/>
          </a:stretch>
        </p:blipFill>
        <p:spPr>
          <a:xfrm>
            <a:off x="9915525" y="5935526"/>
            <a:ext cx="2143125" cy="425724"/>
          </a:xfrm>
          <a:prstGeom prst="rect">
            <a:avLst/>
          </a:prstGeom>
        </p:spPr>
      </p:pic>
      <p:pic>
        <p:nvPicPr>
          <p:cNvPr id="9" name="Picture 8" descr="A blue and black sign with a globe and a laurel wreath&#10;&#10;Description automatically generated">
            <a:extLst>
              <a:ext uri="{FF2B5EF4-FFF2-40B4-BE49-F238E27FC236}">
                <a16:creationId xmlns:a16="http://schemas.microsoft.com/office/drawing/2014/main" id="{0A975BA0-6031-650E-1302-AB8D597BAE80}"/>
              </a:ext>
            </a:extLst>
          </p:cNvPr>
          <p:cNvPicPr>
            <a:picLocks noChangeAspect="1"/>
          </p:cNvPicPr>
          <p:nvPr/>
        </p:nvPicPr>
        <p:blipFill>
          <a:blip r:embed="rId9"/>
          <a:stretch>
            <a:fillRect/>
          </a:stretch>
        </p:blipFill>
        <p:spPr>
          <a:xfrm>
            <a:off x="8029575" y="5983475"/>
            <a:ext cx="1685925" cy="482225"/>
          </a:xfrm>
          <a:prstGeom prst="rect">
            <a:avLst/>
          </a:prstGeom>
        </p:spPr>
      </p:pic>
    </p:spTree>
    <p:extLst>
      <p:ext uri="{BB962C8B-B14F-4D97-AF65-F5344CB8AC3E}">
        <p14:creationId xmlns:p14="http://schemas.microsoft.com/office/powerpoint/2010/main" val="1198082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oster of a boat with people on it&#10;&#10;Description automatically generated">
            <a:extLst>
              <a:ext uri="{FF2B5EF4-FFF2-40B4-BE49-F238E27FC236}">
                <a16:creationId xmlns:a16="http://schemas.microsoft.com/office/drawing/2014/main" id="{897CD010-234E-51BE-4033-1FC3DC5F543F}"/>
              </a:ext>
            </a:extLst>
          </p:cNvPr>
          <p:cNvPicPr>
            <a:picLocks noChangeAspect="1"/>
          </p:cNvPicPr>
          <p:nvPr/>
        </p:nvPicPr>
        <p:blipFill>
          <a:blip r:embed="rId3"/>
          <a:stretch>
            <a:fillRect/>
          </a:stretch>
        </p:blipFill>
        <p:spPr>
          <a:xfrm>
            <a:off x="7751523" y="1279548"/>
            <a:ext cx="3922734" cy="5499312"/>
          </a:xfrm>
          <a:prstGeom prst="rect">
            <a:avLst/>
          </a:prstGeom>
        </p:spPr>
      </p:pic>
      <p:sp>
        <p:nvSpPr>
          <p:cNvPr id="27" name="Title 1">
            <a:extLst>
              <a:ext uri="{FF2B5EF4-FFF2-40B4-BE49-F238E27FC236}">
                <a16:creationId xmlns:a16="http://schemas.microsoft.com/office/drawing/2014/main" id="{3B295868-DDBB-6A4A-95B2-87122CC90BA3}"/>
              </a:ext>
            </a:extLst>
          </p:cNvPr>
          <p:cNvSpPr txBox="1">
            <a:spLocks/>
          </p:cNvSpPr>
          <p:nvPr/>
        </p:nvSpPr>
        <p:spPr>
          <a:xfrm>
            <a:off x="841669" y="-146044"/>
            <a:ext cx="11350331" cy="13778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4000" b="1" i="0" u="none" strike="noStrike" kern="1200" cap="all" spc="0" normalizeH="0" baseline="0" noProof="0">
              <a:ln>
                <a:noFill/>
              </a:ln>
              <a:solidFill>
                <a:srgbClr val="007E84"/>
              </a:solidFill>
              <a:effectLst/>
              <a:uLnTx/>
              <a:uFillTx/>
              <a:latin typeface="Arial"/>
              <a:ea typeface="DengXian Light"/>
              <a:cs typeface="Arial"/>
            </a:endParaRPr>
          </a:p>
        </p:txBody>
      </p:sp>
      <p:sp>
        <p:nvSpPr>
          <p:cNvPr id="31" name="Text Placeholder 2">
            <a:extLst>
              <a:ext uri="{FF2B5EF4-FFF2-40B4-BE49-F238E27FC236}">
                <a16:creationId xmlns:a16="http://schemas.microsoft.com/office/drawing/2014/main" id="{9C21F0FD-5F06-9544-89E1-462EAEB056A9}"/>
              </a:ext>
            </a:extLst>
          </p:cNvPr>
          <p:cNvSpPr txBox="1">
            <a:spLocks/>
          </p:cNvSpPr>
          <p:nvPr/>
        </p:nvSpPr>
        <p:spPr>
          <a:xfrm>
            <a:off x="330189" y="893635"/>
            <a:ext cx="5892432" cy="2792273"/>
          </a:xfrm>
          <a:prstGeom prst="rect">
            <a:avLst/>
          </a:prstGeom>
        </p:spPr>
        <p:txBody>
          <a:bodyPr vert="horz" wrap="square" lIns="0" tIns="0" rIns="0" bIns="0" rtlCol="0" anchor="t">
            <a:no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marL="0" marR="0" lvl="0" indent="0" algn="l" defTabSz="388757" rtl="0" eaLnBrk="1" fontAlgn="auto" latinLnBrk="0" hangingPunct="1">
              <a:lnSpc>
                <a:spcPct val="100000"/>
              </a:lnSpc>
              <a:spcBef>
                <a:spcPts val="0"/>
              </a:spcBef>
              <a:spcAft>
                <a:spcPts val="1200"/>
              </a:spcAft>
              <a:buClrTx/>
              <a:buSzTx/>
              <a:buFontTx/>
              <a:buNone/>
              <a:tabLst/>
              <a:defRPr/>
            </a:pPr>
            <a:r>
              <a:rPr kumimoji="0" lang="en-GB" sz="2400" b="1" i="0" u="none" strike="noStrike" kern="1200" cap="none" spc="0" normalizeH="0" baseline="0" noProof="0">
                <a:ln>
                  <a:noFill/>
                </a:ln>
                <a:solidFill>
                  <a:srgbClr val="007E84"/>
                </a:solidFill>
                <a:effectLst/>
                <a:uLnTx/>
                <a:uFillTx/>
                <a:latin typeface="Arial"/>
                <a:ea typeface="+mn-ea"/>
                <a:cs typeface="Arial"/>
              </a:rPr>
              <a:t>IPBES 10</a:t>
            </a:r>
            <a:r>
              <a:rPr kumimoji="0" lang="en-GB" sz="2400" b="0" i="0" u="none" strike="noStrike" kern="1200" cap="none" spc="0" normalizeH="0" baseline="0" noProof="0">
                <a:ln>
                  <a:noFill/>
                </a:ln>
                <a:solidFill>
                  <a:srgbClr val="007E84"/>
                </a:solidFill>
                <a:effectLst/>
                <a:uLnTx/>
                <a:uFillTx/>
                <a:latin typeface="Arial"/>
                <a:ea typeface="+mn-ea"/>
                <a:cs typeface="Arial"/>
              </a:rPr>
              <a:t>: </a:t>
            </a:r>
            <a:endParaRPr kumimoji="0" lang="en-GB" sz="2400" b="0" i="0" u="none" strike="noStrike" kern="1200" cap="none" spc="0" normalizeH="0" baseline="0" noProof="0">
              <a:ln>
                <a:noFill/>
              </a:ln>
              <a:solidFill>
                <a:srgbClr val="007E84"/>
              </a:solidFill>
              <a:effectLst/>
              <a:uLnTx/>
              <a:uFillTx/>
              <a:latin typeface="Arial" panose="020B0604020202020204" pitchFamily="34" charset="0"/>
              <a:ea typeface="+mn-ea"/>
              <a:cs typeface="Arial" panose="020B0604020202020204" pitchFamily="34" charset="0"/>
            </a:endParaRPr>
          </a:p>
          <a:p>
            <a:pPr marL="0" marR="0" lvl="0" indent="0" algn="l" defTabSz="388757" rtl="0" eaLnBrk="1" fontAlgn="auto" latinLnBrk="0" hangingPunct="1">
              <a:lnSpc>
                <a:spcPct val="100000"/>
              </a:lnSpc>
              <a:spcBef>
                <a:spcPts val="0"/>
              </a:spcBef>
              <a:spcAft>
                <a:spcPts val="1200"/>
              </a:spcAft>
              <a:buClrTx/>
              <a:buSzTx/>
              <a:buFontTx/>
              <a:buNone/>
              <a:tabLst/>
              <a:defRPr/>
            </a:pPr>
            <a:r>
              <a:rPr kumimoji="0" lang="en-GB" sz="2400" b="0" i="0" u="none" strike="noStrike" kern="1200" cap="none" spc="0" normalizeH="0" baseline="0" noProof="0">
                <a:ln>
                  <a:noFill/>
                </a:ln>
                <a:solidFill>
                  <a:srgbClr val="007E84"/>
                </a:solidFill>
                <a:effectLst/>
                <a:uLnTx/>
                <a:uFillTx/>
                <a:latin typeface="Arial"/>
                <a:ea typeface="+mn-ea"/>
                <a:cs typeface="Arial"/>
              </a:rPr>
              <a:t>Panel Discussion on the Uptake and Impact of IPBES Products: Malawi Insights</a:t>
            </a:r>
            <a:endParaRPr kumimoji="0" lang="en-GB" sz="2400" b="0" i="0" u="none" strike="noStrike" kern="1200" cap="none" spc="0" normalizeH="0" baseline="0" noProof="0">
              <a:ln>
                <a:noFill/>
              </a:ln>
              <a:solidFill>
                <a:srgbClr val="007E84"/>
              </a:solidFill>
              <a:effectLst/>
              <a:uLnTx/>
              <a:uFillTx/>
              <a:latin typeface="Arial" panose="020B0604020202020204" pitchFamily="34" charset="0"/>
              <a:ea typeface="+mn-ea"/>
              <a:cs typeface="Arial" panose="020B0604020202020204" pitchFamily="34" charset="0"/>
            </a:endParaRPr>
          </a:p>
          <a:p>
            <a:pPr marL="0" marR="0" lvl="0" indent="0" algn="l" defTabSz="388757" rtl="0" eaLnBrk="1" fontAlgn="auto" latinLnBrk="0" hangingPunct="1">
              <a:lnSpc>
                <a:spcPct val="100000"/>
              </a:lnSpc>
              <a:spcBef>
                <a:spcPts val="0"/>
              </a:spcBef>
              <a:spcAft>
                <a:spcPts val="2200"/>
              </a:spcAft>
              <a:buClrTx/>
              <a:buSzTx/>
              <a:buFontTx/>
              <a:buNone/>
              <a:tabLst/>
              <a:defRPr/>
            </a:pPr>
            <a:endParaRPr kumimoji="0" lang="en-GB" sz="2400" b="1" i="0" u="none" strike="noStrike" kern="1200" cap="none" spc="0" normalizeH="0" baseline="0" noProof="0">
              <a:ln>
                <a:noFill/>
              </a:ln>
              <a:solidFill>
                <a:srgbClr val="007E84"/>
              </a:solidFill>
              <a:effectLst/>
              <a:uLnTx/>
              <a:uFillTx/>
              <a:latin typeface="Arial"/>
              <a:ea typeface="+mn-ea"/>
              <a:cs typeface="Arial"/>
            </a:endParaRPr>
          </a:p>
          <a:p>
            <a:pPr marL="0" marR="0" lvl="0" indent="0" algn="l" defTabSz="388757" rtl="0" eaLnBrk="1" fontAlgn="auto" latinLnBrk="0" hangingPunct="1">
              <a:lnSpc>
                <a:spcPct val="100000"/>
              </a:lnSpc>
              <a:spcBef>
                <a:spcPts val="0"/>
              </a:spcBef>
              <a:spcAft>
                <a:spcPts val="2200"/>
              </a:spcAft>
              <a:buClrTx/>
              <a:buSzTx/>
              <a:buFontTx/>
              <a:buNone/>
              <a:tabLst/>
              <a:defRPr/>
            </a:pPr>
            <a:endParaRPr kumimoji="0" lang="en-GB" sz="2400" b="1" i="0" u="none" strike="noStrike" kern="1200" cap="none" spc="0" normalizeH="0" baseline="0" noProof="0">
              <a:ln>
                <a:noFill/>
              </a:ln>
              <a:solidFill>
                <a:srgbClr val="007E84"/>
              </a:solidFill>
              <a:effectLst/>
              <a:uLnTx/>
              <a:uFillTx/>
              <a:latin typeface="Arial"/>
              <a:ea typeface="+mn-ea"/>
              <a:cs typeface="Arial"/>
            </a:endParaRPr>
          </a:p>
          <a:p>
            <a:pPr marL="0" marR="0" lvl="0" indent="0" algn="l" defTabSz="388757" rtl="0" eaLnBrk="1" fontAlgn="auto" latinLnBrk="0" hangingPunct="1">
              <a:lnSpc>
                <a:spcPct val="100000"/>
              </a:lnSpc>
              <a:spcBef>
                <a:spcPts val="0"/>
              </a:spcBef>
              <a:spcAft>
                <a:spcPts val="600"/>
              </a:spcAft>
              <a:buClrTx/>
              <a:buSzTx/>
              <a:buFontTx/>
              <a:buNone/>
              <a:tabLst/>
              <a:defRPr/>
            </a:pPr>
            <a:endParaRPr kumimoji="0" lang="en-GB" sz="2400" b="1" i="0" u="none" strike="noStrike" kern="1200" cap="none" spc="0" normalizeH="0" baseline="0" noProof="0">
              <a:ln>
                <a:noFill/>
              </a:ln>
              <a:solidFill>
                <a:srgbClr val="007E84"/>
              </a:solidFill>
              <a:effectLst/>
              <a:uLnTx/>
              <a:uFillTx/>
              <a:latin typeface="Arial"/>
              <a:ea typeface="+mn-ea"/>
              <a:cs typeface="Arial"/>
            </a:endParaRPr>
          </a:p>
          <a:p>
            <a:pPr marL="0" marR="0" lvl="0" indent="0" algn="l" defTabSz="388757" rtl="0" eaLnBrk="1" fontAlgn="auto" latinLnBrk="0" hangingPunct="1">
              <a:lnSpc>
                <a:spcPct val="100000"/>
              </a:lnSpc>
              <a:spcBef>
                <a:spcPts val="0"/>
              </a:spcBef>
              <a:spcAft>
                <a:spcPts val="600"/>
              </a:spcAft>
              <a:buClrTx/>
              <a:buSzTx/>
              <a:buFontTx/>
              <a:buNone/>
              <a:tabLst/>
              <a:defRPr/>
            </a:pPr>
            <a:endParaRPr kumimoji="0" lang="en-GB" sz="2400" b="1" i="0" u="none" strike="noStrike" kern="1200" cap="none" spc="0" normalizeH="0" baseline="0" noProof="0">
              <a:ln>
                <a:noFill/>
              </a:ln>
              <a:solidFill>
                <a:srgbClr val="007E84"/>
              </a:solidFill>
              <a:effectLst/>
              <a:uLnTx/>
              <a:uFillTx/>
              <a:latin typeface="Arial" panose="020B0604020202020204" pitchFamily="34" charset="0"/>
              <a:ea typeface="+mn-ea"/>
              <a:cs typeface="Arial" panose="020B0604020202020204" pitchFamily="34" charset="0"/>
            </a:endParaRPr>
          </a:p>
          <a:p>
            <a:pPr marL="0" marR="0" lvl="0" indent="0" algn="l" defTabSz="388757" rtl="0" eaLnBrk="1" fontAlgn="auto" latinLnBrk="0" hangingPunct="1">
              <a:lnSpc>
                <a:spcPct val="100000"/>
              </a:lnSpc>
              <a:spcBef>
                <a:spcPts val="0"/>
              </a:spcBef>
              <a:spcAft>
                <a:spcPts val="600"/>
              </a:spcAft>
              <a:buClrTx/>
              <a:buSzTx/>
              <a:buFontTx/>
              <a:buNone/>
              <a:tabLst/>
              <a:defRPr/>
            </a:pPr>
            <a:endParaRPr kumimoji="0" lang="en-GB" sz="2400" b="1" i="0" u="none" strike="noStrike" kern="1200" cap="none" spc="0" normalizeH="0" baseline="0" noProof="0">
              <a:ln>
                <a:noFill/>
              </a:ln>
              <a:solidFill>
                <a:srgbClr val="007E84"/>
              </a:solidFill>
              <a:effectLst/>
              <a:uLnTx/>
              <a:uFillTx/>
              <a:latin typeface="Arial" panose="020B0604020202020204" pitchFamily="34" charset="0"/>
              <a:ea typeface="+mn-ea"/>
              <a:cs typeface="Arial" panose="020B0604020202020204" pitchFamily="34" charset="0"/>
            </a:endParaRPr>
          </a:p>
          <a:p>
            <a:pPr marL="0" marR="0" lvl="0" indent="0" algn="l" defTabSz="388757" rtl="0" eaLnBrk="1" fontAlgn="auto" latinLnBrk="0" hangingPunct="1">
              <a:lnSpc>
                <a:spcPct val="100000"/>
              </a:lnSpc>
              <a:spcBef>
                <a:spcPts val="0"/>
              </a:spcBef>
              <a:spcAft>
                <a:spcPts val="600"/>
              </a:spcAft>
              <a:buClrTx/>
              <a:buSzTx/>
              <a:buFontTx/>
              <a:buNone/>
              <a:tabLst/>
              <a:defRPr/>
            </a:pPr>
            <a:endParaRPr kumimoji="0" lang="en-GB" sz="2400" b="0" i="0" u="none" strike="noStrike" kern="1200" cap="none" spc="0" normalizeH="0" baseline="0" noProof="0">
              <a:ln>
                <a:noFill/>
              </a:ln>
              <a:solidFill>
                <a:srgbClr val="007E84"/>
              </a:solidFill>
              <a:effectLst/>
              <a:uLnTx/>
              <a:uFillTx/>
              <a:latin typeface="Arial" panose="020B0604020202020204" pitchFamily="34" charset="0"/>
              <a:ea typeface="+mn-ea"/>
              <a:cs typeface="Arial" panose="020B0604020202020204" pitchFamily="34" charset="0"/>
            </a:endParaRPr>
          </a:p>
          <a:p>
            <a:pPr marL="0" marR="0" lvl="0" indent="0" algn="l" defTabSz="388757" rtl="0" eaLnBrk="1" fontAlgn="auto" latinLnBrk="0" hangingPunct="1">
              <a:lnSpc>
                <a:spcPct val="100000"/>
              </a:lnSpc>
              <a:spcBef>
                <a:spcPts val="0"/>
              </a:spcBef>
              <a:spcAft>
                <a:spcPts val="600"/>
              </a:spcAft>
              <a:buClrTx/>
              <a:buSzTx/>
              <a:buFontTx/>
              <a:buNone/>
              <a:tabLst/>
              <a:defRPr/>
            </a:pPr>
            <a:endParaRPr kumimoji="0" lang="en-GB" sz="2400" b="0" i="0" u="none" strike="noStrike" kern="1200" cap="none" spc="0" normalizeH="0" baseline="0" noProof="0">
              <a:ln>
                <a:noFill/>
              </a:ln>
              <a:solidFill>
                <a:srgbClr val="007E84"/>
              </a:solidFill>
              <a:effectLst/>
              <a:uLnTx/>
              <a:uFillTx/>
              <a:latin typeface="Arial" panose="020B0604020202020204" pitchFamily="34" charset="0"/>
              <a:ea typeface="+mn-ea"/>
              <a:cs typeface="Arial" panose="020B0604020202020204" pitchFamily="34" charset="0"/>
            </a:endParaRPr>
          </a:p>
          <a:p>
            <a:pPr marL="571500" marR="0" lvl="0" indent="-571500" algn="l" defTabSz="388757" rtl="0" eaLnBrk="1" fontAlgn="auto" latinLnBrk="0" hangingPunct="1">
              <a:lnSpc>
                <a:spcPct val="100000"/>
              </a:lnSpc>
              <a:spcBef>
                <a:spcPts val="0"/>
              </a:spcBef>
              <a:spcAft>
                <a:spcPts val="2250"/>
              </a:spcAft>
              <a:buClrTx/>
              <a:buSzTx/>
              <a:buFont typeface="Arial" panose="020B0604020202020204" pitchFamily="34" charset="0"/>
              <a:buChar char="•"/>
              <a:tabLst/>
              <a:defRPr/>
            </a:pPr>
            <a:endParaRPr kumimoji="0" lang="en-GB" sz="4000" b="0" i="0" u="none" strike="noStrike" kern="1200" cap="none" spc="0" normalizeH="0" baseline="0" noProof="0">
              <a:ln>
                <a:noFill/>
              </a:ln>
              <a:solidFill>
                <a:srgbClr val="007E84"/>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67DD87D1-0A2B-4DD5-8595-CCEB154F5999}"/>
              </a:ext>
            </a:extLst>
          </p:cNvPr>
          <p:cNvSpPr/>
          <p:nvPr/>
        </p:nvSpPr>
        <p:spPr>
          <a:xfrm>
            <a:off x="390145" y="6443240"/>
            <a:ext cx="6253613" cy="47053"/>
          </a:xfrm>
          <a:prstGeom prst="rect">
            <a:avLst/>
          </a:prstGeom>
          <a:solidFill>
            <a:srgbClr val="AECB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4FC0A9BD-A464-D0D1-1BCD-40DBE825FB40}"/>
              </a:ext>
            </a:extLst>
          </p:cNvPr>
          <p:cNvSpPr txBox="1">
            <a:spLocks/>
          </p:cNvSpPr>
          <p:nvPr/>
        </p:nvSpPr>
        <p:spPr>
          <a:xfrm>
            <a:off x="55281" y="105163"/>
            <a:ext cx="12447313" cy="862682"/>
          </a:xfrm>
          <a:prstGeom prst="rect">
            <a:avLst/>
          </a:prstGeom>
        </p:spPr>
        <p:txBody>
          <a:bodyPr vert="horz" wrap="square" lIns="0" tIns="0" rIns="0" bIns="0" rtlCol="0" anchor="t">
            <a:no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marL="0" marR="0" lvl="0" indent="0" algn="l" defTabSz="388757" rtl="0" eaLnBrk="1" fontAlgn="auto" latinLnBrk="0" hangingPunct="1">
              <a:lnSpc>
                <a:spcPct val="100000"/>
              </a:lnSpc>
              <a:spcBef>
                <a:spcPts val="0"/>
              </a:spcBef>
              <a:spcAft>
                <a:spcPts val="2250"/>
              </a:spcAft>
              <a:buClrTx/>
              <a:buSzTx/>
              <a:buFontTx/>
              <a:buNone/>
              <a:tabLst/>
              <a:defRPr/>
            </a:pPr>
            <a:r>
              <a:rPr kumimoji="0" lang="en-GB" sz="4800" b="1" i="0" u="none" strike="noStrike" kern="1200" cap="none" spc="0" normalizeH="0" baseline="0" noProof="0">
                <a:ln>
                  <a:noFill/>
                </a:ln>
                <a:solidFill>
                  <a:srgbClr val="002060"/>
                </a:solidFill>
                <a:effectLst/>
                <a:uLnTx/>
                <a:uFillTx/>
                <a:latin typeface="Arial"/>
                <a:ea typeface="+mn-ea"/>
                <a:cs typeface="Arial"/>
              </a:rPr>
              <a:t>C</a:t>
            </a:r>
            <a:r>
              <a:rPr kumimoji="0" lang="en-GB" sz="4400" b="1" i="0" u="none" strike="noStrike" kern="1200" cap="none" spc="0" normalizeH="0" baseline="0" noProof="0">
                <a:ln>
                  <a:noFill/>
                </a:ln>
                <a:solidFill>
                  <a:srgbClr val="002060"/>
                </a:solidFill>
                <a:effectLst/>
                <a:uLnTx/>
                <a:uFillTx/>
                <a:latin typeface="Arial"/>
                <a:ea typeface="+mn-ea"/>
                <a:cs typeface="Arial"/>
              </a:rPr>
              <a:t>ontributions to Global Instruments: IPBES</a:t>
            </a:r>
            <a:r>
              <a:rPr kumimoji="0" lang="en-GB" sz="4800" b="1" i="0" u="none" strike="noStrike" kern="1200" cap="none" spc="0" normalizeH="0" baseline="0" noProof="0">
                <a:ln>
                  <a:noFill/>
                </a:ln>
                <a:solidFill>
                  <a:srgbClr val="002060"/>
                </a:solidFill>
                <a:effectLst/>
                <a:uLnTx/>
                <a:uFillTx/>
                <a:latin typeface="Arial"/>
                <a:ea typeface="+mn-ea"/>
                <a:cs typeface="Arial"/>
              </a:rPr>
              <a:t> </a:t>
            </a:r>
            <a:r>
              <a:rPr kumimoji="0" lang="en-GB" sz="4800" b="0" i="0" u="none" strike="noStrike" kern="1200" cap="none" spc="0" normalizeH="0" baseline="0" noProof="0">
                <a:ln>
                  <a:noFill/>
                </a:ln>
                <a:solidFill>
                  <a:srgbClr val="007E84"/>
                </a:solidFill>
                <a:effectLst/>
                <a:uLnTx/>
                <a:uFillTx/>
                <a:latin typeface="Arial"/>
                <a:ea typeface="+mn-ea"/>
                <a:cs typeface="Arial"/>
              </a:rPr>
              <a:t> </a:t>
            </a:r>
            <a:endParaRPr kumimoji="0" lang="en-US" sz="4800" b="0" i="0" u="none" strike="noStrike" kern="1200" cap="none" spc="0" normalizeH="0" baseline="0" noProof="0">
              <a:ln>
                <a:noFill/>
              </a:ln>
              <a:solidFill>
                <a:srgbClr val="007E84"/>
              </a:solidFill>
              <a:effectLst/>
              <a:uLnTx/>
              <a:uFillTx/>
              <a:latin typeface="Calibri" panose="020F0502020204030204"/>
              <a:ea typeface="+mn-ea"/>
              <a:cs typeface="Calibri" panose="020F0502020204030204"/>
            </a:endParaRPr>
          </a:p>
        </p:txBody>
      </p:sp>
      <p:pic>
        <p:nvPicPr>
          <p:cNvPr id="9" name="Picture 8" descr="A screenshot of a website&#10;&#10;Description automatically generated">
            <a:extLst>
              <a:ext uri="{FF2B5EF4-FFF2-40B4-BE49-F238E27FC236}">
                <a16:creationId xmlns:a16="http://schemas.microsoft.com/office/drawing/2014/main" id="{9508DE4A-FAD0-F30D-6ED0-1F5CC401A2DE}"/>
              </a:ext>
            </a:extLst>
          </p:cNvPr>
          <p:cNvPicPr>
            <a:picLocks noChangeAspect="1"/>
          </p:cNvPicPr>
          <p:nvPr/>
        </p:nvPicPr>
        <p:blipFill>
          <a:blip r:embed="rId4"/>
          <a:stretch>
            <a:fillRect/>
          </a:stretch>
        </p:blipFill>
        <p:spPr>
          <a:xfrm>
            <a:off x="519953" y="2153067"/>
            <a:ext cx="4939552" cy="1368525"/>
          </a:xfrm>
          <a:prstGeom prst="rect">
            <a:avLst/>
          </a:prstGeom>
        </p:spPr>
      </p:pic>
      <p:sp>
        <p:nvSpPr>
          <p:cNvPr id="10" name="TextBox 9">
            <a:extLst>
              <a:ext uri="{FF2B5EF4-FFF2-40B4-BE49-F238E27FC236}">
                <a16:creationId xmlns:a16="http://schemas.microsoft.com/office/drawing/2014/main" id="{C75F317E-5492-0E31-3883-BDD23C0BA68F}"/>
              </a:ext>
            </a:extLst>
          </p:cNvPr>
          <p:cNvSpPr txBox="1"/>
          <p:nvPr/>
        </p:nvSpPr>
        <p:spPr>
          <a:xfrm>
            <a:off x="392520" y="3766995"/>
            <a:ext cx="7035698"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9BD9"/>
                </a:solidFill>
                <a:effectLst/>
                <a:uLnTx/>
                <a:uFillTx/>
                <a:latin typeface="Calibri" panose="020F0502020204030204"/>
                <a:ea typeface="+mn-ea"/>
                <a:cs typeface="Calibri"/>
              </a:rPr>
              <a:t>Opportunities</a:t>
            </a:r>
            <a:endParaRPr kumimoji="0" lang="en-US" sz="1800" b="0" i="0" u="none" strike="noStrike" kern="1200" cap="none" spc="0" normalizeH="0" baseline="0" noProof="0">
              <a:ln>
                <a:noFill/>
              </a:ln>
              <a:solidFill>
                <a:srgbClr val="009BD9"/>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9BD9"/>
                </a:solidFill>
                <a:effectLst/>
                <a:uLnTx/>
                <a:uFillTx/>
                <a:latin typeface="Calibri" panose="020F0502020204030204"/>
                <a:ea typeface="+mn-ea"/>
                <a:cs typeface="Calibri"/>
              </a:rPr>
              <a:t>IPBES Nexus Assessment: A potential case study on human-rights based approach from Colombia NEA</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9BD9"/>
                </a:solidFill>
                <a:effectLst/>
                <a:uLnTx/>
                <a:uFillTx/>
                <a:latin typeface="Calibri" panose="020F0502020204030204"/>
                <a:ea typeface="+mn-ea"/>
                <a:cs typeface="Calibri"/>
              </a:rPr>
              <a:t>Possibilities of NEA authors and completed assessments to directly contribute to IPBES assessments </a:t>
            </a:r>
            <a:endParaRPr kumimoji="0" lang="en-US" sz="1800" b="0" i="0" u="none" strike="noStrike" kern="1200" cap="none" spc="0" normalizeH="0" baseline="0" noProof="0">
              <a:ln>
                <a:noFill/>
              </a:ln>
              <a:solidFill>
                <a:srgbClr val="009BD9"/>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9BD9"/>
                </a:solidFill>
                <a:effectLst/>
                <a:uLnTx/>
                <a:uFillTx/>
                <a:latin typeface="Calibri" panose="020F0502020204030204"/>
                <a:ea typeface="+mn-ea"/>
                <a:cs typeface="Calibri"/>
              </a:rPr>
              <a:t>Further investigating, in the NEAs, noted knowledge gaps in the IPBES assessments, i.e., invasive alien species</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9BD9"/>
                </a:solidFill>
                <a:effectLst/>
                <a:uLnTx/>
                <a:uFillTx/>
                <a:latin typeface="Calibri" panose="020F0502020204030204"/>
                <a:ea typeface="+mn-ea"/>
                <a:cs typeface="Calibri"/>
              </a:rPr>
              <a:t>Considering uptake of relevant IPBES assessments in the use of NEA findings phase </a:t>
            </a:r>
            <a:endParaRPr kumimoji="0" lang="en-US" sz="1800" b="0" i="0" u="none" strike="noStrike" kern="1200" cap="none" spc="0" normalizeH="0" baseline="0" noProof="0">
              <a:ln>
                <a:noFill/>
              </a:ln>
              <a:solidFill>
                <a:srgbClr val="009BD9"/>
              </a:solidFill>
              <a:effectLst/>
              <a:uLnTx/>
              <a:uFillTx/>
              <a:latin typeface="Calibri" panose="020F0502020204030204"/>
              <a:ea typeface="+mn-ea"/>
              <a:cs typeface="+mn-cs"/>
            </a:endParaRPr>
          </a:p>
        </p:txBody>
      </p:sp>
      <p:sp>
        <p:nvSpPr>
          <p:cNvPr id="2" name="Text Placeholder 2">
            <a:extLst>
              <a:ext uri="{FF2B5EF4-FFF2-40B4-BE49-F238E27FC236}">
                <a16:creationId xmlns:a16="http://schemas.microsoft.com/office/drawing/2014/main" id="{848F48AA-E409-038E-62F4-1BE1CF04FD49}"/>
              </a:ext>
            </a:extLst>
          </p:cNvPr>
          <p:cNvSpPr txBox="1">
            <a:spLocks/>
          </p:cNvSpPr>
          <p:nvPr/>
        </p:nvSpPr>
        <p:spPr>
          <a:xfrm>
            <a:off x="7616040" y="897987"/>
            <a:ext cx="4280359" cy="506274"/>
          </a:xfrm>
          <a:prstGeom prst="rect">
            <a:avLst/>
          </a:prstGeom>
        </p:spPr>
        <p:txBody>
          <a:bodyPr vert="horz" wrap="square" lIns="0" tIns="0" rIns="0" bIns="0" rtlCol="0" anchor="t">
            <a:no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marL="0" marR="0" lvl="0" indent="0" algn="l" defTabSz="388757" rtl="0" eaLnBrk="1" fontAlgn="auto" latinLnBrk="0" hangingPunct="1">
              <a:lnSpc>
                <a:spcPct val="100000"/>
              </a:lnSpc>
              <a:spcBef>
                <a:spcPts val="0"/>
              </a:spcBef>
              <a:spcAft>
                <a:spcPts val="1200"/>
              </a:spcAft>
              <a:buClrTx/>
              <a:buSzTx/>
              <a:buFontTx/>
              <a:buNone/>
              <a:tabLst/>
              <a:defRPr/>
            </a:pPr>
            <a:r>
              <a:rPr kumimoji="0" lang="en-GB" sz="2400" b="1" i="0" u="none" strike="noStrike" kern="1200" cap="none" spc="0" normalizeH="0" baseline="0" noProof="0">
                <a:ln>
                  <a:noFill/>
                </a:ln>
                <a:solidFill>
                  <a:srgbClr val="007E84"/>
                </a:solidFill>
                <a:effectLst/>
                <a:uLnTx/>
                <a:uFillTx/>
                <a:latin typeface="Arial"/>
                <a:ea typeface="+mn-ea"/>
                <a:cs typeface="Arial"/>
              </a:rPr>
              <a:t>Exhibitions During IPBES 10</a:t>
            </a:r>
            <a:endParaRPr kumimoji="0" lang="en-GB" sz="2400" b="0" i="0" u="none" strike="noStrike" kern="1200" cap="none" spc="0" normalizeH="0" baseline="0" noProof="0">
              <a:ln>
                <a:noFill/>
              </a:ln>
              <a:solidFill>
                <a:srgbClr val="007E84"/>
              </a:solidFill>
              <a:effectLst/>
              <a:uLnTx/>
              <a:uFillTx/>
              <a:latin typeface="Arial"/>
              <a:ea typeface="+mn-ea"/>
              <a:cs typeface="Arial"/>
            </a:endParaRPr>
          </a:p>
          <a:p>
            <a:pPr marL="0" marR="0" lvl="0" indent="0" algn="l" defTabSz="388757" rtl="0" eaLnBrk="1" fontAlgn="auto" latinLnBrk="0" hangingPunct="1">
              <a:lnSpc>
                <a:spcPct val="100000"/>
              </a:lnSpc>
              <a:spcBef>
                <a:spcPts val="0"/>
              </a:spcBef>
              <a:spcAft>
                <a:spcPts val="2200"/>
              </a:spcAft>
              <a:buClrTx/>
              <a:buSzTx/>
              <a:buFontTx/>
              <a:buNone/>
              <a:tabLst/>
              <a:defRPr/>
            </a:pPr>
            <a:endParaRPr kumimoji="0" lang="en-GB" sz="2400" b="1" i="0" u="none" strike="noStrike" kern="1200" cap="none" spc="0" normalizeH="0" baseline="0" noProof="0">
              <a:ln>
                <a:noFill/>
              </a:ln>
              <a:solidFill>
                <a:srgbClr val="007E84"/>
              </a:solidFill>
              <a:effectLst/>
              <a:uLnTx/>
              <a:uFillTx/>
              <a:latin typeface="Arial"/>
              <a:ea typeface="+mn-ea"/>
              <a:cs typeface="Arial"/>
            </a:endParaRPr>
          </a:p>
          <a:p>
            <a:pPr marL="0" marR="0" lvl="0" indent="0" algn="l" defTabSz="388757" rtl="0" eaLnBrk="1" fontAlgn="auto" latinLnBrk="0" hangingPunct="1">
              <a:lnSpc>
                <a:spcPct val="100000"/>
              </a:lnSpc>
              <a:spcBef>
                <a:spcPts val="0"/>
              </a:spcBef>
              <a:spcAft>
                <a:spcPts val="600"/>
              </a:spcAft>
              <a:buClrTx/>
              <a:buSzTx/>
              <a:buFontTx/>
              <a:buNone/>
              <a:tabLst/>
              <a:defRPr/>
            </a:pPr>
            <a:endParaRPr kumimoji="0" lang="en-GB" sz="2400" b="1" i="0" u="none" strike="noStrike" kern="1200" cap="none" spc="0" normalizeH="0" baseline="0" noProof="0">
              <a:ln>
                <a:noFill/>
              </a:ln>
              <a:solidFill>
                <a:srgbClr val="007E84"/>
              </a:solidFill>
              <a:effectLst/>
              <a:uLnTx/>
              <a:uFillTx/>
              <a:latin typeface="Arial"/>
              <a:ea typeface="+mn-ea"/>
              <a:cs typeface="Arial"/>
            </a:endParaRPr>
          </a:p>
          <a:p>
            <a:pPr marL="0" marR="0" lvl="0" indent="0" algn="l" defTabSz="388757" rtl="0" eaLnBrk="1" fontAlgn="auto" latinLnBrk="0" hangingPunct="1">
              <a:lnSpc>
                <a:spcPct val="100000"/>
              </a:lnSpc>
              <a:spcBef>
                <a:spcPts val="0"/>
              </a:spcBef>
              <a:spcAft>
                <a:spcPts val="600"/>
              </a:spcAft>
              <a:buClrTx/>
              <a:buSzTx/>
              <a:buFontTx/>
              <a:buNone/>
              <a:tabLst/>
              <a:defRPr/>
            </a:pPr>
            <a:endParaRPr kumimoji="0" lang="en-GB" sz="2400" b="1" i="0" u="none" strike="noStrike" kern="1200" cap="none" spc="0" normalizeH="0" baseline="0" noProof="0">
              <a:ln>
                <a:noFill/>
              </a:ln>
              <a:solidFill>
                <a:srgbClr val="007E84"/>
              </a:solidFill>
              <a:effectLst/>
              <a:uLnTx/>
              <a:uFillTx/>
              <a:latin typeface="Arial" panose="020B0604020202020204" pitchFamily="34" charset="0"/>
              <a:ea typeface="+mn-ea"/>
              <a:cs typeface="Arial" panose="020B0604020202020204" pitchFamily="34" charset="0"/>
            </a:endParaRPr>
          </a:p>
          <a:p>
            <a:pPr marL="0" marR="0" lvl="0" indent="0" algn="l" defTabSz="388757" rtl="0" eaLnBrk="1" fontAlgn="auto" latinLnBrk="0" hangingPunct="1">
              <a:lnSpc>
                <a:spcPct val="100000"/>
              </a:lnSpc>
              <a:spcBef>
                <a:spcPts val="0"/>
              </a:spcBef>
              <a:spcAft>
                <a:spcPts val="600"/>
              </a:spcAft>
              <a:buClrTx/>
              <a:buSzTx/>
              <a:buFontTx/>
              <a:buNone/>
              <a:tabLst/>
              <a:defRPr/>
            </a:pPr>
            <a:endParaRPr kumimoji="0" lang="en-GB" sz="2400" b="1" i="0" u="none" strike="noStrike" kern="1200" cap="none" spc="0" normalizeH="0" baseline="0" noProof="0">
              <a:ln>
                <a:noFill/>
              </a:ln>
              <a:solidFill>
                <a:srgbClr val="007E84"/>
              </a:solidFill>
              <a:effectLst/>
              <a:uLnTx/>
              <a:uFillTx/>
              <a:latin typeface="Arial" panose="020B0604020202020204" pitchFamily="34" charset="0"/>
              <a:ea typeface="+mn-ea"/>
              <a:cs typeface="Arial" panose="020B0604020202020204" pitchFamily="34" charset="0"/>
            </a:endParaRPr>
          </a:p>
          <a:p>
            <a:pPr marL="0" marR="0" lvl="0" indent="0" algn="l" defTabSz="388757" rtl="0" eaLnBrk="1" fontAlgn="auto" latinLnBrk="0" hangingPunct="1">
              <a:lnSpc>
                <a:spcPct val="100000"/>
              </a:lnSpc>
              <a:spcBef>
                <a:spcPts val="0"/>
              </a:spcBef>
              <a:spcAft>
                <a:spcPts val="600"/>
              </a:spcAft>
              <a:buClrTx/>
              <a:buSzTx/>
              <a:buFontTx/>
              <a:buNone/>
              <a:tabLst/>
              <a:defRPr/>
            </a:pPr>
            <a:endParaRPr kumimoji="0" lang="en-GB" sz="2400" b="0" i="0" u="none" strike="noStrike" kern="1200" cap="none" spc="0" normalizeH="0" baseline="0" noProof="0">
              <a:ln>
                <a:noFill/>
              </a:ln>
              <a:solidFill>
                <a:srgbClr val="007E84"/>
              </a:solidFill>
              <a:effectLst/>
              <a:uLnTx/>
              <a:uFillTx/>
              <a:latin typeface="Arial" panose="020B0604020202020204" pitchFamily="34" charset="0"/>
              <a:ea typeface="+mn-ea"/>
              <a:cs typeface="Arial" panose="020B0604020202020204" pitchFamily="34" charset="0"/>
            </a:endParaRPr>
          </a:p>
          <a:p>
            <a:pPr marL="0" marR="0" lvl="0" indent="0" algn="l" defTabSz="388757" rtl="0" eaLnBrk="1" fontAlgn="auto" latinLnBrk="0" hangingPunct="1">
              <a:lnSpc>
                <a:spcPct val="100000"/>
              </a:lnSpc>
              <a:spcBef>
                <a:spcPts val="0"/>
              </a:spcBef>
              <a:spcAft>
                <a:spcPts val="600"/>
              </a:spcAft>
              <a:buClrTx/>
              <a:buSzTx/>
              <a:buFontTx/>
              <a:buNone/>
              <a:tabLst/>
              <a:defRPr/>
            </a:pPr>
            <a:endParaRPr kumimoji="0" lang="en-GB" sz="2400" b="0" i="0" u="none" strike="noStrike" kern="1200" cap="none" spc="0" normalizeH="0" baseline="0" noProof="0">
              <a:ln>
                <a:noFill/>
              </a:ln>
              <a:solidFill>
                <a:srgbClr val="007E84"/>
              </a:solidFill>
              <a:effectLst/>
              <a:uLnTx/>
              <a:uFillTx/>
              <a:latin typeface="Arial" panose="020B0604020202020204" pitchFamily="34" charset="0"/>
              <a:ea typeface="+mn-ea"/>
              <a:cs typeface="Arial" panose="020B0604020202020204" pitchFamily="34" charset="0"/>
            </a:endParaRPr>
          </a:p>
          <a:p>
            <a:pPr marL="571500" marR="0" lvl="0" indent="-571500" algn="l" defTabSz="388757" rtl="0" eaLnBrk="1" fontAlgn="auto" latinLnBrk="0" hangingPunct="1">
              <a:lnSpc>
                <a:spcPct val="100000"/>
              </a:lnSpc>
              <a:spcBef>
                <a:spcPts val="0"/>
              </a:spcBef>
              <a:spcAft>
                <a:spcPts val="2250"/>
              </a:spcAft>
              <a:buClrTx/>
              <a:buSzTx/>
              <a:buFont typeface="Arial" panose="020B0604020202020204" pitchFamily="34" charset="0"/>
              <a:buChar char="•"/>
              <a:tabLst/>
              <a:defRPr/>
            </a:pPr>
            <a:endParaRPr kumimoji="0" lang="en-GB" sz="4000" b="0" i="0" u="none" strike="noStrike" kern="1200" cap="none" spc="0" normalizeH="0" baseline="0" noProof="0">
              <a:ln>
                <a:noFill/>
              </a:ln>
              <a:solidFill>
                <a:srgbClr val="007E84"/>
              </a:solidFill>
              <a:effectLst/>
              <a:uLnTx/>
              <a:uFillTx/>
              <a:latin typeface="Arial" panose="020B0604020202020204" pitchFamily="34" charset="0"/>
              <a:ea typeface="+mn-ea"/>
              <a:cs typeface="Arial" panose="020B0604020202020204" pitchFamily="34" charset="0"/>
            </a:endParaRPr>
          </a:p>
        </p:txBody>
      </p:sp>
      <p:pic>
        <p:nvPicPr>
          <p:cNvPr id="7" name="Picture 6" descr="A poster with text and images&#10;&#10;Description automatically generated">
            <a:extLst>
              <a:ext uri="{FF2B5EF4-FFF2-40B4-BE49-F238E27FC236}">
                <a16:creationId xmlns:a16="http://schemas.microsoft.com/office/drawing/2014/main" id="{507E69B0-3131-B50C-EACA-A904EE6AB948}"/>
              </a:ext>
            </a:extLst>
          </p:cNvPr>
          <p:cNvPicPr>
            <a:picLocks noChangeAspect="1"/>
          </p:cNvPicPr>
          <p:nvPr/>
        </p:nvPicPr>
        <p:blipFill>
          <a:blip r:embed="rId5"/>
          <a:stretch>
            <a:fillRect/>
          </a:stretch>
        </p:blipFill>
        <p:spPr>
          <a:xfrm>
            <a:off x="7772401" y="1283001"/>
            <a:ext cx="3870541" cy="5492411"/>
          </a:xfrm>
          <a:prstGeom prst="rect">
            <a:avLst/>
          </a:prstGeom>
        </p:spPr>
      </p:pic>
    </p:spTree>
    <p:extLst>
      <p:ext uri="{BB962C8B-B14F-4D97-AF65-F5344CB8AC3E}">
        <p14:creationId xmlns:p14="http://schemas.microsoft.com/office/powerpoint/2010/main" val="91387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3B295868-DDBB-6A4A-95B2-87122CC90BA3}"/>
              </a:ext>
            </a:extLst>
          </p:cNvPr>
          <p:cNvSpPr txBox="1">
            <a:spLocks/>
          </p:cNvSpPr>
          <p:nvPr/>
        </p:nvSpPr>
        <p:spPr>
          <a:xfrm>
            <a:off x="841669" y="-146044"/>
            <a:ext cx="11350331" cy="13778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4000" b="1" i="0" u="none" strike="noStrike" kern="1200" cap="all" spc="0" normalizeH="0" baseline="0" noProof="0">
              <a:ln>
                <a:noFill/>
              </a:ln>
              <a:solidFill>
                <a:srgbClr val="007E84"/>
              </a:solidFill>
              <a:effectLst/>
              <a:uLnTx/>
              <a:uFillTx/>
              <a:latin typeface="Arial"/>
              <a:ea typeface="DengXian Light"/>
              <a:cs typeface="Arial"/>
            </a:endParaRPr>
          </a:p>
        </p:txBody>
      </p:sp>
      <p:sp>
        <p:nvSpPr>
          <p:cNvPr id="4" name="Rectangle 3">
            <a:extLst>
              <a:ext uri="{FF2B5EF4-FFF2-40B4-BE49-F238E27FC236}">
                <a16:creationId xmlns:a16="http://schemas.microsoft.com/office/drawing/2014/main" id="{67DD87D1-0A2B-4DD5-8595-CCEB154F5999}"/>
              </a:ext>
            </a:extLst>
          </p:cNvPr>
          <p:cNvSpPr/>
          <p:nvPr/>
        </p:nvSpPr>
        <p:spPr>
          <a:xfrm>
            <a:off x="390145" y="6443240"/>
            <a:ext cx="6253613" cy="47053"/>
          </a:xfrm>
          <a:prstGeom prst="rect">
            <a:avLst/>
          </a:prstGeom>
          <a:solidFill>
            <a:srgbClr val="AECB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328E340F-0745-4143-861D-94418A957635}"/>
              </a:ext>
            </a:extLst>
          </p:cNvPr>
          <p:cNvSpPr/>
          <p:nvPr/>
        </p:nvSpPr>
        <p:spPr>
          <a:xfrm>
            <a:off x="6748042" y="6443240"/>
            <a:ext cx="5035087" cy="47053"/>
          </a:xfrm>
          <a:prstGeom prst="rect">
            <a:avLst/>
          </a:prstGeom>
          <a:solidFill>
            <a:srgbClr val="007E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4FC0A9BD-A464-D0D1-1BCD-40DBE825FB40}"/>
              </a:ext>
            </a:extLst>
          </p:cNvPr>
          <p:cNvSpPr txBox="1">
            <a:spLocks/>
          </p:cNvSpPr>
          <p:nvPr/>
        </p:nvSpPr>
        <p:spPr>
          <a:xfrm>
            <a:off x="45756" y="133738"/>
            <a:ext cx="12447313" cy="862682"/>
          </a:xfrm>
          <a:prstGeom prst="rect">
            <a:avLst/>
          </a:prstGeom>
        </p:spPr>
        <p:txBody>
          <a:bodyPr vert="horz" wrap="square" lIns="0" tIns="0" rIns="0" bIns="0" rtlCol="0" anchor="t">
            <a:no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marL="0" marR="0" lvl="0" indent="0" algn="l" defTabSz="388757" rtl="0" eaLnBrk="1" fontAlgn="auto" latinLnBrk="0" hangingPunct="1">
              <a:lnSpc>
                <a:spcPct val="100000"/>
              </a:lnSpc>
              <a:spcBef>
                <a:spcPts val="0"/>
              </a:spcBef>
              <a:spcAft>
                <a:spcPts val="2250"/>
              </a:spcAft>
              <a:buClrTx/>
              <a:buSzTx/>
              <a:buFontTx/>
              <a:buNone/>
              <a:tabLst/>
              <a:defRPr/>
            </a:pPr>
            <a:r>
              <a:rPr kumimoji="0" lang="en-GB" sz="4400" b="1" i="0" u="none" strike="noStrike" kern="1200" cap="none" spc="0" normalizeH="0" baseline="0" noProof="0">
                <a:ln>
                  <a:noFill/>
                </a:ln>
                <a:solidFill>
                  <a:srgbClr val="002060"/>
                </a:solidFill>
                <a:effectLst/>
                <a:uLnTx/>
                <a:uFillTx/>
                <a:latin typeface="Arial"/>
                <a:ea typeface="+mn-ea"/>
                <a:cs typeface="Arial"/>
              </a:rPr>
              <a:t>Contributions to Global Instruments: CBD</a:t>
            </a:r>
            <a:r>
              <a:rPr kumimoji="0" lang="en-GB" sz="4800" b="1" i="0" u="none" strike="noStrike" kern="1200" cap="none" spc="0" normalizeH="0" baseline="0" noProof="0">
                <a:ln>
                  <a:noFill/>
                </a:ln>
                <a:solidFill>
                  <a:srgbClr val="002060"/>
                </a:solidFill>
                <a:effectLst/>
                <a:uLnTx/>
                <a:uFillTx/>
                <a:latin typeface="Arial"/>
                <a:ea typeface="+mn-ea"/>
                <a:cs typeface="Arial"/>
              </a:rPr>
              <a:t> </a:t>
            </a:r>
            <a:r>
              <a:rPr kumimoji="0" lang="en-GB" sz="4800" b="0" i="0" u="none" strike="noStrike" kern="1200" cap="none" spc="0" normalizeH="0" baseline="0" noProof="0">
                <a:ln>
                  <a:noFill/>
                </a:ln>
                <a:solidFill>
                  <a:srgbClr val="007E84"/>
                </a:solidFill>
                <a:effectLst/>
                <a:uLnTx/>
                <a:uFillTx/>
                <a:latin typeface="Arial"/>
                <a:ea typeface="+mn-ea"/>
                <a:cs typeface="Arial"/>
              </a:rPr>
              <a:t> </a:t>
            </a:r>
            <a:endParaRPr kumimoji="0" lang="en-US" sz="4800" b="0" i="0" u="none" strike="noStrike" kern="1200" cap="none" spc="0" normalizeH="0" baseline="0" noProof="0">
              <a:ln>
                <a:noFill/>
              </a:ln>
              <a:solidFill>
                <a:srgbClr val="007E84"/>
              </a:solidFill>
              <a:effectLst/>
              <a:uLnTx/>
              <a:uFillTx/>
              <a:latin typeface="Calibri" panose="020F0502020204030204"/>
              <a:ea typeface="+mn-ea"/>
              <a:cs typeface="Calibri" panose="020F0502020204030204"/>
            </a:endParaRPr>
          </a:p>
        </p:txBody>
      </p:sp>
      <p:sp>
        <p:nvSpPr>
          <p:cNvPr id="7" name="Text Placeholder 2">
            <a:extLst>
              <a:ext uri="{FF2B5EF4-FFF2-40B4-BE49-F238E27FC236}">
                <a16:creationId xmlns:a16="http://schemas.microsoft.com/office/drawing/2014/main" id="{E5AC2F6F-D094-2C6A-3BD3-9375AD2EEEA8}"/>
              </a:ext>
            </a:extLst>
          </p:cNvPr>
          <p:cNvSpPr txBox="1">
            <a:spLocks/>
          </p:cNvSpPr>
          <p:nvPr/>
        </p:nvSpPr>
        <p:spPr>
          <a:xfrm>
            <a:off x="209443" y="881490"/>
            <a:ext cx="9199747" cy="5609991"/>
          </a:xfrm>
          <a:prstGeom prst="rect">
            <a:avLst/>
          </a:prstGeom>
        </p:spPr>
        <p:txBody>
          <a:bodyPr vert="horz" wrap="square" lIns="0" tIns="0" rIns="0" bIns="0" rtlCol="0" anchor="t">
            <a:no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marL="0" marR="0" lvl="0" indent="0" algn="l" defTabSz="388757"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07E84"/>
                </a:solidFill>
                <a:effectLst/>
                <a:uLnTx/>
                <a:uFillTx/>
                <a:latin typeface="Arial"/>
                <a:ea typeface="+mn-ea"/>
                <a:cs typeface="Arial"/>
              </a:rPr>
              <a:t>COP 15: December 2022</a:t>
            </a:r>
            <a:endParaRPr kumimoji="0" lang="en-GB" sz="2400" b="0" i="0" u="none" strike="noStrike" kern="1200" cap="none" spc="0" normalizeH="0" baseline="0" noProof="0">
              <a:ln>
                <a:noFill/>
              </a:ln>
              <a:solidFill>
                <a:srgbClr val="007E84"/>
              </a:solidFill>
              <a:effectLst/>
              <a:uLnTx/>
              <a:uFillTx/>
              <a:latin typeface="Arial" panose="020B0604020202020204" pitchFamily="34" charset="0"/>
              <a:ea typeface="+mn-ea"/>
              <a:cs typeface="Arial" panose="020B0604020202020204" pitchFamily="34" charset="0"/>
            </a:endParaRPr>
          </a:p>
          <a:p>
            <a:pPr marL="342900" marR="0" lvl="0" indent="-342900" algn="l" defTabSz="388757" rtl="0" eaLnBrk="1" fontAlgn="auto" latinLnBrk="0" hangingPunct="1">
              <a:lnSpc>
                <a:spcPct val="100000"/>
              </a:lnSpc>
              <a:spcBef>
                <a:spcPts val="0"/>
              </a:spcBef>
              <a:spcAft>
                <a:spcPts val="1800"/>
              </a:spcAft>
              <a:buClrTx/>
              <a:buSzTx/>
              <a:buFont typeface="Arial"/>
              <a:buChar char="•"/>
              <a:tabLst/>
              <a:defRPr/>
            </a:pPr>
            <a:r>
              <a:rPr kumimoji="0" lang="en-GB" sz="2400" b="0" i="0" u="none" strike="noStrike" kern="1200" cap="none" spc="0" normalizeH="0" baseline="0" noProof="0">
                <a:ln>
                  <a:noFill/>
                </a:ln>
                <a:solidFill>
                  <a:srgbClr val="007E84"/>
                </a:solidFill>
                <a:effectLst/>
                <a:uLnTx/>
                <a:uFillTx/>
                <a:latin typeface="Arial"/>
                <a:ea typeface="+mn-ea"/>
                <a:cs typeface="Arial"/>
              </a:rPr>
              <a:t>A session on "</a:t>
            </a:r>
            <a:r>
              <a:rPr kumimoji="0" lang="en-GB" sz="2400" b="1" i="0" u="none" strike="noStrike" kern="1200" cap="none" spc="0" normalizeH="0" baseline="0" noProof="0">
                <a:ln>
                  <a:noFill/>
                </a:ln>
                <a:solidFill>
                  <a:srgbClr val="007E84"/>
                </a:solidFill>
                <a:effectLst/>
                <a:uLnTx/>
                <a:uFillTx/>
                <a:latin typeface="Arial"/>
                <a:ea typeface="+mn-ea"/>
                <a:cs typeface="Arial"/>
              </a:rPr>
              <a:t>Science and traditional knowledge</a:t>
            </a:r>
            <a:r>
              <a:rPr kumimoji="0" lang="en-GB" sz="2400" b="0" i="0" u="none" strike="noStrike" kern="1200" cap="none" spc="0" normalizeH="0" baseline="0" noProof="0">
                <a:ln>
                  <a:noFill/>
                </a:ln>
                <a:solidFill>
                  <a:srgbClr val="007E84"/>
                </a:solidFill>
                <a:effectLst/>
                <a:uLnTx/>
                <a:uFillTx/>
                <a:latin typeface="Arial"/>
                <a:ea typeface="+mn-ea"/>
                <a:cs typeface="Arial"/>
              </a:rPr>
              <a:t>" during Restoration Day: Cambodia and Malawi contributions</a:t>
            </a:r>
          </a:p>
          <a:p>
            <a:pPr marL="0" marR="0" lvl="0" indent="0" algn="l" defTabSz="388757" rtl="0" eaLnBrk="1" fontAlgn="auto" latinLnBrk="0" hangingPunct="1">
              <a:lnSpc>
                <a:spcPct val="100000"/>
              </a:lnSpc>
              <a:spcBef>
                <a:spcPts val="0"/>
              </a:spcBef>
              <a:spcAft>
                <a:spcPts val="1800"/>
              </a:spcAft>
              <a:buClrTx/>
              <a:buSzTx/>
              <a:buFontTx/>
              <a:buNone/>
              <a:tabLst/>
              <a:defRPr/>
            </a:pPr>
            <a:r>
              <a:rPr kumimoji="0" lang="en-GB" sz="2400" b="1" i="0" u="none" strike="noStrike" kern="1200" cap="none" spc="0" normalizeH="0" baseline="0" noProof="0">
                <a:ln>
                  <a:noFill/>
                </a:ln>
                <a:solidFill>
                  <a:srgbClr val="007E84"/>
                </a:solidFill>
                <a:effectLst/>
                <a:uLnTx/>
                <a:uFillTx/>
                <a:latin typeface="Arial"/>
                <a:ea typeface="+mn-ea"/>
                <a:cs typeface="Arial"/>
              </a:rPr>
              <a:t>Webinar Series</a:t>
            </a:r>
            <a:r>
              <a:rPr kumimoji="0" lang="en-GB" sz="2400" b="0" i="0" u="none" strike="noStrike" kern="1200" cap="none" spc="0" normalizeH="0" baseline="0" noProof="0">
                <a:ln>
                  <a:noFill/>
                </a:ln>
                <a:solidFill>
                  <a:srgbClr val="007E84"/>
                </a:solidFill>
                <a:effectLst/>
                <a:uLnTx/>
                <a:uFillTx/>
                <a:latin typeface="Arial"/>
                <a:ea typeface="+mn-ea"/>
                <a:cs typeface="Arial"/>
              </a:rPr>
              <a:t>: How NEAs can support the implementation of KM-GBF: Contributors: NEA Initiative, Colombia, Thailand and BES-Net</a:t>
            </a:r>
          </a:p>
          <a:p>
            <a:pPr marL="0" marR="0" lvl="0" indent="0" algn="l" defTabSz="388757"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07E84"/>
                </a:solidFill>
                <a:effectLst/>
                <a:uLnTx/>
                <a:uFillTx/>
                <a:latin typeface="Arial"/>
                <a:ea typeface="+mn-ea"/>
                <a:cs typeface="Arial"/>
              </a:rPr>
              <a:t>OEWG-12 on Article 8(j)</a:t>
            </a:r>
            <a:r>
              <a:rPr kumimoji="0" lang="en-GB" sz="2400" b="0" i="0" u="none" strike="noStrike" kern="1200" cap="none" spc="0" normalizeH="0" baseline="0" noProof="0">
                <a:ln>
                  <a:noFill/>
                </a:ln>
                <a:solidFill>
                  <a:srgbClr val="007E84"/>
                </a:solidFill>
                <a:effectLst/>
                <a:uLnTx/>
                <a:uFillTx/>
                <a:latin typeface="Arial"/>
                <a:ea typeface="+mn-ea"/>
                <a:cs typeface="Arial"/>
              </a:rPr>
              <a:t>: </a:t>
            </a:r>
            <a:endParaRPr kumimoji="0" lang="en-GB" sz="2400" b="0" i="0" u="none" strike="noStrike" kern="1200" cap="none" spc="0" normalizeH="0" baseline="0" noProof="0">
              <a:ln>
                <a:noFill/>
              </a:ln>
              <a:solidFill>
                <a:srgbClr val="007E84"/>
              </a:solidFill>
              <a:effectLst/>
              <a:uLnTx/>
              <a:uFillTx/>
              <a:latin typeface="Arial" panose="020B0604020202020204" pitchFamily="34" charset="0"/>
              <a:ea typeface="+mn-ea"/>
              <a:cs typeface="Arial" panose="020B0604020202020204" pitchFamily="34" charset="0"/>
            </a:endParaRPr>
          </a:p>
          <a:p>
            <a:pPr marL="342900" marR="0" lvl="0" indent="-342900" algn="l" defTabSz="388757" rtl="0" eaLnBrk="1" fontAlgn="auto" latinLnBrk="0" hangingPunct="1">
              <a:lnSpc>
                <a:spcPct val="100000"/>
              </a:lnSpc>
              <a:spcBef>
                <a:spcPts val="0"/>
              </a:spcBef>
              <a:spcAft>
                <a:spcPts val="1800"/>
              </a:spcAft>
              <a:buClrTx/>
              <a:buSzTx/>
              <a:buFont typeface="Arial"/>
              <a:buChar char="•"/>
              <a:tabLst/>
              <a:defRPr/>
            </a:pPr>
            <a:r>
              <a:rPr kumimoji="0" lang="en-GB" sz="2400" b="0" i="0" u="none" strike="noStrike" kern="1200" cap="none" spc="0" normalizeH="0" baseline="0" noProof="0">
                <a:ln>
                  <a:noFill/>
                </a:ln>
                <a:solidFill>
                  <a:srgbClr val="007E84"/>
                </a:solidFill>
                <a:effectLst/>
                <a:uLnTx/>
                <a:uFillTx/>
                <a:latin typeface="Arial"/>
                <a:ea typeface="+mn-ea"/>
                <a:cs typeface="Arial"/>
              </a:rPr>
              <a:t>Bosnia and Herzegovina: Highlight of NEA ILK work and publication on status of traditional knowledge</a:t>
            </a:r>
            <a:endParaRPr kumimoji="0" lang="en-GB" sz="2400" b="0" i="0" u="none" strike="noStrike" kern="1200" cap="none" spc="0" normalizeH="0" baseline="0" noProof="0">
              <a:ln>
                <a:noFill/>
              </a:ln>
              <a:solidFill>
                <a:srgbClr val="007E84"/>
              </a:solidFill>
              <a:effectLst/>
              <a:uLnTx/>
              <a:uFillTx/>
              <a:latin typeface="Arial" panose="020B0604020202020204" pitchFamily="34" charset="0"/>
              <a:ea typeface="+mn-ea"/>
              <a:cs typeface="Arial" panose="020B0604020202020204" pitchFamily="34" charset="0"/>
            </a:endParaRPr>
          </a:p>
          <a:p>
            <a:pPr marL="0" marR="0" lvl="0" indent="0" algn="l" defTabSz="388757"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07E84"/>
                </a:solidFill>
                <a:effectLst/>
                <a:uLnTx/>
                <a:uFillTx/>
                <a:latin typeface="Arial"/>
                <a:ea typeface="+mn-ea"/>
                <a:cs typeface="Arial"/>
              </a:rPr>
              <a:t>SBSTTA 25: </a:t>
            </a:r>
            <a:endParaRPr kumimoji="0" lang="en-GB" sz="2400" b="1" i="0" u="none" strike="noStrike" kern="1200" cap="none" spc="0" normalizeH="0" baseline="0" noProof="0">
              <a:ln>
                <a:noFill/>
              </a:ln>
              <a:solidFill>
                <a:srgbClr val="007E84"/>
              </a:solidFill>
              <a:effectLst/>
              <a:uLnTx/>
              <a:uFillTx/>
              <a:latin typeface="Arial" panose="020B0604020202020204" pitchFamily="34" charset="0"/>
              <a:ea typeface="+mn-ea"/>
              <a:cs typeface="Arial" panose="020B0604020202020204" pitchFamily="34" charset="0"/>
            </a:endParaRPr>
          </a:p>
          <a:p>
            <a:pPr marL="342900" marR="0" lvl="0" indent="-342900" algn="l" defTabSz="388757" rtl="0" eaLnBrk="1" fontAlgn="auto" latinLnBrk="0" hangingPunct="1">
              <a:lnSpc>
                <a:spcPct val="100000"/>
              </a:lnSpc>
              <a:spcBef>
                <a:spcPts val="0"/>
              </a:spcBef>
              <a:spcAft>
                <a:spcPts val="600"/>
              </a:spcAft>
              <a:buClrTx/>
              <a:buSzTx/>
              <a:buFont typeface="Arial"/>
              <a:buChar char="•"/>
              <a:tabLst/>
              <a:defRPr/>
            </a:pPr>
            <a:r>
              <a:rPr kumimoji="0" lang="en-GB" sz="2400" b="0" i="1" u="none" strike="noStrike" kern="1200" cap="none" spc="0" normalizeH="0" baseline="0" noProof="0">
                <a:ln>
                  <a:noFill/>
                </a:ln>
                <a:solidFill>
                  <a:srgbClr val="007E84"/>
                </a:solidFill>
                <a:effectLst/>
                <a:uLnTx/>
                <a:uFillTx/>
                <a:latin typeface="Arial"/>
                <a:ea typeface="+mn-ea"/>
                <a:cs typeface="Arial"/>
              </a:rPr>
              <a:t>Indirect Contribution</a:t>
            </a:r>
            <a:r>
              <a:rPr kumimoji="0" lang="en-GB" sz="2400" b="0" i="0" u="none" strike="noStrike" kern="1200" cap="none" spc="0" normalizeH="0" baseline="0" noProof="0">
                <a:ln>
                  <a:noFill/>
                </a:ln>
                <a:solidFill>
                  <a:srgbClr val="007E84"/>
                </a:solidFill>
                <a:effectLst/>
                <a:uLnTx/>
                <a:uFillTx/>
                <a:latin typeface="Arial"/>
                <a:ea typeface="+mn-ea"/>
                <a:cs typeface="Arial"/>
              </a:rPr>
              <a:t>: </a:t>
            </a:r>
            <a:r>
              <a:rPr kumimoji="0" lang="en-GB" sz="2400" b="0" i="0" u="none" strike="noStrike" kern="1200" cap="none" spc="0" normalizeH="0" baseline="0" noProof="0" err="1">
                <a:ln>
                  <a:noFill/>
                </a:ln>
                <a:solidFill>
                  <a:srgbClr val="007E84"/>
                </a:solidFill>
                <a:effectLst/>
                <a:uLnTx/>
                <a:uFillTx/>
                <a:latin typeface="Arial"/>
                <a:ea typeface="+mn-ea"/>
                <a:cs typeface="Arial"/>
              </a:rPr>
              <a:t>SwedBio</a:t>
            </a:r>
            <a:r>
              <a:rPr kumimoji="0" lang="en-GB" sz="2400" b="0" i="0" u="none" strike="noStrike" kern="1200" cap="none" spc="0" normalizeH="0" baseline="0" noProof="0">
                <a:ln>
                  <a:noFill/>
                </a:ln>
                <a:solidFill>
                  <a:srgbClr val="007E84"/>
                </a:solidFill>
                <a:effectLst/>
                <a:uLnTx/>
                <a:uFillTx/>
                <a:latin typeface="Arial"/>
                <a:ea typeface="+mn-ea"/>
                <a:cs typeface="Arial"/>
              </a:rPr>
              <a:t> paper on "Adopting human rights-based approach to biodiversity and climate action" capturing Malawi NEA ILK experience presented at SBSTTA 25</a:t>
            </a:r>
            <a:endParaRPr kumimoji="0" lang="en-GB" sz="2400" b="1" i="0" u="none" strike="noStrike" kern="1200" cap="none" spc="0" normalizeH="0" baseline="0" noProof="0">
              <a:ln>
                <a:noFill/>
              </a:ln>
              <a:solidFill>
                <a:srgbClr val="007E84"/>
              </a:solidFill>
              <a:effectLst/>
              <a:uLnTx/>
              <a:uFillTx/>
              <a:latin typeface="Arial" panose="020B0604020202020204" pitchFamily="34" charset="0"/>
              <a:ea typeface="+mn-ea"/>
              <a:cs typeface="Arial" panose="020B0604020202020204" pitchFamily="34" charset="0"/>
            </a:endParaRPr>
          </a:p>
          <a:p>
            <a:pPr marL="0" marR="0" lvl="0" indent="0" algn="l" defTabSz="388757" rtl="0" eaLnBrk="1" fontAlgn="auto" latinLnBrk="0" hangingPunct="1">
              <a:lnSpc>
                <a:spcPct val="100000"/>
              </a:lnSpc>
              <a:spcBef>
                <a:spcPts val="0"/>
              </a:spcBef>
              <a:spcAft>
                <a:spcPts val="600"/>
              </a:spcAft>
              <a:buClrTx/>
              <a:buSzTx/>
              <a:buFontTx/>
              <a:buNone/>
              <a:tabLst/>
              <a:defRPr/>
            </a:pPr>
            <a:endParaRPr kumimoji="0" lang="en-GB" sz="2400" b="0" i="0" u="none" strike="noStrike" kern="1200" cap="none" spc="0" normalizeH="0" baseline="0" noProof="0">
              <a:ln>
                <a:noFill/>
              </a:ln>
              <a:solidFill>
                <a:srgbClr val="007E84"/>
              </a:solidFill>
              <a:effectLst/>
              <a:uLnTx/>
              <a:uFillTx/>
              <a:latin typeface="Arial" panose="020B0604020202020204" pitchFamily="34" charset="0"/>
              <a:ea typeface="+mn-ea"/>
              <a:cs typeface="Arial" panose="020B0604020202020204" pitchFamily="34" charset="0"/>
            </a:endParaRPr>
          </a:p>
          <a:p>
            <a:pPr marL="0" marR="0" lvl="0" indent="0" algn="l" defTabSz="388757" rtl="0" eaLnBrk="1" fontAlgn="auto" latinLnBrk="0" hangingPunct="1">
              <a:lnSpc>
                <a:spcPct val="100000"/>
              </a:lnSpc>
              <a:spcBef>
                <a:spcPts val="0"/>
              </a:spcBef>
              <a:spcAft>
                <a:spcPts val="600"/>
              </a:spcAft>
              <a:buClrTx/>
              <a:buSzTx/>
              <a:buFontTx/>
              <a:buNone/>
              <a:tabLst/>
              <a:defRPr/>
            </a:pPr>
            <a:endParaRPr kumimoji="0" lang="en-GB" sz="2400" b="0" i="0" u="none" strike="noStrike" kern="1200" cap="none" spc="0" normalizeH="0" baseline="0" noProof="0">
              <a:ln>
                <a:noFill/>
              </a:ln>
              <a:solidFill>
                <a:srgbClr val="007E84"/>
              </a:solidFill>
              <a:effectLst/>
              <a:uLnTx/>
              <a:uFillTx/>
              <a:latin typeface="Arial" panose="020B0604020202020204" pitchFamily="34" charset="0"/>
              <a:ea typeface="+mn-ea"/>
              <a:cs typeface="Arial" panose="020B0604020202020204" pitchFamily="34" charset="0"/>
            </a:endParaRPr>
          </a:p>
          <a:p>
            <a:pPr marL="0" marR="0" lvl="0" indent="0" algn="l" defTabSz="388757" rtl="0" eaLnBrk="1" fontAlgn="auto" latinLnBrk="0" hangingPunct="1">
              <a:lnSpc>
                <a:spcPct val="100000"/>
              </a:lnSpc>
              <a:spcBef>
                <a:spcPts val="0"/>
              </a:spcBef>
              <a:spcAft>
                <a:spcPts val="2250"/>
              </a:spcAft>
              <a:buClrTx/>
              <a:buSzTx/>
              <a:buFontTx/>
              <a:buNone/>
              <a:tabLst/>
              <a:defRPr/>
            </a:pPr>
            <a:endParaRPr kumimoji="0" lang="en-GB" sz="4000" b="0" i="0" u="none" strike="noStrike" kern="1200" cap="none" spc="0" normalizeH="0" baseline="0" noProof="0">
              <a:ln>
                <a:noFill/>
              </a:ln>
              <a:solidFill>
                <a:srgbClr val="007E84"/>
              </a:solidFill>
              <a:effectLst/>
              <a:uLnTx/>
              <a:uFillTx/>
              <a:latin typeface="Arial" panose="020B0604020202020204" pitchFamily="34" charset="0"/>
              <a:ea typeface="+mn-ea"/>
              <a:cs typeface="Arial" panose="020B0604020202020204" pitchFamily="34" charset="0"/>
            </a:endParaRPr>
          </a:p>
          <a:p>
            <a:pPr marL="571500" marR="0" lvl="0" indent="-571500" algn="l" defTabSz="388757" rtl="0" eaLnBrk="1" fontAlgn="auto" latinLnBrk="0" hangingPunct="1">
              <a:lnSpc>
                <a:spcPct val="100000"/>
              </a:lnSpc>
              <a:spcBef>
                <a:spcPts val="0"/>
              </a:spcBef>
              <a:spcAft>
                <a:spcPts val="2250"/>
              </a:spcAft>
              <a:buClrTx/>
              <a:buSzTx/>
              <a:buFont typeface="Arial" panose="020B0604020202020204" pitchFamily="34" charset="0"/>
              <a:buChar char="•"/>
              <a:tabLst/>
              <a:defRPr/>
            </a:pPr>
            <a:endParaRPr kumimoji="0" lang="en-GB" sz="4000" b="0" i="0" u="none" strike="noStrike" kern="1200" cap="none" spc="0" normalizeH="0" baseline="0" noProof="0">
              <a:ln>
                <a:noFill/>
              </a:ln>
              <a:solidFill>
                <a:srgbClr val="007E84"/>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C75F317E-5492-0E31-3883-BDD23C0BA68F}"/>
              </a:ext>
            </a:extLst>
          </p:cNvPr>
          <p:cNvSpPr txBox="1"/>
          <p:nvPr/>
        </p:nvSpPr>
        <p:spPr>
          <a:xfrm>
            <a:off x="210568" y="5985825"/>
            <a:ext cx="858818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9BD9"/>
                </a:solidFill>
                <a:effectLst/>
                <a:uLnTx/>
                <a:uFillTx/>
                <a:latin typeface="Calibri" panose="020F0502020204030204"/>
                <a:ea typeface="+mn-ea"/>
                <a:cs typeface="Calibri"/>
              </a:rPr>
              <a:t>Opportunity</a:t>
            </a:r>
            <a:r>
              <a:rPr kumimoji="0" lang="en-US" sz="1800" b="0" i="0" u="none" strike="noStrike" kern="1200" cap="none" spc="0" normalizeH="0" baseline="0" noProof="0">
                <a:ln>
                  <a:noFill/>
                </a:ln>
                <a:solidFill>
                  <a:srgbClr val="009BD9"/>
                </a:solidFill>
                <a:effectLst/>
                <a:uLnTx/>
                <a:uFillTx/>
                <a:latin typeface="Calibri" panose="020F0502020204030204"/>
                <a:ea typeface="+mn-ea"/>
                <a:cs typeface="Calibri"/>
              </a:rPr>
              <a:t>: How can NEA process contribute to NBSAPs revision and implementation</a:t>
            </a:r>
            <a:r>
              <a:rPr kumimoji="0" lang="en-US" sz="1800" b="0" i="0" u="none" strike="noStrike" kern="1200" cap="none" spc="0" normalizeH="0" baseline="0" noProof="0">
                <a:ln>
                  <a:noFill/>
                </a:ln>
                <a:solidFill>
                  <a:srgbClr val="007E84"/>
                </a:solidFill>
                <a:effectLst/>
                <a:uLnTx/>
                <a:uFillTx/>
                <a:latin typeface="Calibri" panose="020F0502020204030204"/>
                <a:ea typeface="+mn-ea"/>
                <a:cs typeface="Calibri"/>
              </a:rPr>
              <a:t> </a:t>
            </a:r>
          </a:p>
        </p:txBody>
      </p:sp>
      <p:pic>
        <p:nvPicPr>
          <p:cNvPr id="2" name="Picture 1" descr="A group of people standing in a field&#10;&#10;Description automatically generated">
            <a:extLst>
              <a:ext uri="{FF2B5EF4-FFF2-40B4-BE49-F238E27FC236}">
                <a16:creationId xmlns:a16="http://schemas.microsoft.com/office/drawing/2014/main" id="{5518AEFF-49EB-FD15-5540-FF5647B5BFE1}"/>
              </a:ext>
            </a:extLst>
          </p:cNvPr>
          <p:cNvPicPr>
            <a:picLocks noChangeAspect="1"/>
          </p:cNvPicPr>
          <p:nvPr/>
        </p:nvPicPr>
        <p:blipFill>
          <a:blip r:embed="rId3"/>
          <a:stretch>
            <a:fillRect/>
          </a:stretch>
        </p:blipFill>
        <p:spPr>
          <a:xfrm>
            <a:off x="9913285" y="4074915"/>
            <a:ext cx="2022051" cy="2647951"/>
          </a:xfrm>
          <a:prstGeom prst="rect">
            <a:avLst/>
          </a:prstGeom>
        </p:spPr>
      </p:pic>
      <p:pic>
        <p:nvPicPr>
          <p:cNvPr id="6" name="Picture 5">
            <a:extLst>
              <a:ext uri="{FF2B5EF4-FFF2-40B4-BE49-F238E27FC236}">
                <a16:creationId xmlns:a16="http://schemas.microsoft.com/office/drawing/2014/main" id="{8FF40825-4816-6E22-3484-F611EBB74221}"/>
              </a:ext>
            </a:extLst>
          </p:cNvPr>
          <p:cNvPicPr>
            <a:picLocks noChangeAspect="1"/>
          </p:cNvPicPr>
          <p:nvPr/>
        </p:nvPicPr>
        <p:blipFill>
          <a:blip r:embed="rId4"/>
          <a:stretch>
            <a:fillRect/>
          </a:stretch>
        </p:blipFill>
        <p:spPr>
          <a:xfrm>
            <a:off x="9628093" y="801087"/>
            <a:ext cx="2465295" cy="3400134"/>
          </a:xfrm>
          <a:prstGeom prst="rect">
            <a:avLst/>
          </a:prstGeom>
        </p:spPr>
      </p:pic>
    </p:spTree>
    <p:extLst>
      <p:ext uri="{BB962C8B-B14F-4D97-AF65-F5344CB8AC3E}">
        <p14:creationId xmlns:p14="http://schemas.microsoft.com/office/powerpoint/2010/main" val="1427957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3B295868-DDBB-6A4A-95B2-87122CC90BA3}"/>
              </a:ext>
            </a:extLst>
          </p:cNvPr>
          <p:cNvSpPr txBox="1">
            <a:spLocks/>
          </p:cNvSpPr>
          <p:nvPr/>
        </p:nvSpPr>
        <p:spPr>
          <a:xfrm>
            <a:off x="841669" y="-146044"/>
            <a:ext cx="11350331" cy="13778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4000" b="1" i="0" u="none" strike="noStrike" kern="1200" cap="all" spc="0" normalizeH="0" baseline="0" noProof="0">
              <a:ln>
                <a:noFill/>
              </a:ln>
              <a:solidFill>
                <a:srgbClr val="007E84"/>
              </a:solidFill>
              <a:effectLst/>
              <a:uLnTx/>
              <a:uFillTx/>
              <a:latin typeface="Arial"/>
              <a:ea typeface="DengXian Light"/>
              <a:cs typeface="Arial"/>
            </a:endParaRPr>
          </a:p>
        </p:txBody>
      </p:sp>
      <p:sp>
        <p:nvSpPr>
          <p:cNvPr id="31" name="Text Placeholder 2">
            <a:extLst>
              <a:ext uri="{FF2B5EF4-FFF2-40B4-BE49-F238E27FC236}">
                <a16:creationId xmlns:a16="http://schemas.microsoft.com/office/drawing/2014/main" id="{9C21F0FD-5F06-9544-89E1-462EAEB056A9}"/>
              </a:ext>
            </a:extLst>
          </p:cNvPr>
          <p:cNvSpPr txBox="1">
            <a:spLocks/>
          </p:cNvSpPr>
          <p:nvPr/>
        </p:nvSpPr>
        <p:spPr>
          <a:xfrm>
            <a:off x="392943" y="1754249"/>
            <a:ext cx="5976683" cy="5601027"/>
          </a:xfrm>
          <a:prstGeom prst="rect">
            <a:avLst/>
          </a:prstGeom>
        </p:spPr>
        <p:txBody>
          <a:bodyPr vert="horz" wrap="square" lIns="0" tIns="0" rIns="0" bIns="0" rtlCol="0" anchor="t">
            <a:no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marL="0" marR="0" lvl="0" indent="0" algn="l" defTabSz="388757" rtl="0" eaLnBrk="1" fontAlgn="auto" latinLnBrk="0" hangingPunct="1">
              <a:lnSpc>
                <a:spcPct val="100000"/>
              </a:lnSpc>
              <a:spcBef>
                <a:spcPts val="0"/>
              </a:spcBef>
              <a:spcAft>
                <a:spcPts val="2250"/>
              </a:spcAft>
              <a:buClrTx/>
              <a:buSzTx/>
              <a:buFontTx/>
              <a:buNone/>
              <a:tabLst/>
              <a:defRPr/>
            </a:pPr>
            <a:r>
              <a:rPr kumimoji="0" lang="en-GB" sz="3200" b="1" i="0" u="none" strike="noStrike" kern="1200" cap="none" spc="0" normalizeH="0" baseline="0" noProof="0">
                <a:ln>
                  <a:noFill/>
                </a:ln>
                <a:solidFill>
                  <a:srgbClr val="007E84"/>
                </a:solidFill>
                <a:effectLst/>
                <a:uLnTx/>
                <a:uFillTx/>
                <a:latin typeface="Arial"/>
                <a:ea typeface="+mn-ea"/>
                <a:cs typeface="Arial"/>
              </a:rPr>
              <a:t>Global</a:t>
            </a:r>
            <a:endParaRPr kumimoji="0" lang="en-US" sz="1500" b="1" i="0" u="none" strike="noStrike" kern="1200" cap="none" spc="0" normalizeH="0" baseline="0" noProof="0">
              <a:ln>
                <a:noFill/>
              </a:ln>
              <a:solidFill>
                <a:srgbClr val="007E84"/>
              </a:solidFill>
              <a:effectLst/>
              <a:uLnTx/>
              <a:uFillTx/>
              <a:latin typeface="Calibri"/>
              <a:ea typeface="+mn-ea"/>
              <a:cs typeface="Calibri"/>
            </a:endParaRPr>
          </a:p>
          <a:p>
            <a:pPr marL="274320" marR="0" lvl="0" indent="-274320" algn="l" defTabSz="388757" rtl="0" eaLnBrk="1" fontAlgn="auto" latinLnBrk="0" hangingPunct="1">
              <a:lnSpc>
                <a:spcPct val="100000"/>
              </a:lnSpc>
              <a:spcBef>
                <a:spcPts val="0"/>
              </a:spcBef>
              <a:spcAft>
                <a:spcPts val="2200"/>
              </a:spcAft>
              <a:buClrTx/>
              <a:buSzTx/>
              <a:buFont typeface="Arial" panose="020B0604020202020204" pitchFamily="34" charset="0"/>
              <a:buChar char="•"/>
              <a:tabLst/>
              <a:defRPr/>
            </a:pPr>
            <a:r>
              <a:rPr kumimoji="0" lang="en-GB" sz="2400" b="1" i="0" u="none" strike="noStrike" kern="1200" cap="none" spc="0" normalizeH="0" baseline="0" noProof="0">
                <a:ln>
                  <a:noFill/>
                </a:ln>
                <a:solidFill>
                  <a:srgbClr val="007E84"/>
                </a:solidFill>
                <a:effectLst/>
                <a:uLnTx/>
                <a:uFillTx/>
                <a:latin typeface="Arial"/>
                <a:ea typeface="+mn-ea"/>
                <a:cs typeface="Arial"/>
              </a:rPr>
              <a:t>Peer-to-peer session</a:t>
            </a:r>
            <a:r>
              <a:rPr kumimoji="0" lang="en-GB" sz="2400" b="0" i="0" u="none" strike="noStrike" kern="1200" cap="none" spc="0" normalizeH="0" baseline="0" noProof="0">
                <a:ln>
                  <a:noFill/>
                </a:ln>
                <a:solidFill>
                  <a:srgbClr val="007E84"/>
                </a:solidFill>
                <a:effectLst/>
                <a:uLnTx/>
                <a:uFillTx/>
                <a:latin typeface="Arial"/>
                <a:ea typeface="+mn-ea"/>
                <a:cs typeface="Arial"/>
              </a:rPr>
              <a:t> on NBP to support the implementation of CBD during IPBES 10: Exchange between BES-Net, NEA Initiative and CABES countries </a:t>
            </a:r>
            <a:endParaRPr kumimoji="0" lang="en-GB" sz="2400" b="0" i="0" u="none" strike="noStrike" kern="1200" cap="none" spc="0" normalizeH="0" baseline="0" noProof="0">
              <a:ln>
                <a:noFill/>
              </a:ln>
              <a:solidFill>
                <a:srgbClr val="007E84"/>
              </a:solidFill>
              <a:effectLst/>
              <a:uLnTx/>
              <a:uFillTx/>
              <a:latin typeface="Arial" panose="020B0604020202020204" pitchFamily="34" charset="0"/>
              <a:ea typeface="+mn-ea"/>
              <a:cs typeface="Arial" panose="020B0604020202020204" pitchFamily="34" charset="0"/>
            </a:endParaRPr>
          </a:p>
          <a:p>
            <a:pPr marL="274320" marR="0" lvl="0" indent="-274320" algn="l" defTabSz="388757" rtl="0" eaLnBrk="1" fontAlgn="auto" latinLnBrk="0" hangingPunct="1">
              <a:lnSpc>
                <a:spcPct val="100000"/>
              </a:lnSpc>
              <a:spcBef>
                <a:spcPts val="0"/>
              </a:spcBef>
              <a:spcAft>
                <a:spcPts val="2200"/>
              </a:spcAft>
              <a:buClrTx/>
              <a:buSzTx/>
              <a:buFont typeface="Arial" panose="020B0604020202020204" pitchFamily="34" charset="0"/>
              <a:buChar char="•"/>
              <a:tabLst/>
              <a:defRPr/>
            </a:pPr>
            <a:r>
              <a:rPr kumimoji="0" lang="en-GB" sz="2400" b="1" i="0" u="none" strike="noStrike" kern="1200" cap="none" spc="0" normalizeH="0" baseline="0" noProof="0">
                <a:ln>
                  <a:noFill/>
                </a:ln>
                <a:solidFill>
                  <a:srgbClr val="007E84"/>
                </a:solidFill>
                <a:effectLst/>
                <a:uLnTx/>
                <a:uFillTx/>
                <a:latin typeface="Arial"/>
                <a:ea typeface="+mn-ea"/>
                <a:cs typeface="Arial"/>
              </a:rPr>
              <a:t>NEA Global Workshop:</a:t>
            </a:r>
            <a:r>
              <a:rPr kumimoji="0" lang="en-GB" sz="2400" b="0" i="0" u="none" strike="noStrike" kern="1200" cap="none" spc="0" normalizeH="0" baseline="0" noProof="0">
                <a:ln>
                  <a:noFill/>
                </a:ln>
                <a:solidFill>
                  <a:srgbClr val="007E84"/>
                </a:solidFill>
                <a:effectLst/>
                <a:uLnTx/>
                <a:uFillTx/>
                <a:latin typeface="Arial"/>
                <a:ea typeface="+mn-ea"/>
                <a:cs typeface="Arial"/>
              </a:rPr>
              <a:t> NEA countries community and diverse expertise from consortium partners </a:t>
            </a:r>
            <a:endParaRPr kumimoji="0" lang="en-GB" sz="2400" b="0" i="0" u="none" strike="noStrike" kern="1200" cap="none" spc="0" normalizeH="0" baseline="0" noProof="0">
              <a:ln>
                <a:noFill/>
              </a:ln>
              <a:solidFill>
                <a:srgbClr val="007E84"/>
              </a:solidFill>
              <a:effectLst/>
              <a:uLnTx/>
              <a:uFillTx/>
              <a:latin typeface="Arial" panose="020B0604020202020204" pitchFamily="34" charset="0"/>
              <a:ea typeface="+mn-ea"/>
              <a:cs typeface="Arial" panose="020B0604020202020204" pitchFamily="34" charset="0"/>
            </a:endParaRPr>
          </a:p>
          <a:p>
            <a:pPr marL="571500" marR="0" lvl="0" indent="-571500" algn="l" defTabSz="388757" rtl="0" eaLnBrk="1" fontAlgn="auto" latinLnBrk="0" hangingPunct="1">
              <a:lnSpc>
                <a:spcPct val="100000"/>
              </a:lnSpc>
              <a:spcBef>
                <a:spcPts val="0"/>
              </a:spcBef>
              <a:spcAft>
                <a:spcPts val="2250"/>
              </a:spcAft>
              <a:buClrTx/>
              <a:buSzTx/>
              <a:buFont typeface="Arial" panose="020B0604020202020204" pitchFamily="34" charset="0"/>
              <a:buChar char="•"/>
              <a:tabLst/>
              <a:defRPr/>
            </a:pPr>
            <a:endParaRPr kumimoji="0" lang="en-GB" sz="4000" b="0" i="0" u="none" strike="noStrike" kern="1200" cap="none" spc="0" normalizeH="0" baseline="0" noProof="0">
              <a:ln>
                <a:noFill/>
              </a:ln>
              <a:solidFill>
                <a:srgbClr val="007E84"/>
              </a:solidFill>
              <a:effectLst/>
              <a:uLnTx/>
              <a:uFillTx/>
              <a:latin typeface="Arial" panose="020B0604020202020204" pitchFamily="34" charset="0"/>
              <a:ea typeface="+mn-ea"/>
              <a:cs typeface="Arial" panose="020B0604020202020204" pitchFamily="34" charset="0"/>
            </a:endParaRPr>
          </a:p>
          <a:p>
            <a:pPr marL="571500" marR="0" lvl="0" indent="-571500" algn="l" defTabSz="388757" rtl="0" eaLnBrk="1" fontAlgn="auto" latinLnBrk="0" hangingPunct="1">
              <a:lnSpc>
                <a:spcPct val="100000"/>
              </a:lnSpc>
              <a:spcBef>
                <a:spcPts val="0"/>
              </a:spcBef>
              <a:spcAft>
                <a:spcPts val="2250"/>
              </a:spcAft>
              <a:buClrTx/>
              <a:buSzTx/>
              <a:buFont typeface="Arial" panose="020B0604020202020204" pitchFamily="34" charset="0"/>
              <a:buChar char="•"/>
              <a:tabLst/>
              <a:defRPr/>
            </a:pPr>
            <a:endParaRPr kumimoji="0" lang="en-GB" sz="4000" b="0" i="0" u="none" strike="noStrike" kern="1200" cap="none" spc="0" normalizeH="0" baseline="0" noProof="0">
              <a:ln>
                <a:noFill/>
              </a:ln>
              <a:solidFill>
                <a:srgbClr val="007E84"/>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67DD87D1-0A2B-4DD5-8595-CCEB154F5999}"/>
              </a:ext>
            </a:extLst>
          </p:cNvPr>
          <p:cNvSpPr/>
          <p:nvPr/>
        </p:nvSpPr>
        <p:spPr>
          <a:xfrm>
            <a:off x="390145" y="6443240"/>
            <a:ext cx="6253613" cy="47053"/>
          </a:xfrm>
          <a:prstGeom prst="rect">
            <a:avLst/>
          </a:prstGeom>
          <a:solidFill>
            <a:srgbClr val="AECB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328E340F-0745-4143-861D-94418A957635}"/>
              </a:ext>
            </a:extLst>
          </p:cNvPr>
          <p:cNvSpPr/>
          <p:nvPr/>
        </p:nvSpPr>
        <p:spPr>
          <a:xfrm>
            <a:off x="6748042" y="6443240"/>
            <a:ext cx="5035087" cy="47053"/>
          </a:xfrm>
          <a:prstGeom prst="rect">
            <a:avLst/>
          </a:prstGeom>
          <a:solidFill>
            <a:srgbClr val="007E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4FC0A9BD-A464-D0D1-1BCD-40DBE825FB40}"/>
              </a:ext>
            </a:extLst>
          </p:cNvPr>
          <p:cNvSpPr txBox="1">
            <a:spLocks/>
          </p:cNvSpPr>
          <p:nvPr/>
        </p:nvSpPr>
        <p:spPr>
          <a:xfrm>
            <a:off x="502955" y="106844"/>
            <a:ext cx="11801855" cy="1400564"/>
          </a:xfrm>
          <a:prstGeom prst="rect">
            <a:avLst/>
          </a:prstGeom>
        </p:spPr>
        <p:txBody>
          <a:bodyPr vert="horz" wrap="square" lIns="0" tIns="0" rIns="0" bIns="0" rtlCol="0" anchor="t">
            <a:no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marL="0" marR="0" lvl="0" indent="0" algn="l" defTabSz="388757"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a:ln>
                  <a:noFill/>
                </a:ln>
                <a:solidFill>
                  <a:srgbClr val="002060"/>
                </a:solidFill>
                <a:effectLst/>
                <a:uLnTx/>
                <a:uFillTx/>
                <a:latin typeface="Arial"/>
                <a:ea typeface="+mn-ea"/>
                <a:cs typeface="Arial"/>
              </a:rPr>
              <a:t>Peer-to-Peer Capacity Building and Knowledge Exchange</a:t>
            </a:r>
            <a:r>
              <a:rPr kumimoji="0" lang="en-GB" sz="4800" b="1" i="0" u="none" strike="noStrike" kern="1200" cap="none" spc="0" normalizeH="0" baseline="0" noProof="0">
                <a:ln>
                  <a:noFill/>
                </a:ln>
                <a:solidFill>
                  <a:srgbClr val="002060"/>
                </a:solidFill>
                <a:effectLst/>
                <a:uLnTx/>
                <a:uFillTx/>
                <a:latin typeface="Arial"/>
                <a:ea typeface="+mn-ea"/>
                <a:cs typeface="Arial"/>
              </a:rPr>
              <a:t> </a:t>
            </a:r>
            <a:r>
              <a:rPr kumimoji="0" lang="en-GB" sz="4800" b="0" i="0" u="none" strike="noStrike" kern="1200" cap="none" spc="0" normalizeH="0" baseline="0" noProof="0">
                <a:ln>
                  <a:noFill/>
                </a:ln>
                <a:solidFill>
                  <a:srgbClr val="007E84"/>
                </a:solidFill>
                <a:effectLst/>
                <a:uLnTx/>
                <a:uFillTx/>
                <a:latin typeface="Arial"/>
                <a:ea typeface="+mn-ea"/>
                <a:cs typeface="Arial"/>
              </a:rPr>
              <a:t> </a:t>
            </a:r>
            <a:endParaRPr kumimoji="0" lang="en-US" sz="1531" b="0" i="0" u="none" strike="noStrike" kern="1200" cap="none" spc="0" normalizeH="0" baseline="0" noProof="0">
              <a:ln>
                <a:noFill/>
              </a:ln>
              <a:solidFill>
                <a:srgbClr val="007E84"/>
              </a:solidFill>
              <a:effectLst/>
              <a:uLnTx/>
              <a:uFillTx/>
              <a:latin typeface="Calibri" panose="020F0502020204030204"/>
              <a:ea typeface="+mn-ea"/>
              <a:cs typeface="Calibri" panose="020F0502020204030204"/>
            </a:endParaRPr>
          </a:p>
        </p:txBody>
      </p:sp>
      <p:sp>
        <p:nvSpPr>
          <p:cNvPr id="7" name="Text Placeholder 2">
            <a:extLst>
              <a:ext uri="{FF2B5EF4-FFF2-40B4-BE49-F238E27FC236}">
                <a16:creationId xmlns:a16="http://schemas.microsoft.com/office/drawing/2014/main" id="{E5AC2F6F-D094-2C6A-3BD3-9375AD2EEEA8}"/>
              </a:ext>
            </a:extLst>
          </p:cNvPr>
          <p:cNvSpPr txBox="1">
            <a:spLocks/>
          </p:cNvSpPr>
          <p:nvPr/>
        </p:nvSpPr>
        <p:spPr>
          <a:xfrm>
            <a:off x="7125950" y="1755902"/>
            <a:ext cx="5580349" cy="5609991"/>
          </a:xfrm>
          <a:prstGeom prst="rect">
            <a:avLst/>
          </a:prstGeom>
        </p:spPr>
        <p:txBody>
          <a:bodyPr vert="horz" wrap="square" lIns="0" tIns="0" rIns="0" bIns="0" rtlCol="0" anchor="t">
            <a:no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marL="0" marR="0" lvl="0" indent="0" algn="l" defTabSz="388757" rtl="0" eaLnBrk="1" fontAlgn="auto" latinLnBrk="0" hangingPunct="1">
              <a:lnSpc>
                <a:spcPct val="100000"/>
              </a:lnSpc>
              <a:spcBef>
                <a:spcPts val="0"/>
              </a:spcBef>
              <a:spcAft>
                <a:spcPts val="2250"/>
              </a:spcAft>
              <a:buClrTx/>
              <a:buSzTx/>
              <a:buFontTx/>
              <a:buNone/>
              <a:tabLst/>
              <a:defRPr/>
            </a:pPr>
            <a:r>
              <a:rPr kumimoji="0" lang="en-GB" sz="3200" b="1" i="0" u="none" strike="noStrike" kern="1200" cap="none" spc="0" normalizeH="0" baseline="0" noProof="0">
                <a:ln>
                  <a:noFill/>
                </a:ln>
                <a:solidFill>
                  <a:srgbClr val="007E84"/>
                </a:solidFill>
                <a:effectLst/>
                <a:uLnTx/>
                <a:uFillTx/>
                <a:latin typeface="Arial"/>
                <a:ea typeface="+mn-ea"/>
                <a:cs typeface="Arial"/>
              </a:rPr>
              <a:t>Bilateral Exchanges</a:t>
            </a:r>
            <a:endParaRPr kumimoji="0" lang="en-US" sz="1531" b="1" i="0" u="none" strike="noStrike" kern="1200" cap="none" spc="0" normalizeH="0" baseline="0" noProof="0">
              <a:ln>
                <a:noFill/>
              </a:ln>
              <a:solidFill>
                <a:srgbClr val="007E84"/>
              </a:solidFill>
              <a:effectLst/>
              <a:uLnTx/>
              <a:uFillTx/>
              <a:latin typeface="Calibri" panose="020F0502020204030204"/>
              <a:ea typeface="+mn-ea"/>
              <a:cs typeface="Calibri" panose="020F0502020204030204"/>
            </a:endParaRPr>
          </a:p>
          <a:p>
            <a:pPr marL="274320" marR="0" lvl="0" indent="-274320" algn="l" defTabSz="388757" rtl="0" eaLnBrk="1" fontAlgn="auto" latinLnBrk="0" hangingPunct="1">
              <a:lnSpc>
                <a:spcPct val="100000"/>
              </a:lnSpc>
              <a:spcBef>
                <a:spcPts val="0"/>
              </a:spcBef>
              <a:spcAft>
                <a:spcPts val="2200"/>
              </a:spcAft>
              <a:buClrTx/>
              <a:buSzTx/>
              <a:buFont typeface="Arial" panose="020B0604020202020204" pitchFamily="34" charset="0"/>
              <a:buChar char="•"/>
              <a:tabLst/>
              <a:defRPr/>
            </a:pPr>
            <a:r>
              <a:rPr kumimoji="0" lang="en-GB" sz="2400" b="0" i="0" u="none" strike="noStrike" kern="1200" cap="none" spc="0" normalizeH="0" baseline="0" noProof="0">
                <a:ln>
                  <a:noFill/>
                </a:ln>
                <a:solidFill>
                  <a:srgbClr val="007E84"/>
                </a:solidFill>
                <a:effectLst/>
                <a:uLnTx/>
                <a:uFillTx/>
                <a:latin typeface="Arial"/>
                <a:ea typeface="+mn-ea"/>
                <a:cs typeface="Arial"/>
              </a:rPr>
              <a:t>Colombia-Dominican Republic</a:t>
            </a:r>
            <a:endParaRPr kumimoji="0" lang="en-GB" sz="2400" b="0" i="0" u="none" strike="noStrike" kern="1200" cap="none" spc="0" normalizeH="0" baseline="0" noProof="0">
              <a:ln>
                <a:noFill/>
              </a:ln>
              <a:solidFill>
                <a:srgbClr val="007E84"/>
              </a:solidFill>
              <a:effectLst/>
              <a:uLnTx/>
              <a:uFillTx/>
              <a:latin typeface="Arial" panose="020B0604020202020204" pitchFamily="34" charset="0"/>
              <a:ea typeface="+mn-ea"/>
              <a:cs typeface="Arial" panose="020B0604020202020204" pitchFamily="34" charset="0"/>
            </a:endParaRPr>
          </a:p>
          <a:p>
            <a:pPr marL="274320" marR="0" lvl="0" indent="-274320" algn="l" defTabSz="388757" rtl="0" eaLnBrk="1" fontAlgn="auto" latinLnBrk="0" hangingPunct="1">
              <a:lnSpc>
                <a:spcPct val="100000"/>
              </a:lnSpc>
              <a:spcBef>
                <a:spcPts val="0"/>
              </a:spcBef>
              <a:spcAft>
                <a:spcPts val="2200"/>
              </a:spcAft>
              <a:buClrTx/>
              <a:buSzTx/>
              <a:buFont typeface="Arial" panose="020B0604020202020204" pitchFamily="34" charset="0"/>
              <a:buChar char="•"/>
              <a:tabLst/>
              <a:defRPr/>
            </a:pPr>
            <a:r>
              <a:rPr kumimoji="0" lang="en-GB" sz="2400" b="0" i="0" u="none" strike="noStrike" kern="1200" cap="none" spc="0" normalizeH="0" baseline="0" noProof="0">
                <a:ln>
                  <a:noFill/>
                </a:ln>
                <a:solidFill>
                  <a:srgbClr val="007E84"/>
                </a:solidFill>
                <a:effectLst/>
                <a:uLnTx/>
                <a:uFillTx/>
                <a:latin typeface="Arial"/>
                <a:ea typeface="+mn-ea"/>
                <a:cs typeface="Arial"/>
              </a:rPr>
              <a:t>Botswana-Malawi </a:t>
            </a:r>
          </a:p>
          <a:p>
            <a:pPr marL="274320" marR="0" lvl="0" indent="-274320" algn="l" defTabSz="388757" rtl="0" eaLnBrk="1" fontAlgn="auto" latinLnBrk="0" hangingPunct="1">
              <a:lnSpc>
                <a:spcPct val="100000"/>
              </a:lnSpc>
              <a:spcBef>
                <a:spcPts val="0"/>
              </a:spcBef>
              <a:spcAft>
                <a:spcPts val="2200"/>
              </a:spcAft>
              <a:buClrTx/>
              <a:buSzTx/>
              <a:buFont typeface="Arial" panose="020B0604020202020204" pitchFamily="34" charset="0"/>
              <a:buChar char="•"/>
              <a:tabLst/>
              <a:defRPr/>
            </a:pPr>
            <a:r>
              <a:rPr kumimoji="0" lang="en-GB" sz="2400" b="0" i="0" u="none" strike="noStrike" kern="1200" cap="none" spc="0" normalizeH="0" baseline="0" noProof="0">
                <a:ln>
                  <a:noFill/>
                </a:ln>
                <a:solidFill>
                  <a:srgbClr val="007E84"/>
                </a:solidFill>
                <a:effectLst/>
                <a:uLnTx/>
                <a:uFillTx/>
                <a:latin typeface="Arial"/>
                <a:ea typeface="+mn-ea"/>
                <a:cs typeface="Arial"/>
              </a:rPr>
              <a:t>Malawi-Thailand </a:t>
            </a:r>
            <a:endParaRPr kumimoji="0" lang="en-GB" sz="2400" b="0" i="0" u="none" strike="noStrike" kern="1200" cap="none" spc="0" normalizeH="0" baseline="0" noProof="0">
              <a:ln>
                <a:noFill/>
              </a:ln>
              <a:solidFill>
                <a:srgbClr val="007E84"/>
              </a:solidFill>
              <a:effectLst/>
              <a:uLnTx/>
              <a:uFillTx/>
              <a:latin typeface="Arial" panose="020B0604020202020204" pitchFamily="34" charset="0"/>
              <a:ea typeface="+mn-ea"/>
              <a:cs typeface="Arial" panose="020B0604020202020204" pitchFamily="34" charset="0"/>
            </a:endParaRPr>
          </a:p>
          <a:p>
            <a:pPr marL="274320" marR="0" lvl="0" indent="-274320" algn="l" defTabSz="388757" rtl="0" eaLnBrk="1" fontAlgn="auto" latinLnBrk="0" hangingPunct="1">
              <a:lnSpc>
                <a:spcPct val="100000"/>
              </a:lnSpc>
              <a:spcBef>
                <a:spcPts val="0"/>
              </a:spcBef>
              <a:spcAft>
                <a:spcPts val="2200"/>
              </a:spcAft>
              <a:buClrTx/>
              <a:buSzTx/>
              <a:buFont typeface="Arial" panose="020B0604020202020204" pitchFamily="34" charset="0"/>
              <a:buChar char="•"/>
              <a:tabLst/>
              <a:defRPr/>
            </a:pPr>
            <a:r>
              <a:rPr kumimoji="0" lang="en-GB" sz="2400" b="0" i="0" u="none" strike="noStrike" kern="1200" cap="none" spc="0" normalizeH="0" baseline="0" noProof="0">
                <a:ln>
                  <a:noFill/>
                </a:ln>
                <a:solidFill>
                  <a:srgbClr val="007E84"/>
                </a:solidFill>
                <a:effectLst/>
                <a:uLnTx/>
                <a:uFillTx/>
                <a:latin typeface="Arial"/>
                <a:ea typeface="+mn-ea"/>
                <a:cs typeface="Arial"/>
              </a:rPr>
              <a:t>Dominican Republic-Malawi</a:t>
            </a:r>
            <a:endParaRPr kumimoji="0" lang="en-GB" sz="2400" b="0" i="0" u="none" strike="noStrike" kern="1200" cap="none" spc="0" normalizeH="0" baseline="0" noProof="0">
              <a:ln>
                <a:noFill/>
              </a:ln>
              <a:solidFill>
                <a:srgbClr val="007E84"/>
              </a:solidFill>
              <a:effectLst/>
              <a:uLnTx/>
              <a:uFillTx/>
              <a:latin typeface="Arial" panose="020B0604020202020204" pitchFamily="34" charset="0"/>
              <a:ea typeface="+mn-ea"/>
              <a:cs typeface="Arial" panose="020B0604020202020204" pitchFamily="34" charset="0"/>
            </a:endParaRPr>
          </a:p>
          <a:p>
            <a:pPr marL="0" marR="0" lvl="0" indent="0" algn="l" defTabSz="388757" rtl="0" eaLnBrk="1" fontAlgn="auto" latinLnBrk="0" hangingPunct="1">
              <a:lnSpc>
                <a:spcPct val="100000"/>
              </a:lnSpc>
              <a:spcBef>
                <a:spcPts val="0"/>
              </a:spcBef>
              <a:spcAft>
                <a:spcPts val="2250"/>
              </a:spcAft>
              <a:buClrTx/>
              <a:buSzTx/>
              <a:buFontTx/>
              <a:buNone/>
              <a:tabLst/>
              <a:defRPr/>
            </a:pPr>
            <a:endParaRPr kumimoji="0" lang="en-GB" sz="4000" b="0" i="0" u="none" strike="noStrike" kern="1200" cap="none" spc="0" normalizeH="0" baseline="0" noProof="0">
              <a:ln>
                <a:noFill/>
              </a:ln>
              <a:solidFill>
                <a:srgbClr val="007E84"/>
              </a:solidFill>
              <a:effectLst/>
              <a:uLnTx/>
              <a:uFillTx/>
              <a:latin typeface="Arial" panose="020B0604020202020204" pitchFamily="34" charset="0"/>
              <a:ea typeface="+mn-ea"/>
              <a:cs typeface="Arial" panose="020B0604020202020204" pitchFamily="34" charset="0"/>
            </a:endParaRPr>
          </a:p>
          <a:p>
            <a:pPr marL="571500" marR="0" lvl="0" indent="-571500" algn="l" defTabSz="388757" rtl="0" eaLnBrk="1" fontAlgn="auto" latinLnBrk="0" hangingPunct="1">
              <a:lnSpc>
                <a:spcPct val="100000"/>
              </a:lnSpc>
              <a:spcBef>
                <a:spcPts val="0"/>
              </a:spcBef>
              <a:spcAft>
                <a:spcPts val="2250"/>
              </a:spcAft>
              <a:buClrTx/>
              <a:buSzTx/>
              <a:buFont typeface="Arial" panose="020B0604020202020204" pitchFamily="34" charset="0"/>
              <a:buChar char="•"/>
              <a:tabLst/>
              <a:defRPr/>
            </a:pPr>
            <a:endParaRPr kumimoji="0" lang="en-GB" sz="4000" b="0" i="0" u="none" strike="noStrike" kern="1200" cap="none" spc="0" normalizeH="0" baseline="0" noProof="0">
              <a:ln>
                <a:noFill/>
              </a:ln>
              <a:solidFill>
                <a:srgbClr val="007E84"/>
              </a:solidFill>
              <a:effectLst/>
              <a:uLnTx/>
              <a:uFillTx/>
              <a:latin typeface="Arial" panose="020B0604020202020204" pitchFamily="34" charset="0"/>
              <a:ea typeface="+mn-ea"/>
              <a:cs typeface="Arial" panose="020B0604020202020204" pitchFamily="34" charset="0"/>
            </a:endParaRPr>
          </a:p>
        </p:txBody>
      </p:sp>
      <p:pic>
        <p:nvPicPr>
          <p:cNvPr id="6" name="Picture 2" descr="A couple of 3d people talking&#10;&#10;Description automatically generated">
            <a:extLst>
              <a:ext uri="{FF2B5EF4-FFF2-40B4-BE49-F238E27FC236}">
                <a16:creationId xmlns:a16="http://schemas.microsoft.com/office/drawing/2014/main" id="{235ABE0A-8087-32D2-F294-47BF3206F4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4500" y="5050252"/>
            <a:ext cx="1214718" cy="121471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FBE46E5-02AD-BEDB-FC3A-C4978734DEA1}"/>
              </a:ext>
            </a:extLst>
          </p:cNvPr>
          <p:cNvSpPr txBox="1"/>
          <p:nvPr/>
        </p:nvSpPr>
        <p:spPr>
          <a:xfrm>
            <a:off x="389739" y="5513242"/>
            <a:ext cx="904090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9BD9"/>
                </a:solidFill>
                <a:effectLst/>
                <a:uLnTx/>
                <a:uFillTx/>
                <a:latin typeface="Calibri" panose="020F0502020204030204"/>
                <a:ea typeface="+mn-ea"/>
                <a:cs typeface="Calibri"/>
              </a:rPr>
              <a:t>Opportunities</a:t>
            </a:r>
            <a:endParaRPr kumimoji="0" lang="en-US" sz="1800" b="0" i="0" u="none" strike="noStrike" kern="1200" cap="none" spc="0" normalizeH="0" baseline="0" noProof="0">
              <a:ln>
                <a:noFill/>
              </a:ln>
              <a:solidFill>
                <a:srgbClr val="009BD9"/>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9BD9"/>
                </a:solidFill>
                <a:effectLst/>
                <a:uLnTx/>
                <a:uFillTx/>
                <a:latin typeface="Calibri" panose="020F0502020204030204"/>
                <a:ea typeface="+mn-ea"/>
                <a:cs typeface="Calibri"/>
              </a:rPr>
              <a:t>Strengthening private sector and IPLCs participation in NBP</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9BD9"/>
                </a:solidFill>
                <a:effectLst/>
                <a:uLnTx/>
                <a:uFillTx/>
                <a:latin typeface="Calibri" panose="020F0502020204030204"/>
                <a:ea typeface="Calibri"/>
                <a:cs typeface="Calibri"/>
              </a:rPr>
              <a:t>Organizing continuous peer to peer exchange sessions </a:t>
            </a:r>
          </a:p>
        </p:txBody>
      </p:sp>
    </p:spTree>
    <p:extLst>
      <p:ext uri="{BB962C8B-B14F-4D97-AF65-F5344CB8AC3E}">
        <p14:creationId xmlns:p14="http://schemas.microsoft.com/office/powerpoint/2010/main" val="321123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3B295868-DDBB-6A4A-95B2-87122CC90BA3}"/>
              </a:ext>
            </a:extLst>
          </p:cNvPr>
          <p:cNvSpPr txBox="1">
            <a:spLocks/>
          </p:cNvSpPr>
          <p:nvPr/>
        </p:nvSpPr>
        <p:spPr>
          <a:xfrm>
            <a:off x="841669" y="-146044"/>
            <a:ext cx="11350331" cy="13778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4000" b="1" i="0" u="none" strike="noStrike" kern="1200" cap="all" spc="0" normalizeH="0" baseline="0" noProof="0">
              <a:ln>
                <a:noFill/>
              </a:ln>
              <a:solidFill>
                <a:srgbClr val="007E84"/>
              </a:solidFill>
              <a:effectLst/>
              <a:uLnTx/>
              <a:uFillTx/>
              <a:latin typeface="Arial"/>
              <a:ea typeface="DengXian Light"/>
              <a:cs typeface="Arial"/>
            </a:endParaRPr>
          </a:p>
        </p:txBody>
      </p:sp>
      <p:sp>
        <p:nvSpPr>
          <p:cNvPr id="31" name="Text Placeholder 2">
            <a:extLst>
              <a:ext uri="{FF2B5EF4-FFF2-40B4-BE49-F238E27FC236}">
                <a16:creationId xmlns:a16="http://schemas.microsoft.com/office/drawing/2014/main" id="{9C21F0FD-5F06-9544-89E1-462EAEB056A9}"/>
              </a:ext>
            </a:extLst>
          </p:cNvPr>
          <p:cNvSpPr txBox="1">
            <a:spLocks/>
          </p:cNvSpPr>
          <p:nvPr/>
        </p:nvSpPr>
        <p:spPr>
          <a:xfrm>
            <a:off x="320207" y="1151372"/>
            <a:ext cx="8863396" cy="5601027"/>
          </a:xfrm>
          <a:prstGeom prst="rect">
            <a:avLst/>
          </a:prstGeom>
        </p:spPr>
        <p:txBody>
          <a:bodyPr vert="horz" wrap="square" lIns="0" tIns="0" rIns="0" bIns="0" rtlCol="0" anchor="t">
            <a:no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marL="274320" marR="0" lvl="0" indent="-274320" algn="l" defTabSz="388757" rtl="0" eaLnBrk="1" fontAlgn="auto" latinLnBrk="0" hangingPunct="1">
              <a:lnSpc>
                <a:spcPct val="100000"/>
              </a:lnSpc>
              <a:spcBef>
                <a:spcPts val="0"/>
              </a:spcBef>
              <a:spcAft>
                <a:spcPts val="2200"/>
              </a:spcAft>
              <a:buClrTx/>
              <a:buSzTx/>
              <a:buFont typeface="Arial" panose="020B0604020202020204" pitchFamily="34" charset="0"/>
              <a:buChar char="•"/>
              <a:tabLst/>
              <a:defRPr/>
            </a:pPr>
            <a:r>
              <a:rPr kumimoji="0" lang="en-GB" sz="2400" b="1" i="0" u="none" strike="noStrike" kern="1200" cap="none" spc="0" normalizeH="0" baseline="0" noProof="0">
                <a:ln>
                  <a:noFill/>
                </a:ln>
                <a:solidFill>
                  <a:srgbClr val="007E84"/>
                </a:solidFill>
                <a:effectLst/>
                <a:uLnTx/>
                <a:uFillTx/>
                <a:latin typeface="Arial"/>
                <a:ea typeface="+mn-ea"/>
                <a:cs typeface="Arial"/>
              </a:rPr>
              <a:t>Celebration of LINKS 20th Anniversary and UNESCO launch of the International Decade of Indigenous Languages (Dec 2022)</a:t>
            </a:r>
            <a:r>
              <a:rPr kumimoji="0" lang="en-GB" sz="2400" b="0" i="0" u="none" strike="noStrike" kern="1200" cap="none" spc="0" normalizeH="0" baseline="0" noProof="0">
                <a:ln>
                  <a:noFill/>
                </a:ln>
                <a:solidFill>
                  <a:srgbClr val="007E84"/>
                </a:solidFill>
                <a:effectLst/>
                <a:uLnTx/>
                <a:uFillTx/>
                <a:latin typeface="Arial"/>
                <a:ea typeface="+mn-ea"/>
                <a:cs typeface="Arial"/>
              </a:rPr>
              <a:t>: Contributions from BiH, the Dominican Republic, Malawi, Thailand and the NEA Initiative. </a:t>
            </a:r>
            <a:endParaRPr kumimoji="0" lang="en-GB" sz="2400" b="0" i="0" u="none" strike="noStrike" kern="1200" cap="none" spc="0" normalizeH="0" baseline="0" noProof="0">
              <a:ln>
                <a:noFill/>
              </a:ln>
              <a:solidFill>
                <a:srgbClr val="007E84"/>
              </a:solidFill>
              <a:effectLst/>
              <a:uLnTx/>
              <a:uFillTx/>
              <a:latin typeface="Arial" panose="020B0604020202020204" pitchFamily="34" charset="0"/>
              <a:ea typeface="+mn-ea"/>
              <a:cs typeface="Arial" panose="020B0604020202020204" pitchFamily="34" charset="0"/>
            </a:endParaRPr>
          </a:p>
          <a:p>
            <a:pPr marL="274320" marR="0" lvl="0" indent="-274320" algn="l" defTabSz="388757" rtl="0" eaLnBrk="1" fontAlgn="auto" latinLnBrk="0" hangingPunct="1">
              <a:lnSpc>
                <a:spcPct val="100000"/>
              </a:lnSpc>
              <a:spcBef>
                <a:spcPts val="0"/>
              </a:spcBef>
              <a:spcAft>
                <a:spcPts val="2200"/>
              </a:spcAft>
              <a:buClrTx/>
              <a:buSzTx/>
              <a:buFont typeface="Arial" panose="020B0604020202020204" pitchFamily="34" charset="0"/>
              <a:buChar char="•"/>
              <a:tabLst/>
              <a:defRPr/>
            </a:pPr>
            <a:r>
              <a:rPr kumimoji="0" lang="en-GB" sz="2400" b="1" i="0" u="none" strike="noStrike" kern="1200" cap="none" spc="0" normalizeH="0" baseline="0" noProof="0">
                <a:ln>
                  <a:noFill/>
                </a:ln>
                <a:solidFill>
                  <a:srgbClr val="007E84"/>
                </a:solidFill>
                <a:effectLst/>
                <a:uLnTx/>
                <a:uFillTx/>
                <a:latin typeface="Arial"/>
                <a:ea typeface="+mn-ea"/>
                <a:cs typeface="Arial"/>
              </a:rPr>
              <a:t>Webinar "</a:t>
            </a:r>
            <a:r>
              <a:rPr kumimoji="0" lang="en-GB" sz="2400" b="1" i="1" u="none" strike="noStrike" kern="1200" cap="none" spc="0" normalizeH="0" baseline="0" noProof="0">
                <a:ln>
                  <a:noFill/>
                </a:ln>
                <a:solidFill>
                  <a:srgbClr val="007E84"/>
                </a:solidFill>
                <a:effectLst/>
                <a:uLnTx/>
                <a:uFillTx/>
                <a:latin typeface="Arial"/>
                <a:ea typeface="+mn-ea"/>
                <a:cs typeface="Arial"/>
              </a:rPr>
              <a:t>Human Rights based Approach (HRBA) in Co-creation of Knowledge for Biodiversity and Ecosystem Services Action</a:t>
            </a:r>
            <a:r>
              <a:rPr kumimoji="0" lang="en-GB" sz="2400" b="1" i="0" u="none" strike="noStrike" kern="1200" cap="none" spc="0" normalizeH="0" baseline="0" noProof="0">
                <a:ln>
                  <a:noFill/>
                </a:ln>
                <a:solidFill>
                  <a:srgbClr val="007E84"/>
                </a:solidFill>
                <a:effectLst/>
                <a:uLnTx/>
                <a:uFillTx/>
                <a:latin typeface="Arial"/>
                <a:ea typeface="+mn-ea"/>
                <a:cs typeface="Arial"/>
              </a:rPr>
              <a:t>":</a:t>
            </a:r>
            <a:r>
              <a:rPr kumimoji="0" lang="en-GB" sz="2400" b="0" i="0" u="none" strike="noStrike" kern="1200" cap="none" spc="0" normalizeH="0" baseline="0" noProof="0">
                <a:ln>
                  <a:noFill/>
                </a:ln>
                <a:solidFill>
                  <a:srgbClr val="007E84"/>
                </a:solidFill>
                <a:effectLst/>
                <a:uLnTx/>
                <a:uFillTx/>
                <a:latin typeface="Arial"/>
                <a:ea typeface="+mn-ea"/>
                <a:cs typeface="Arial"/>
              </a:rPr>
              <a:t> BiH's experience on HRBA was anchored in the NEA process. </a:t>
            </a:r>
            <a:endParaRPr kumimoji="0" lang="en-GB" sz="2400" b="0" i="0" u="none" strike="noStrike" kern="1200" cap="none" spc="0" normalizeH="0" baseline="0" noProof="0">
              <a:ln>
                <a:noFill/>
              </a:ln>
              <a:solidFill>
                <a:srgbClr val="007E84"/>
              </a:solidFill>
              <a:effectLst/>
              <a:uLnTx/>
              <a:uFillTx/>
              <a:latin typeface="Arial" panose="020B0604020202020204" pitchFamily="34" charset="0"/>
              <a:ea typeface="+mn-ea"/>
              <a:cs typeface="Arial" panose="020B0604020202020204" pitchFamily="34" charset="0"/>
            </a:endParaRPr>
          </a:p>
          <a:p>
            <a:pPr marL="274320" marR="0" lvl="0" indent="-274320" algn="l" defTabSz="388757" rtl="0" eaLnBrk="1" fontAlgn="auto" latinLnBrk="0" hangingPunct="1">
              <a:lnSpc>
                <a:spcPct val="100000"/>
              </a:lnSpc>
              <a:spcBef>
                <a:spcPts val="0"/>
              </a:spcBef>
              <a:spcAft>
                <a:spcPts val="2200"/>
              </a:spcAft>
              <a:buClrTx/>
              <a:buSzTx/>
              <a:buFont typeface="Arial" panose="020B0604020202020204" pitchFamily="34" charset="0"/>
              <a:buChar char="•"/>
              <a:tabLst/>
              <a:defRPr/>
            </a:pPr>
            <a:endParaRPr kumimoji="0" lang="en-GB" sz="2400" b="0" i="0" u="none" strike="noStrike" kern="1200" cap="none" spc="0" normalizeH="0" baseline="0" noProof="0">
              <a:ln>
                <a:noFill/>
              </a:ln>
              <a:solidFill>
                <a:srgbClr val="007E84"/>
              </a:solidFill>
              <a:effectLst/>
              <a:uLnTx/>
              <a:uFillTx/>
              <a:latin typeface="Arial"/>
              <a:ea typeface="+mn-ea"/>
              <a:cs typeface="Arial"/>
            </a:endParaRPr>
          </a:p>
          <a:p>
            <a:pPr marL="0" marR="0" lvl="0" indent="0" algn="l" defTabSz="388757" rtl="0" eaLnBrk="1" fontAlgn="auto" latinLnBrk="0" hangingPunct="1">
              <a:lnSpc>
                <a:spcPct val="100000"/>
              </a:lnSpc>
              <a:spcBef>
                <a:spcPts val="0"/>
              </a:spcBef>
              <a:spcAft>
                <a:spcPts val="2200"/>
              </a:spcAft>
              <a:buClrTx/>
              <a:buSzTx/>
              <a:buFontTx/>
              <a:buNone/>
              <a:tabLst/>
              <a:defRPr/>
            </a:pPr>
            <a:endParaRPr kumimoji="0" lang="en-GB" sz="2400" b="0" i="0" u="none" strike="noStrike" kern="1200" cap="none" spc="0" normalizeH="0" baseline="0" noProof="0">
              <a:ln>
                <a:noFill/>
              </a:ln>
              <a:solidFill>
                <a:srgbClr val="007E84"/>
              </a:solidFill>
              <a:effectLst/>
              <a:uLnTx/>
              <a:uFillTx/>
              <a:latin typeface="Arial" panose="020B0604020202020204" pitchFamily="34" charset="0"/>
              <a:ea typeface="+mn-ea"/>
              <a:cs typeface="Arial" panose="020B0604020202020204" pitchFamily="34" charset="0"/>
            </a:endParaRPr>
          </a:p>
          <a:p>
            <a:pPr marL="571500" marR="0" lvl="0" indent="-571500" algn="l" defTabSz="388757" rtl="0" eaLnBrk="1" fontAlgn="auto" latinLnBrk="0" hangingPunct="1">
              <a:lnSpc>
                <a:spcPct val="100000"/>
              </a:lnSpc>
              <a:spcBef>
                <a:spcPts val="0"/>
              </a:spcBef>
              <a:spcAft>
                <a:spcPts val="2250"/>
              </a:spcAft>
              <a:buClrTx/>
              <a:buSzTx/>
              <a:buFont typeface="Arial" panose="020B0604020202020204" pitchFamily="34" charset="0"/>
              <a:buChar char="•"/>
              <a:tabLst/>
              <a:defRPr/>
            </a:pPr>
            <a:endParaRPr kumimoji="0" lang="en-GB" sz="4000" b="0" i="0" u="none" strike="noStrike" kern="1200" cap="none" spc="0" normalizeH="0" baseline="0" noProof="0">
              <a:ln>
                <a:noFill/>
              </a:ln>
              <a:solidFill>
                <a:srgbClr val="007E84"/>
              </a:solidFill>
              <a:effectLst/>
              <a:uLnTx/>
              <a:uFillTx/>
              <a:latin typeface="Arial" panose="020B0604020202020204" pitchFamily="34" charset="0"/>
              <a:ea typeface="+mn-ea"/>
              <a:cs typeface="Arial" panose="020B0604020202020204" pitchFamily="34" charset="0"/>
            </a:endParaRPr>
          </a:p>
          <a:p>
            <a:pPr marL="571500" marR="0" lvl="0" indent="-571500" algn="l" defTabSz="388757" rtl="0" eaLnBrk="1" fontAlgn="auto" latinLnBrk="0" hangingPunct="1">
              <a:lnSpc>
                <a:spcPct val="100000"/>
              </a:lnSpc>
              <a:spcBef>
                <a:spcPts val="0"/>
              </a:spcBef>
              <a:spcAft>
                <a:spcPts val="2250"/>
              </a:spcAft>
              <a:buClrTx/>
              <a:buSzTx/>
              <a:buFont typeface="Arial" panose="020B0604020202020204" pitchFamily="34" charset="0"/>
              <a:buChar char="•"/>
              <a:tabLst/>
              <a:defRPr/>
            </a:pPr>
            <a:endParaRPr kumimoji="0" lang="en-GB" sz="4000" b="0" i="0" u="none" strike="noStrike" kern="1200" cap="none" spc="0" normalizeH="0" baseline="0" noProof="0">
              <a:ln>
                <a:noFill/>
              </a:ln>
              <a:solidFill>
                <a:srgbClr val="007E84"/>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67DD87D1-0A2B-4DD5-8595-CCEB154F5999}"/>
              </a:ext>
            </a:extLst>
          </p:cNvPr>
          <p:cNvSpPr/>
          <p:nvPr/>
        </p:nvSpPr>
        <p:spPr>
          <a:xfrm>
            <a:off x="390145" y="6443240"/>
            <a:ext cx="6253613" cy="47053"/>
          </a:xfrm>
          <a:prstGeom prst="rect">
            <a:avLst/>
          </a:prstGeom>
          <a:solidFill>
            <a:srgbClr val="AECB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328E340F-0745-4143-861D-94418A957635}"/>
              </a:ext>
            </a:extLst>
          </p:cNvPr>
          <p:cNvSpPr/>
          <p:nvPr/>
        </p:nvSpPr>
        <p:spPr>
          <a:xfrm>
            <a:off x="6748042" y="6443240"/>
            <a:ext cx="5035087" cy="47053"/>
          </a:xfrm>
          <a:prstGeom prst="rect">
            <a:avLst/>
          </a:prstGeom>
          <a:solidFill>
            <a:srgbClr val="007E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4FC0A9BD-A464-D0D1-1BCD-40DBE825FB40}"/>
              </a:ext>
            </a:extLst>
          </p:cNvPr>
          <p:cNvSpPr txBox="1">
            <a:spLocks/>
          </p:cNvSpPr>
          <p:nvPr/>
        </p:nvSpPr>
        <p:spPr>
          <a:xfrm>
            <a:off x="502955" y="106844"/>
            <a:ext cx="11801855" cy="862682"/>
          </a:xfrm>
          <a:prstGeom prst="rect">
            <a:avLst/>
          </a:prstGeom>
        </p:spPr>
        <p:txBody>
          <a:bodyPr vert="horz" wrap="square" lIns="0" tIns="0" rIns="0" bIns="0" rtlCol="0" anchor="t">
            <a:no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marL="0" marR="0" lvl="0" indent="0" algn="l" defTabSz="388757" rtl="0" eaLnBrk="1" fontAlgn="auto" latinLnBrk="0" hangingPunct="1">
              <a:lnSpc>
                <a:spcPct val="100000"/>
              </a:lnSpc>
              <a:spcBef>
                <a:spcPts val="0"/>
              </a:spcBef>
              <a:spcAft>
                <a:spcPts val="2250"/>
              </a:spcAft>
              <a:buClrTx/>
              <a:buSzTx/>
              <a:buFontTx/>
              <a:buNone/>
              <a:tabLst/>
              <a:defRPr/>
            </a:pPr>
            <a:r>
              <a:rPr kumimoji="0" lang="en-GB" sz="4400" b="1" i="0" u="none" strike="noStrike" kern="1200" cap="none" spc="0" normalizeH="0" baseline="0" noProof="0">
                <a:ln>
                  <a:noFill/>
                </a:ln>
                <a:solidFill>
                  <a:srgbClr val="002060"/>
                </a:solidFill>
                <a:effectLst/>
                <a:uLnTx/>
                <a:uFillTx/>
                <a:latin typeface="Arial"/>
                <a:ea typeface="+mn-ea"/>
                <a:cs typeface="Arial"/>
              </a:rPr>
              <a:t>Global Knowledge Sharing</a:t>
            </a:r>
            <a:r>
              <a:rPr kumimoji="0" lang="en-GB" sz="4800" b="1" i="0" u="none" strike="noStrike" kern="1200" cap="none" spc="0" normalizeH="0" baseline="0" noProof="0">
                <a:ln>
                  <a:noFill/>
                </a:ln>
                <a:solidFill>
                  <a:srgbClr val="002060"/>
                </a:solidFill>
                <a:effectLst/>
                <a:uLnTx/>
                <a:uFillTx/>
                <a:latin typeface="Arial"/>
                <a:ea typeface="+mn-ea"/>
                <a:cs typeface="Arial"/>
              </a:rPr>
              <a:t> </a:t>
            </a:r>
            <a:r>
              <a:rPr kumimoji="0" lang="en-GB" sz="4800" b="0" i="0" u="none" strike="noStrike" kern="1200" cap="none" spc="0" normalizeH="0" baseline="0" noProof="0">
                <a:ln>
                  <a:noFill/>
                </a:ln>
                <a:solidFill>
                  <a:srgbClr val="007E84"/>
                </a:solidFill>
                <a:effectLst/>
                <a:uLnTx/>
                <a:uFillTx/>
                <a:latin typeface="Arial"/>
                <a:ea typeface="+mn-ea"/>
                <a:cs typeface="Arial"/>
              </a:rPr>
              <a:t> </a:t>
            </a:r>
            <a:endParaRPr kumimoji="0" lang="en-US" sz="1531" b="0" i="0" u="none" strike="noStrike" kern="1200" cap="none" spc="0" normalizeH="0" baseline="0" noProof="0">
              <a:ln>
                <a:noFill/>
              </a:ln>
              <a:solidFill>
                <a:srgbClr val="007E84"/>
              </a:solidFill>
              <a:effectLst/>
              <a:uLnTx/>
              <a:uFillTx/>
              <a:latin typeface="Calibri" panose="020F0502020204030204"/>
              <a:ea typeface="+mn-ea"/>
              <a:cs typeface="Calibri" panose="020F0502020204030204"/>
            </a:endParaRPr>
          </a:p>
        </p:txBody>
      </p:sp>
      <p:pic>
        <p:nvPicPr>
          <p:cNvPr id="8" name="Picture 7" descr="A person and person holding a glass ball&#10;&#10;Description automatically generated">
            <a:extLst>
              <a:ext uri="{FF2B5EF4-FFF2-40B4-BE49-F238E27FC236}">
                <a16:creationId xmlns:a16="http://schemas.microsoft.com/office/drawing/2014/main" id="{AC4A1D58-A642-E780-7B65-8ECD4B21F7C8}"/>
              </a:ext>
            </a:extLst>
          </p:cNvPr>
          <p:cNvPicPr>
            <a:picLocks noChangeAspect="1"/>
          </p:cNvPicPr>
          <p:nvPr/>
        </p:nvPicPr>
        <p:blipFill>
          <a:blip r:embed="rId3"/>
          <a:stretch>
            <a:fillRect/>
          </a:stretch>
        </p:blipFill>
        <p:spPr>
          <a:xfrm>
            <a:off x="9587268" y="3701404"/>
            <a:ext cx="2411762" cy="2954482"/>
          </a:xfrm>
          <a:prstGeom prst="rect">
            <a:avLst/>
          </a:prstGeom>
        </p:spPr>
      </p:pic>
      <p:pic>
        <p:nvPicPr>
          <p:cNvPr id="9" name="Picture 8" descr="A group of people standing on a beach&#10;&#10;Description automatically generated">
            <a:extLst>
              <a:ext uri="{FF2B5EF4-FFF2-40B4-BE49-F238E27FC236}">
                <a16:creationId xmlns:a16="http://schemas.microsoft.com/office/drawing/2014/main" id="{A44CEE89-F1A5-96DF-45BB-F7A4CBCEFB48}"/>
              </a:ext>
            </a:extLst>
          </p:cNvPr>
          <p:cNvPicPr>
            <a:picLocks noChangeAspect="1"/>
          </p:cNvPicPr>
          <p:nvPr/>
        </p:nvPicPr>
        <p:blipFill>
          <a:blip r:embed="rId4"/>
          <a:stretch>
            <a:fillRect/>
          </a:stretch>
        </p:blipFill>
        <p:spPr>
          <a:xfrm>
            <a:off x="9493318" y="576393"/>
            <a:ext cx="2163041" cy="2986770"/>
          </a:xfrm>
          <a:prstGeom prst="rect">
            <a:avLst/>
          </a:prstGeom>
        </p:spPr>
      </p:pic>
      <p:sp>
        <p:nvSpPr>
          <p:cNvPr id="6" name="TextBox 5">
            <a:extLst>
              <a:ext uri="{FF2B5EF4-FFF2-40B4-BE49-F238E27FC236}">
                <a16:creationId xmlns:a16="http://schemas.microsoft.com/office/drawing/2014/main" id="{8AEE0709-F862-E1E4-4FB3-94C17B85025B}"/>
              </a:ext>
            </a:extLst>
          </p:cNvPr>
          <p:cNvSpPr txBox="1"/>
          <p:nvPr/>
        </p:nvSpPr>
        <p:spPr>
          <a:xfrm>
            <a:off x="267260" y="4770904"/>
            <a:ext cx="8414604"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9BD9"/>
                </a:solidFill>
                <a:effectLst/>
                <a:uLnTx/>
                <a:uFillTx/>
                <a:latin typeface="Calibri" panose="020F0502020204030204"/>
                <a:ea typeface="+mn-ea"/>
                <a:cs typeface="Calibri"/>
              </a:rPr>
              <a:t>Opportunities</a:t>
            </a:r>
            <a:endParaRPr kumimoji="0" lang="en-US" sz="1800" b="0" i="0" u="none" strike="noStrike" kern="1200" cap="none" spc="0" normalizeH="0" baseline="0" noProof="0">
              <a:ln>
                <a:noFill/>
              </a:ln>
              <a:solidFill>
                <a:srgbClr val="009BD9"/>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9BD9"/>
                </a:solidFill>
                <a:effectLst/>
                <a:uLnTx/>
                <a:uFillTx/>
                <a:latin typeface="Calibri" panose="020F0502020204030204"/>
                <a:ea typeface="+mn-ea"/>
                <a:cs typeface="Calibri"/>
              </a:rPr>
              <a:t>Exploring interlinkages between Indigenous knowledge and Indigenous languages in line with your country's action plan for the implementation of International Decade of Indigenous Languages (2022-2032)</a:t>
            </a:r>
            <a:endParaRPr kumimoji="0" lang="en-US" sz="1800" b="0" i="0" u="none" strike="noStrike" kern="1200" cap="none" spc="0" normalizeH="0" baseline="0" noProof="0">
              <a:ln>
                <a:noFill/>
              </a:ln>
              <a:solidFill>
                <a:srgbClr val="009BD9"/>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9BD9"/>
                </a:solidFill>
                <a:effectLst/>
                <a:uLnTx/>
                <a:uFillTx/>
                <a:latin typeface="Calibri" panose="020F0502020204030204"/>
                <a:ea typeface="+mn-ea"/>
                <a:cs typeface="Calibri"/>
              </a:rPr>
              <a:t>Mainstreaming HRBA in the NEA process</a:t>
            </a:r>
            <a:endParaRPr kumimoji="0" lang="en-US" sz="1800" b="0" i="0" u="none" strike="noStrike" kern="1200" cap="none" spc="0" normalizeH="0" baseline="0" noProof="0">
              <a:ln>
                <a:noFill/>
              </a:ln>
              <a:solidFill>
                <a:srgbClr val="009BD9"/>
              </a:solidFill>
              <a:effectLst/>
              <a:uLnTx/>
              <a:uFillTx/>
              <a:latin typeface="Calibri" panose="020F0502020204030204"/>
              <a:ea typeface="Calibri"/>
              <a:cs typeface="Calibri"/>
            </a:endParaRPr>
          </a:p>
        </p:txBody>
      </p:sp>
    </p:spTree>
    <p:extLst>
      <p:ext uri="{BB962C8B-B14F-4D97-AF65-F5344CB8AC3E}">
        <p14:creationId xmlns:p14="http://schemas.microsoft.com/office/powerpoint/2010/main" val="1568492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3B295868-DDBB-6A4A-95B2-87122CC90BA3}"/>
              </a:ext>
            </a:extLst>
          </p:cNvPr>
          <p:cNvSpPr txBox="1">
            <a:spLocks/>
          </p:cNvSpPr>
          <p:nvPr/>
        </p:nvSpPr>
        <p:spPr>
          <a:xfrm>
            <a:off x="841669" y="-146044"/>
            <a:ext cx="11350331" cy="13778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4000" b="1" i="0" u="none" strike="noStrike" kern="1200" cap="all" spc="0" normalizeH="0" baseline="0" noProof="0">
              <a:ln>
                <a:noFill/>
              </a:ln>
              <a:solidFill>
                <a:srgbClr val="007E84"/>
              </a:solidFill>
              <a:effectLst/>
              <a:uLnTx/>
              <a:uFillTx/>
              <a:latin typeface="Arial"/>
              <a:ea typeface="DengXian Light"/>
              <a:cs typeface="Arial"/>
            </a:endParaRPr>
          </a:p>
        </p:txBody>
      </p:sp>
      <p:sp>
        <p:nvSpPr>
          <p:cNvPr id="31" name="Text Placeholder 2">
            <a:extLst>
              <a:ext uri="{FF2B5EF4-FFF2-40B4-BE49-F238E27FC236}">
                <a16:creationId xmlns:a16="http://schemas.microsoft.com/office/drawing/2014/main" id="{9C21F0FD-5F06-9544-89E1-462EAEB056A9}"/>
              </a:ext>
            </a:extLst>
          </p:cNvPr>
          <p:cNvSpPr txBox="1">
            <a:spLocks/>
          </p:cNvSpPr>
          <p:nvPr/>
        </p:nvSpPr>
        <p:spPr>
          <a:xfrm>
            <a:off x="320207" y="1151372"/>
            <a:ext cx="10790807" cy="5601027"/>
          </a:xfrm>
          <a:prstGeom prst="rect">
            <a:avLst/>
          </a:prstGeom>
        </p:spPr>
        <p:txBody>
          <a:bodyPr vert="horz" wrap="square" lIns="0" tIns="0" rIns="0" bIns="0" rtlCol="0" anchor="t">
            <a:no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marL="274320" marR="0" lvl="0" indent="-274320" algn="l" defTabSz="388757" rtl="0" eaLnBrk="1" fontAlgn="auto" latinLnBrk="0" hangingPunct="1">
              <a:lnSpc>
                <a:spcPct val="100000"/>
              </a:lnSpc>
              <a:spcBef>
                <a:spcPts val="0"/>
              </a:spcBef>
              <a:spcAft>
                <a:spcPts val="2200"/>
              </a:spcAft>
              <a:buClrTx/>
              <a:buSzTx/>
              <a:buFont typeface="Arial" panose="020B0604020202020204" pitchFamily="34" charset="0"/>
              <a:buChar char="•"/>
              <a:tabLst/>
              <a:defRPr/>
            </a:pPr>
            <a:endParaRPr kumimoji="0" lang="en-GB" sz="2400" b="0" i="0" u="none" strike="noStrike" kern="1200" cap="none" spc="0" normalizeH="0" baseline="0" noProof="0">
              <a:ln>
                <a:noFill/>
              </a:ln>
              <a:solidFill>
                <a:srgbClr val="007E84"/>
              </a:solidFill>
              <a:effectLst/>
              <a:uLnTx/>
              <a:uFillTx/>
              <a:latin typeface="Arial" panose="020B0604020202020204" pitchFamily="34" charset="0"/>
              <a:ea typeface="+mn-ea"/>
              <a:cs typeface="Arial" panose="020B0604020202020204" pitchFamily="34" charset="0"/>
            </a:endParaRPr>
          </a:p>
          <a:p>
            <a:pPr marL="274320" marR="0" lvl="0" indent="-274320" algn="l" defTabSz="388757" rtl="0" eaLnBrk="1" fontAlgn="auto" latinLnBrk="0" hangingPunct="1">
              <a:lnSpc>
                <a:spcPct val="100000"/>
              </a:lnSpc>
              <a:spcBef>
                <a:spcPts val="0"/>
              </a:spcBef>
              <a:spcAft>
                <a:spcPts val="2200"/>
              </a:spcAft>
              <a:buClrTx/>
              <a:buSzTx/>
              <a:buFont typeface="Arial" panose="020B0604020202020204" pitchFamily="34" charset="0"/>
              <a:buChar char="•"/>
              <a:tabLst/>
              <a:defRPr/>
            </a:pPr>
            <a:r>
              <a:rPr kumimoji="0" lang="en-GB" sz="2400" b="0" i="0" u="none" strike="noStrike" kern="1200" cap="none" spc="0" normalizeH="0" baseline="0" noProof="0">
                <a:ln>
                  <a:noFill/>
                </a:ln>
                <a:solidFill>
                  <a:srgbClr val="007E84"/>
                </a:solidFill>
                <a:effectLst/>
                <a:uLnTx/>
                <a:uFillTx/>
                <a:latin typeface="Arial"/>
                <a:ea typeface="+mn-ea"/>
                <a:cs typeface="Arial"/>
              </a:rPr>
              <a:t>International Indigenous Forum on Biodiversity and Ecosystem Services (IIFBES) - Open-ended and self-organizing network facilitating IPLCs participation in IPBES process </a:t>
            </a:r>
            <a:endParaRPr kumimoji="0" lang="en-GB" sz="2400" b="1" i="0" u="none" strike="noStrike" kern="1200" cap="none" spc="0" normalizeH="0" baseline="0" noProof="0">
              <a:ln>
                <a:noFill/>
              </a:ln>
              <a:solidFill>
                <a:srgbClr val="007E84"/>
              </a:solidFill>
              <a:effectLst/>
              <a:uLnTx/>
              <a:uFillTx/>
              <a:latin typeface="Arial"/>
              <a:ea typeface="+mn-ea"/>
              <a:cs typeface="Arial"/>
            </a:endParaRPr>
          </a:p>
          <a:p>
            <a:pPr marL="274320" marR="0" lvl="0" indent="-274320" algn="l" defTabSz="388757" rtl="0" eaLnBrk="1" fontAlgn="auto" latinLnBrk="0" hangingPunct="1">
              <a:lnSpc>
                <a:spcPct val="100000"/>
              </a:lnSpc>
              <a:spcBef>
                <a:spcPts val="0"/>
              </a:spcBef>
              <a:spcAft>
                <a:spcPts val="2200"/>
              </a:spcAft>
              <a:buClrTx/>
              <a:buSzTx/>
              <a:buFont typeface="Arial" panose="020B0604020202020204" pitchFamily="34" charset="0"/>
              <a:buChar char="•"/>
              <a:tabLst/>
              <a:defRPr/>
            </a:pPr>
            <a:r>
              <a:rPr kumimoji="0" lang="en-GB" sz="2400" b="1" i="0" u="none" strike="noStrike" kern="1200" cap="none" spc="0" normalizeH="0" baseline="0" noProof="0">
                <a:ln>
                  <a:noFill/>
                </a:ln>
                <a:solidFill>
                  <a:srgbClr val="007E84"/>
                </a:solidFill>
                <a:effectLst/>
                <a:uLnTx/>
                <a:uFillTx/>
                <a:latin typeface="Arial"/>
                <a:ea typeface="+mn-ea"/>
                <a:cs typeface="Arial"/>
              </a:rPr>
              <a:t>IPBES 10 "Exchange session with IIFBES":</a:t>
            </a:r>
            <a:r>
              <a:rPr kumimoji="0" lang="en-GB" sz="2400" b="0" i="0" u="none" strike="noStrike" kern="1200" cap="none" spc="0" normalizeH="0" baseline="0" noProof="0">
                <a:ln>
                  <a:noFill/>
                </a:ln>
                <a:solidFill>
                  <a:srgbClr val="007E84"/>
                </a:solidFill>
                <a:effectLst/>
                <a:uLnTx/>
                <a:uFillTx/>
                <a:latin typeface="Arial"/>
                <a:ea typeface="+mn-ea"/>
                <a:cs typeface="Arial"/>
              </a:rPr>
              <a:t> BiH and Malawi contributions</a:t>
            </a:r>
            <a:endParaRPr kumimoji="0" lang="en-GB" sz="2400" b="0" i="0" u="none" strike="noStrike" kern="1200" cap="none" spc="0" normalizeH="0" baseline="0" noProof="0">
              <a:ln>
                <a:noFill/>
              </a:ln>
              <a:solidFill>
                <a:srgbClr val="007E84"/>
              </a:solidFill>
              <a:effectLst/>
              <a:uLnTx/>
              <a:uFillTx/>
              <a:latin typeface="Arial" panose="020B0604020202020204" pitchFamily="34" charset="0"/>
              <a:ea typeface="+mn-ea"/>
              <a:cs typeface="Arial" panose="020B0604020202020204" pitchFamily="34" charset="0"/>
            </a:endParaRPr>
          </a:p>
          <a:p>
            <a:pPr marL="274320" marR="0" lvl="0" indent="-274320" algn="l" defTabSz="388757" rtl="0" eaLnBrk="1" fontAlgn="auto" latinLnBrk="0" hangingPunct="1">
              <a:lnSpc>
                <a:spcPct val="100000"/>
              </a:lnSpc>
              <a:spcBef>
                <a:spcPts val="0"/>
              </a:spcBef>
              <a:spcAft>
                <a:spcPts val="2200"/>
              </a:spcAft>
              <a:buClrTx/>
              <a:buSzTx/>
              <a:buFont typeface="Arial" panose="020B0604020202020204" pitchFamily="34" charset="0"/>
              <a:buChar char="•"/>
              <a:tabLst/>
              <a:defRPr/>
            </a:pPr>
            <a:r>
              <a:rPr kumimoji="0" lang="en-GB" sz="2400" b="0" i="0" u="none" strike="noStrike" kern="1200" cap="none" spc="0" normalizeH="0" baseline="0" noProof="0">
                <a:ln>
                  <a:noFill/>
                </a:ln>
                <a:solidFill>
                  <a:srgbClr val="007E84"/>
                </a:solidFill>
                <a:effectLst/>
                <a:uLnTx/>
                <a:uFillTx/>
                <a:latin typeface="Arial"/>
                <a:ea typeface="+mn-ea"/>
                <a:cs typeface="Arial"/>
              </a:rPr>
              <a:t>Outcome: IIFBES joined BES-Net Advisory Committee</a:t>
            </a:r>
          </a:p>
          <a:p>
            <a:pPr marL="274320" marR="0" lvl="0" indent="-274320" algn="l" defTabSz="388757" rtl="0" eaLnBrk="1" fontAlgn="auto" latinLnBrk="0" hangingPunct="1">
              <a:lnSpc>
                <a:spcPct val="100000"/>
              </a:lnSpc>
              <a:spcBef>
                <a:spcPts val="0"/>
              </a:spcBef>
              <a:spcAft>
                <a:spcPts val="2200"/>
              </a:spcAft>
              <a:buClrTx/>
              <a:buSzTx/>
              <a:buFont typeface="Arial" panose="020B0604020202020204" pitchFamily="34" charset="0"/>
              <a:buChar char="•"/>
              <a:tabLst/>
              <a:defRPr/>
            </a:pPr>
            <a:r>
              <a:rPr kumimoji="0" lang="en-GB" sz="2400" b="0" i="0" u="none" strike="noStrike" kern="1200" cap="none" spc="0" normalizeH="0" baseline="0" noProof="0">
                <a:ln>
                  <a:noFill/>
                </a:ln>
                <a:solidFill>
                  <a:srgbClr val="007E84"/>
                </a:solidFill>
                <a:effectLst/>
                <a:uLnTx/>
                <a:uFillTx/>
                <a:latin typeface="Arial"/>
                <a:ea typeface="+mn-ea"/>
                <a:cs typeface="Arial"/>
              </a:rPr>
              <a:t>Learn more in the upcoming November BES-Net Newsletter </a:t>
            </a:r>
            <a:endParaRPr kumimoji="0" lang="en-GB" sz="2400" b="0" i="0" u="none" strike="noStrike" kern="1200" cap="none" spc="0" normalizeH="0" baseline="0" noProof="0">
              <a:ln>
                <a:noFill/>
              </a:ln>
              <a:solidFill>
                <a:srgbClr val="007E84"/>
              </a:solidFill>
              <a:effectLst/>
              <a:uLnTx/>
              <a:uFillTx/>
              <a:latin typeface="Arial" panose="020B0604020202020204" pitchFamily="34" charset="0"/>
              <a:ea typeface="+mn-ea"/>
              <a:cs typeface="Arial" panose="020B0604020202020204" pitchFamily="34" charset="0"/>
            </a:endParaRPr>
          </a:p>
          <a:p>
            <a:pPr marL="0" marR="0" lvl="0" indent="0" algn="l" defTabSz="388757" rtl="0" eaLnBrk="1" fontAlgn="auto" latinLnBrk="0" hangingPunct="1">
              <a:lnSpc>
                <a:spcPct val="100000"/>
              </a:lnSpc>
              <a:spcBef>
                <a:spcPts val="0"/>
              </a:spcBef>
              <a:spcAft>
                <a:spcPts val="2200"/>
              </a:spcAft>
              <a:buClrTx/>
              <a:buSzTx/>
              <a:buFontTx/>
              <a:buNone/>
              <a:tabLst/>
              <a:defRPr/>
            </a:pPr>
            <a:endParaRPr kumimoji="0" lang="en-GB" sz="2400" b="0" i="0" u="none" strike="noStrike" kern="1200" cap="none" spc="0" normalizeH="0" baseline="0" noProof="0">
              <a:ln>
                <a:noFill/>
              </a:ln>
              <a:solidFill>
                <a:srgbClr val="007E84"/>
              </a:solidFill>
              <a:effectLst/>
              <a:uLnTx/>
              <a:uFillTx/>
              <a:latin typeface="Arial" panose="020B0604020202020204" pitchFamily="34" charset="0"/>
              <a:ea typeface="+mn-ea"/>
              <a:cs typeface="Arial" panose="020B0604020202020204" pitchFamily="34" charset="0"/>
            </a:endParaRPr>
          </a:p>
          <a:p>
            <a:pPr marL="571500" marR="0" lvl="0" indent="-571500" algn="l" defTabSz="388757" rtl="0" eaLnBrk="1" fontAlgn="auto" latinLnBrk="0" hangingPunct="1">
              <a:lnSpc>
                <a:spcPct val="100000"/>
              </a:lnSpc>
              <a:spcBef>
                <a:spcPts val="0"/>
              </a:spcBef>
              <a:spcAft>
                <a:spcPts val="2250"/>
              </a:spcAft>
              <a:buClrTx/>
              <a:buSzTx/>
              <a:buFont typeface="Arial" panose="020B0604020202020204" pitchFamily="34" charset="0"/>
              <a:buChar char="•"/>
              <a:tabLst/>
              <a:defRPr/>
            </a:pPr>
            <a:endParaRPr kumimoji="0" lang="en-GB" sz="4000" b="0" i="0" u="none" strike="noStrike" kern="1200" cap="none" spc="0" normalizeH="0" baseline="0" noProof="0">
              <a:ln>
                <a:noFill/>
              </a:ln>
              <a:solidFill>
                <a:srgbClr val="007E84"/>
              </a:solidFill>
              <a:effectLst/>
              <a:uLnTx/>
              <a:uFillTx/>
              <a:latin typeface="Arial" panose="020B0604020202020204" pitchFamily="34" charset="0"/>
              <a:ea typeface="+mn-ea"/>
              <a:cs typeface="Arial" panose="020B0604020202020204" pitchFamily="34" charset="0"/>
            </a:endParaRPr>
          </a:p>
          <a:p>
            <a:pPr marL="571500" marR="0" lvl="0" indent="-571500" algn="l" defTabSz="388757" rtl="0" eaLnBrk="1" fontAlgn="auto" latinLnBrk="0" hangingPunct="1">
              <a:lnSpc>
                <a:spcPct val="100000"/>
              </a:lnSpc>
              <a:spcBef>
                <a:spcPts val="0"/>
              </a:spcBef>
              <a:spcAft>
                <a:spcPts val="2250"/>
              </a:spcAft>
              <a:buClrTx/>
              <a:buSzTx/>
              <a:buFont typeface="Arial" panose="020B0604020202020204" pitchFamily="34" charset="0"/>
              <a:buChar char="•"/>
              <a:tabLst/>
              <a:defRPr/>
            </a:pPr>
            <a:endParaRPr kumimoji="0" lang="en-GB" sz="4000" b="0" i="0" u="none" strike="noStrike" kern="1200" cap="none" spc="0" normalizeH="0" baseline="0" noProof="0">
              <a:ln>
                <a:noFill/>
              </a:ln>
              <a:solidFill>
                <a:srgbClr val="007E84"/>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67DD87D1-0A2B-4DD5-8595-CCEB154F5999}"/>
              </a:ext>
            </a:extLst>
          </p:cNvPr>
          <p:cNvSpPr/>
          <p:nvPr/>
        </p:nvSpPr>
        <p:spPr>
          <a:xfrm>
            <a:off x="390145" y="6443240"/>
            <a:ext cx="6253613" cy="47053"/>
          </a:xfrm>
          <a:prstGeom prst="rect">
            <a:avLst/>
          </a:prstGeom>
          <a:solidFill>
            <a:srgbClr val="AECB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328E340F-0745-4143-861D-94418A957635}"/>
              </a:ext>
            </a:extLst>
          </p:cNvPr>
          <p:cNvSpPr/>
          <p:nvPr/>
        </p:nvSpPr>
        <p:spPr>
          <a:xfrm>
            <a:off x="6748042" y="6443240"/>
            <a:ext cx="5035087" cy="47053"/>
          </a:xfrm>
          <a:prstGeom prst="rect">
            <a:avLst/>
          </a:prstGeom>
          <a:solidFill>
            <a:srgbClr val="007E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4FC0A9BD-A464-D0D1-1BCD-40DBE825FB40}"/>
              </a:ext>
            </a:extLst>
          </p:cNvPr>
          <p:cNvSpPr txBox="1">
            <a:spLocks/>
          </p:cNvSpPr>
          <p:nvPr/>
        </p:nvSpPr>
        <p:spPr>
          <a:xfrm>
            <a:off x="502955" y="106844"/>
            <a:ext cx="11801855" cy="862682"/>
          </a:xfrm>
          <a:prstGeom prst="rect">
            <a:avLst/>
          </a:prstGeom>
        </p:spPr>
        <p:txBody>
          <a:bodyPr vert="horz" wrap="square" lIns="0" tIns="0" rIns="0" bIns="0" rtlCol="0" anchor="t">
            <a:no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marL="0" marR="0" lvl="0" indent="0" algn="l" defTabSz="388757" rtl="0" eaLnBrk="1" fontAlgn="auto" latinLnBrk="0" hangingPunct="1">
              <a:lnSpc>
                <a:spcPct val="100000"/>
              </a:lnSpc>
              <a:spcBef>
                <a:spcPts val="0"/>
              </a:spcBef>
              <a:spcAft>
                <a:spcPts val="2250"/>
              </a:spcAft>
              <a:buClrTx/>
              <a:buSzTx/>
              <a:buFontTx/>
              <a:buNone/>
              <a:tabLst/>
              <a:defRPr/>
            </a:pPr>
            <a:r>
              <a:rPr kumimoji="0" lang="en-GB" sz="4800" b="1" i="0" u="none" strike="noStrike" kern="1200" cap="none" spc="0" normalizeH="0" baseline="0" noProof="0">
                <a:ln>
                  <a:noFill/>
                </a:ln>
                <a:solidFill>
                  <a:srgbClr val="002060"/>
                </a:solidFill>
                <a:effectLst/>
                <a:uLnTx/>
                <a:uFillTx/>
                <a:latin typeface="Arial"/>
                <a:ea typeface="+mn-ea"/>
                <a:cs typeface="Arial"/>
              </a:rPr>
              <a:t>Expansion of BES-Net Advisory Commitee </a:t>
            </a:r>
            <a:r>
              <a:rPr kumimoji="0" lang="en-GB" sz="4800" b="0" i="0" u="none" strike="noStrike" kern="1200" cap="none" spc="0" normalizeH="0" baseline="0" noProof="0">
                <a:ln>
                  <a:noFill/>
                </a:ln>
                <a:solidFill>
                  <a:srgbClr val="007E84"/>
                </a:solidFill>
                <a:effectLst/>
                <a:uLnTx/>
                <a:uFillTx/>
                <a:latin typeface="Arial"/>
                <a:ea typeface="+mn-ea"/>
                <a:cs typeface="Arial"/>
              </a:rPr>
              <a:t> </a:t>
            </a:r>
            <a:endParaRPr kumimoji="0" lang="en-US" sz="1531" b="0" i="0" u="none" strike="noStrike" kern="1200" cap="none" spc="0" normalizeH="0" baseline="0" noProof="0">
              <a:ln>
                <a:noFill/>
              </a:ln>
              <a:solidFill>
                <a:srgbClr val="007E84"/>
              </a:solidFill>
              <a:effectLst/>
              <a:uLnTx/>
              <a:uFillTx/>
              <a:latin typeface="Calibri" panose="020F0502020204030204"/>
              <a:ea typeface="+mn-ea"/>
              <a:cs typeface="Calibri" panose="020F0502020204030204"/>
            </a:endParaRPr>
          </a:p>
        </p:txBody>
      </p:sp>
      <p:sp>
        <p:nvSpPr>
          <p:cNvPr id="10" name="TextBox 9">
            <a:extLst>
              <a:ext uri="{FF2B5EF4-FFF2-40B4-BE49-F238E27FC236}">
                <a16:creationId xmlns:a16="http://schemas.microsoft.com/office/drawing/2014/main" id="{1C6DFB8B-F4AA-0615-1353-4A82829EC11B}"/>
              </a:ext>
            </a:extLst>
          </p:cNvPr>
          <p:cNvSpPr txBox="1"/>
          <p:nvPr/>
        </p:nvSpPr>
        <p:spPr>
          <a:xfrm>
            <a:off x="389739" y="5513242"/>
            <a:ext cx="904090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9BD9"/>
                </a:solidFill>
                <a:effectLst/>
                <a:uLnTx/>
                <a:uFillTx/>
                <a:latin typeface="Calibri" panose="020F0502020204030204"/>
                <a:ea typeface="+mn-ea"/>
                <a:cs typeface="Calibri"/>
              </a:rPr>
              <a:t>Opportunity</a:t>
            </a:r>
            <a:endParaRPr kumimoji="0" lang="en-US" sz="1800" b="0" i="0" u="none" strike="noStrike" kern="1200" cap="none" spc="0" normalizeH="0" baseline="0" noProof="0">
              <a:ln>
                <a:noFill/>
              </a:ln>
              <a:solidFill>
                <a:srgbClr val="009BD9"/>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9BD9"/>
                </a:solidFill>
                <a:effectLst/>
                <a:uLnTx/>
                <a:uFillTx/>
                <a:latin typeface="Calibri" panose="020F0502020204030204"/>
                <a:ea typeface="+mn-ea"/>
                <a:cs typeface="Calibri"/>
              </a:rPr>
              <a:t>IPLC organizations can join IIFBES. See </a:t>
            </a:r>
            <a:r>
              <a:rPr kumimoji="0" lang="en-US" sz="1800" b="0" i="0" u="none" strike="noStrike" kern="1200" cap="none" spc="0" normalizeH="0" baseline="0" noProof="0">
                <a:ln>
                  <a:noFill/>
                </a:ln>
                <a:solidFill>
                  <a:srgbClr val="009BD9"/>
                </a:solidFill>
                <a:effectLst/>
                <a:uLnTx/>
                <a:uFillTx/>
                <a:latin typeface="Calibri" panose="020F0502020204030204"/>
                <a:ea typeface="+mn-ea"/>
                <a:cs typeface="Calibri"/>
                <a:hlinkClick r:id="rId3">
                  <a:extLst>
                    <a:ext uri="{A12FA001-AC4F-418D-AE19-62706E023703}">
                      <ahyp:hlinkClr xmlns:ahyp="http://schemas.microsoft.com/office/drawing/2018/hyperlinkcolor" val="tx"/>
                    </a:ext>
                  </a:extLst>
                </a:hlinkClick>
              </a:rPr>
              <a:t>here</a:t>
            </a:r>
            <a:endParaRPr kumimoji="0" lang="en-US" sz="1800" b="0" i="0" u="none" strike="noStrike" kern="1200" cap="none" spc="0" normalizeH="0" baseline="0" noProof="0">
              <a:ln>
                <a:noFill/>
              </a:ln>
              <a:solidFill>
                <a:srgbClr val="009BD9"/>
              </a:solidFill>
              <a:effectLst/>
              <a:uLnTx/>
              <a:uFillTx/>
              <a:latin typeface="Calibri" panose="020F0502020204030204"/>
              <a:ea typeface="Calibri"/>
              <a:cs typeface="Calibri"/>
            </a:endParaRPr>
          </a:p>
        </p:txBody>
      </p:sp>
    </p:spTree>
    <p:extLst>
      <p:ext uri="{BB962C8B-B14F-4D97-AF65-F5344CB8AC3E}">
        <p14:creationId xmlns:p14="http://schemas.microsoft.com/office/powerpoint/2010/main" val="910862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nderwater view of turquoise water">
            <a:extLst>
              <a:ext uri="{FF2B5EF4-FFF2-40B4-BE49-F238E27FC236}">
                <a16:creationId xmlns:a16="http://schemas.microsoft.com/office/drawing/2014/main" id="{F3409B5C-986B-40D3-B1B7-6949348A23EB}"/>
              </a:ext>
            </a:extLst>
          </p:cNvPr>
          <p:cNvPicPr>
            <a:picLocks noChangeAspect="1"/>
          </p:cNvPicPr>
          <p:nvPr/>
        </p:nvPicPr>
        <p:blipFill rotWithShape="1">
          <a:blip r:embed="rId3">
            <a:extLst>
              <a:ext uri="{28A0092B-C50C-407E-A947-70E740481C1C}">
                <a14:useLocalDpi xmlns:a14="http://schemas.microsoft.com/office/drawing/2010/main" val="0"/>
              </a:ext>
            </a:extLst>
          </a:blip>
          <a:srcRect r="9445" b="23575"/>
          <a:stretch/>
        </p:blipFill>
        <p:spPr>
          <a:xfrm>
            <a:off x="-1" y="0"/>
            <a:ext cx="12191999" cy="6858000"/>
          </a:xfrm>
          <a:prstGeom prst="rect">
            <a:avLst/>
          </a:prstGeom>
        </p:spPr>
      </p:pic>
      <p:sp>
        <p:nvSpPr>
          <p:cNvPr id="12" name="Title 1">
            <a:extLst>
              <a:ext uri="{FF2B5EF4-FFF2-40B4-BE49-F238E27FC236}">
                <a16:creationId xmlns:a16="http://schemas.microsoft.com/office/drawing/2014/main" id="{D774D4E6-DFEE-6F44-B634-5EEDE89C7759}"/>
              </a:ext>
            </a:extLst>
          </p:cNvPr>
          <p:cNvSpPr txBox="1">
            <a:spLocks/>
          </p:cNvSpPr>
          <p:nvPr/>
        </p:nvSpPr>
        <p:spPr>
          <a:xfrm>
            <a:off x="-1" y="3429000"/>
            <a:ext cx="12192000" cy="2476500"/>
          </a:xfrm>
          <a:prstGeom prst="rect">
            <a:avLst/>
          </a:prstGeom>
          <a:solidFill>
            <a:srgbClr val="007E84">
              <a:alpha val="36863"/>
            </a:srgb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62063" marR="0" lvl="0" indent="0" algn="l" defTabSz="914400" rtl="0" eaLnBrk="1" fontAlgn="auto" latinLnBrk="0" hangingPunct="1">
              <a:lnSpc>
                <a:spcPct val="90000"/>
              </a:lnSpc>
              <a:spcBef>
                <a:spcPct val="0"/>
              </a:spcBef>
              <a:spcAft>
                <a:spcPts val="600"/>
              </a:spcAft>
              <a:buClrTx/>
              <a:buSzTx/>
              <a:buFontTx/>
              <a:buNone/>
              <a:tabLst/>
              <a:defRPr/>
            </a:pPr>
            <a:r>
              <a:rPr kumimoji="0" lang="en-GB" sz="6300" b="1" i="0" u="none" strike="noStrike" kern="1200" cap="all" spc="0" normalizeH="0" baseline="0" noProof="0">
                <a:ln>
                  <a:noFill/>
                </a:ln>
                <a:solidFill>
                  <a:srgbClr val="FFFFFF"/>
                </a:solidFill>
                <a:effectLst/>
                <a:uLnTx/>
                <a:uFillTx/>
                <a:latin typeface="Arial" panose="020B0604020202020204" pitchFamily="34" charset="0"/>
                <a:ea typeface="DengXian Light" panose="020B0503020204020204" pitchFamily="2" charset="-122"/>
                <a:cs typeface="Arial" panose="020B0604020202020204" pitchFamily="34" charset="0"/>
              </a:rPr>
              <a:t>Thank you</a:t>
            </a:r>
          </a:p>
        </p:txBody>
      </p:sp>
    </p:spTree>
    <p:extLst>
      <p:ext uri="{BB962C8B-B14F-4D97-AF65-F5344CB8AC3E}">
        <p14:creationId xmlns:p14="http://schemas.microsoft.com/office/powerpoint/2010/main" val="39565869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1307</Words>
  <Application>Microsoft Office PowerPoint</Application>
  <PresentationFormat>Widescreen</PresentationFormat>
  <Paragraphs>90</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Pratik Tandon</dc:creator>
  <cp:lastModifiedBy>Pratik Tandon</cp:lastModifiedBy>
  <cp:revision>1</cp:revision>
  <dcterms:created xsi:type="dcterms:W3CDTF">2023-12-04T19:41:11Z</dcterms:created>
  <dcterms:modified xsi:type="dcterms:W3CDTF">2023-12-04T19:42:12Z</dcterms:modified>
</cp:coreProperties>
</file>