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4"/>
    <p:sldMasterId id="2147483675" r:id="rId5"/>
    <p:sldMasterId id="2147483690" r:id="rId6"/>
    <p:sldMasterId id="2147483716" r:id="rId7"/>
    <p:sldMasterId id="2147483755" r:id="rId8"/>
    <p:sldMasterId id="2147483767" r:id="rId9"/>
    <p:sldMasterId id="2147483779" r:id="rId10"/>
    <p:sldMasterId id="2147483791" r:id="rId11"/>
    <p:sldMasterId id="2147483809" r:id="rId12"/>
    <p:sldMasterId id="2147483821" r:id="rId13"/>
    <p:sldMasterId id="2147483839" r:id="rId14"/>
    <p:sldMasterId id="2147483856" r:id="rId15"/>
    <p:sldMasterId id="2147483873" r:id="rId16"/>
    <p:sldMasterId id="2147483898" r:id="rId17"/>
    <p:sldMasterId id="2147483660" r:id="rId18"/>
    <p:sldMasterId id="2147483648" r:id="rId19"/>
  </p:sldMasterIdLst>
  <p:notesMasterIdLst>
    <p:notesMasterId r:id="rId95"/>
  </p:notesMasterIdLst>
  <p:sldIdLst>
    <p:sldId id="800" r:id="rId20"/>
    <p:sldId id="1020" r:id="rId21"/>
    <p:sldId id="1021" r:id="rId22"/>
    <p:sldId id="952" r:id="rId23"/>
    <p:sldId id="402" r:id="rId24"/>
    <p:sldId id="410" r:id="rId25"/>
    <p:sldId id="1203" r:id="rId26"/>
    <p:sldId id="1207" r:id="rId27"/>
    <p:sldId id="1173" r:id="rId28"/>
    <p:sldId id="1208" r:id="rId29"/>
    <p:sldId id="1209" r:id="rId30"/>
    <p:sldId id="1210" r:id="rId31"/>
    <p:sldId id="1211" r:id="rId32"/>
    <p:sldId id="1212" r:id="rId33"/>
    <p:sldId id="1213" r:id="rId34"/>
    <p:sldId id="1214" r:id="rId35"/>
    <p:sldId id="1215" r:id="rId36"/>
    <p:sldId id="1216" r:id="rId37"/>
    <p:sldId id="1217" r:id="rId38"/>
    <p:sldId id="1218" r:id="rId39"/>
    <p:sldId id="1219" r:id="rId40"/>
    <p:sldId id="1220" r:id="rId41"/>
    <p:sldId id="1221" r:id="rId42"/>
    <p:sldId id="1222" r:id="rId43"/>
    <p:sldId id="1223" r:id="rId44"/>
    <p:sldId id="1224" r:id="rId45"/>
    <p:sldId id="1225" r:id="rId46"/>
    <p:sldId id="1226" r:id="rId47"/>
    <p:sldId id="1227" r:id="rId48"/>
    <p:sldId id="1228" r:id="rId49"/>
    <p:sldId id="1229" r:id="rId50"/>
    <p:sldId id="1180" r:id="rId51"/>
    <p:sldId id="1243" r:id="rId52"/>
    <p:sldId id="1244" r:id="rId53"/>
    <p:sldId id="1245" r:id="rId54"/>
    <p:sldId id="1246" r:id="rId55"/>
    <p:sldId id="1247" r:id="rId56"/>
    <p:sldId id="1248" r:id="rId57"/>
    <p:sldId id="1249" r:id="rId58"/>
    <p:sldId id="1250" r:id="rId59"/>
    <p:sldId id="1251" r:id="rId60"/>
    <p:sldId id="1252" r:id="rId61"/>
    <p:sldId id="1253" r:id="rId62"/>
    <p:sldId id="1254" r:id="rId63"/>
    <p:sldId id="1255" r:id="rId64"/>
    <p:sldId id="1256" r:id="rId65"/>
    <p:sldId id="1257" r:id="rId66"/>
    <p:sldId id="1258" r:id="rId67"/>
    <p:sldId id="1259" r:id="rId68"/>
    <p:sldId id="1260" r:id="rId69"/>
    <p:sldId id="1261" r:id="rId70"/>
    <p:sldId id="1262" r:id="rId71"/>
    <p:sldId id="1263" r:id="rId72"/>
    <p:sldId id="1264" r:id="rId73"/>
    <p:sldId id="1265" r:id="rId74"/>
    <p:sldId id="1266" r:id="rId75"/>
    <p:sldId id="1267" r:id="rId76"/>
    <p:sldId id="1179" r:id="rId77"/>
    <p:sldId id="1174" r:id="rId78"/>
    <p:sldId id="1230" r:id="rId79"/>
    <p:sldId id="1231" r:id="rId80"/>
    <p:sldId id="1232" r:id="rId81"/>
    <p:sldId id="1233" r:id="rId82"/>
    <p:sldId id="1234" r:id="rId83"/>
    <p:sldId id="1235" r:id="rId84"/>
    <p:sldId id="1236" r:id="rId85"/>
    <p:sldId id="1237" r:id="rId86"/>
    <p:sldId id="1238" r:id="rId87"/>
    <p:sldId id="1239" r:id="rId88"/>
    <p:sldId id="1240" r:id="rId89"/>
    <p:sldId id="1241" r:id="rId90"/>
    <p:sldId id="1242" r:id="rId91"/>
    <p:sldId id="850" r:id="rId92"/>
    <p:sldId id="941" r:id="rId93"/>
    <p:sldId id="1019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nthuri Naidoo" initials="SN" lastIdx="2" clrIdx="6">
    <p:extLst>
      <p:ext uri="{19B8F6BF-5375-455C-9EA6-DF929625EA0E}">
        <p15:presenceInfo xmlns:p15="http://schemas.microsoft.com/office/powerpoint/2012/main" userId="S::santhuri.naidoo@unep-wcmc.org::27bc7383-d147-46d7-86c8-5f85543e6c2e" providerId="AD"/>
      </p:ext>
    </p:extLst>
  </p:cmAuthor>
  <p:cmAuthor id="1" name="Lucie Guirkinger" initials="LG" lastIdx="90" clrIdx="0">
    <p:extLst>
      <p:ext uri="{19B8F6BF-5375-455C-9EA6-DF929625EA0E}">
        <p15:presenceInfo xmlns:p15="http://schemas.microsoft.com/office/powerpoint/2012/main" userId="S::lucie.guirkinger@unep-wcmc.org::709fd1c1-7029-40cd-b109-34a6adc9b67d" providerId="AD"/>
      </p:ext>
    </p:extLst>
  </p:cmAuthor>
  <p:cmAuthor id="8" name="Claire Brown" initials="CB" lastIdx="1" clrIdx="7">
    <p:extLst>
      <p:ext uri="{19B8F6BF-5375-455C-9EA6-DF929625EA0E}">
        <p15:presenceInfo xmlns:p15="http://schemas.microsoft.com/office/powerpoint/2012/main" userId="S::claire.brown@unep-wcmc.org::e4004e44-6e76-4fe5-9f0e-9ca256e74762" providerId="AD"/>
      </p:ext>
    </p:extLst>
  </p:cmAuthor>
  <p:cmAuthor id="2" name="Emma Martin" initials="EM" lastIdx="35" clrIdx="1">
    <p:extLst>
      <p:ext uri="{19B8F6BF-5375-455C-9EA6-DF929625EA0E}">
        <p15:presenceInfo xmlns:p15="http://schemas.microsoft.com/office/powerpoint/2012/main" userId="S::emma.martin@unep-wcmc.org::80e7e199-ddd9-4297-8972-170b340a96b5" providerId="AD"/>
      </p:ext>
    </p:extLst>
  </p:cmAuthor>
  <p:cmAuthor id="9" name="Alexandra Garcia Saldarriaga" initials="AGS" lastIdx="4" clrIdx="8">
    <p:extLst>
      <p:ext uri="{19B8F6BF-5375-455C-9EA6-DF929625EA0E}">
        <p15:presenceInfo xmlns:p15="http://schemas.microsoft.com/office/powerpoint/2012/main" userId="S::alexandra.garcia@unep-wcmc.org::a63c97c0-43fe-47bf-bd21-e751b95b04fb" providerId="AD"/>
      </p:ext>
    </p:extLst>
  </p:cmAuthor>
  <p:cmAuthor id="3" name="Grania Cooke" initials="GC" lastIdx="4" clrIdx="2">
    <p:extLst>
      <p:ext uri="{19B8F6BF-5375-455C-9EA6-DF929625EA0E}">
        <p15:presenceInfo xmlns:p15="http://schemas.microsoft.com/office/powerpoint/2012/main" userId="S::grania.cooke@unep-wcmc.org::6bbadd39-6848-481d-8a18-46bfbffc187b" providerId="AD"/>
      </p:ext>
    </p:extLst>
  </p:cmAuthor>
  <p:cmAuthor id="4" name="Charlotte Hicks" initials="CH" lastIdx="3" clrIdx="3">
    <p:extLst>
      <p:ext uri="{19B8F6BF-5375-455C-9EA6-DF929625EA0E}">
        <p15:presenceInfo xmlns:p15="http://schemas.microsoft.com/office/powerpoint/2012/main" userId="S::charlotte.hicks@unep-wcmc.org::7c499902-977d-4b42-a027-b3e79e62f465" providerId="AD"/>
      </p:ext>
    </p:extLst>
  </p:cmAuthor>
  <p:cmAuthor id="5" name="Shena Garcia Rangel" initials="SGR" lastIdx="62" clrIdx="4">
    <p:extLst>
      <p:ext uri="{19B8F6BF-5375-455C-9EA6-DF929625EA0E}">
        <p15:presenceInfo xmlns:p15="http://schemas.microsoft.com/office/powerpoint/2012/main" userId="S::Shena.GarciaRangel@unep-wcmc.org::48229d31-f23f-48a2-8334-39c9729d2c46" providerId="AD"/>
      </p:ext>
    </p:extLst>
  </p:cmAuthor>
  <p:cmAuthor id="6" name="Shena García Rangel" initials="SGR" lastIdx="19" clrIdx="5">
    <p:extLst>
      <p:ext uri="{19B8F6BF-5375-455C-9EA6-DF929625EA0E}">
        <p15:presenceInfo xmlns:p15="http://schemas.microsoft.com/office/powerpoint/2012/main" userId="Shena García Rang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84"/>
    <a:srgbClr val="A1D9F1"/>
    <a:srgbClr val="BFCD7E"/>
    <a:srgbClr val="AFCB27"/>
    <a:srgbClr val="738519"/>
    <a:srgbClr val="5B7A2A"/>
    <a:srgbClr val="089BD9"/>
    <a:srgbClr val="91A820"/>
    <a:srgbClr val="A2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C168A-6CBE-B85C-B82F-B306090C06DC}" v="114" dt="2022-05-27T14:00:28.384"/>
    <p1510:client id="{1C249318-AAED-5BC0-2EEE-D0A8DC4BF6B7}" v="12" dt="2022-05-20T08:32:04.110"/>
    <p1510:client id="{4A55EDFD-2E8A-AC30-D50F-38563AA79DFA}" v="1" dt="2022-05-30T05:59:04.654"/>
    <p1510:client id="{4D9370C3-AF15-97CF-89E3-CCD9A7469DC2}" v="496" dt="2022-05-20T07:39:35.533"/>
    <p1510:client id="{C68DBC90-DD72-11E0-D015-CB3CC6A5D81B}" v="66" dt="2022-05-30T09:42:52.675"/>
    <p1510:client id="{D3EB5AF1-27ED-4EA1-8C89-6652EBB85DD2}" v="37" dt="2022-03-09T12:36:38.410"/>
    <p1510:client id="{D6B137FF-39AA-4A33-81A3-9B84094014AE}" v="108" dt="2022-03-09T09:59:15.279"/>
    <p1510:client id="{F9D22216-537F-EC59-6F35-534A696ECCE7}" v="782" dt="2022-05-27T08:11:12.259"/>
    <p1510:client id="{FE6ED17B-D422-F67D-068D-35A4CC067E53}" v="88" dt="2022-05-30T06:27:17.9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1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theme" Target="theme/theme1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customXml" Target="../customXml/item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58788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6E45DAC6-24EA-4865-AE8E-D7C3C79518B5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1"/>
            <a:ext cx="5486400" cy="3600450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685215"/>
            <a:ext cx="2971800" cy="45878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5"/>
            <a:ext cx="2971800" cy="45878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983C4882-F330-4392-8B1B-F45274F8A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3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97">
              <a:defRPr/>
            </a:pPr>
            <a:fld id="{43BEB882-8027-4334-A9D1-8050A8A242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297"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5851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22BB7-F7CA-42BA-94C1-1787C9A050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5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22BB7-F7CA-42BA-94C1-1787C9A050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5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A49F-0189-A243-B73C-CA5076C2962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26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F724492A-D558-4099-A8FA-57A805FCA7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99C09736-E850-42C2-8F16-5598A1912A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CED7E0FB-75F7-467A-9E83-FC44695D7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62AB56-6209-490B-9A9D-EED5109B55F3}" type="slidenum">
              <a:rPr lang="en-US" altLang="en-US">
                <a:latin typeface="Calibri" panose="020F0502020204030204" pitchFamily="34" charset="0"/>
              </a:rPr>
              <a:pPr/>
              <a:t>34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D87BD3F-05CF-460F-80AF-34CEA22C81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4BDED200-5E47-4B1D-817F-F13FCBB36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3A8167D8-1B73-4DE7-A457-13100D5CE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A5ABC8-EA04-4328-9883-50683C82D906}" type="slidenum">
              <a:rPr lang="en-US" altLang="en-US">
                <a:latin typeface="Calibri" panose="020F0502020204030204" pitchFamily="34" charset="0"/>
              </a:rPr>
              <a:pPr/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1C13F73-2241-4414-BCE9-7BBA5B7F38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0EA9795-E843-470B-A9EA-440BD15B5D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9A56E5F-484B-4CFE-B456-53C2A28D2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A4833E-092A-40B0-8D25-E777F2267000}" type="slidenum">
              <a:rPr lang="en-US" altLang="en-US">
                <a:latin typeface="Calibri" panose="020F0502020204030204" pitchFamily="34" charset="0"/>
              </a:rPr>
              <a:pPr/>
              <a:t>38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03515A6-069C-4D1A-8EEC-BC5E6081FD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5B4C080B-20DC-494B-9A3C-F5D155B876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E7E3756-CFE4-4851-8868-C3E1AC0E2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08E6AD-AB8A-441C-B1C2-9BDBB635B195}" type="slidenum">
              <a:rPr lang="en-US" altLang="en-US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D475C22-0AD8-46BD-A155-9087C320C1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32D28A9-003C-4D84-81E4-3B9E26840D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74E0243-B6DD-40A8-BACB-BC5E1E1C9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56A74C-EC91-4F99-ACC1-04A66D8E5FBD}" type="slidenum">
              <a:rPr lang="en-US" altLang="en-US">
                <a:latin typeface="Calibri" panose="020F0502020204030204" pitchFamily="34" charset="0"/>
              </a:rPr>
              <a:pPr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2BEAE010-12A8-4F5D-8C88-235D53C355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24574E70-CFDA-46F4-9F2A-CF69C700AA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6DE71142-5E95-450D-8D3D-BA872ACAD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492E8F-36EA-4F21-BEE2-032184113732}" type="slidenum">
              <a:rPr lang="en-US" altLang="en-US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2FDEFBE-917F-4E59-8F3F-42D965CBD1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A57B66BF-82EF-4213-B15E-87AD446A0E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C445887-28F0-4364-B2CC-2FEA2F6A0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81E73B-5AFB-4941-BC31-0214FF7D7507}" type="slidenum">
              <a:rPr lang="en-US" altLang="en-US">
                <a:latin typeface="Calibri" panose="020F0502020204030204" pitchFamily="34" charset="0"/>
              </a:rPr>
              <a:pPr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97">
              <a:defRPr/>
            </a:pPr>
            <a:fld id="{E8BFA49F-0189-A243-B73C-CA5076C2962F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297">
                <a:defRPr/>
              </a:pPr>
              <a:t>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1821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4BF3010-8917-4A4C-AB38-6E139BA148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068F545-B762-4412-9022-FDED7F907F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08B8A6E8-09C4-4606-B342-C54D1AE98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70D295-563A-40C8-9D1E-24B283A7BE72}" type="slidenum">
              <a:rPr lang="en-US" altLang="en-US">
                <a:latin typeface="Calibri" panose="020F0502020204030204" pitchFamily="34" charset="0"/>
              </a:rPr>
              <a:pPr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5E4C3D86-7CEC-48BC-813C-F352E9663B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87FC227-F8BD-4530-9463-22AF806FC4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C3395AFC-7FC1-476D-AE6A-A5A2ED105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F2698D-8A40-4891-8AC2-A3E72CF6DA64}" type="slidenum">
              <a:rPr lang="en-US" altLang="en-US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5147B1F-2C98-4A99-96C6-8EF7BD02C8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249183D7-5897-42FF-AF09-F8371EA106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8A866672-1118-48DD-94C6-C118A277B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7ACE81-FD0E-4D9E-BD2E-E6F6A15AB57E}" type="slidenum">
              <a:rPr lang="en-US" altLang="en-US">
                <a:latin typeface="Calibri" panose="020F0502020204030204" pitchFamily="34" charset="0"/>
              </a:rPr>
              <a:pPr/>
              <a:t>47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4DA7F9AA-2893-4BEE-8DAF-AD244E5458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C4C8BAC4-E312-48CE-ADAA-8E167D7C22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CE095F8-A2EE-409A-A8EA-9EB303894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6365B7-0294-4F88-B219-0B56991239F1}" type="slidenum">
              <a:rPr lang="en-US" altLang="en-US">
                <a:latin typeface="Calibri" panose="020F0502020204030204" pitchFamily="34" charset="0"/>
              </a:rPr>
              <a:pPr/>
              <a:t>48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9F9E7DA4-820A-4EC9-B413-ADA5299973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ED1F40F0-A4DE-47CA-9074-EE1B9A8115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1594AC76-3B68-46AB-89C0-29CCA016D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E5C838-468C-4F17-9227-329CB6CEC6C0}" type="slidenum">
              <a:rPr lang="en-US" altLang="en-US">
                <a:latin typeface="Calibri" panose="020F0502020204030204" pitchFamily="34" charset="0"/>
              </a:rPr>
              <a:pPr/>
              <a:t>51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264AE4BD-D6E1-417C-8E20-E5A9F4D4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32023A0E-F89B-4946-ACB8-E441A13688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CF7C28B-CDE2-4C45-A0AE-141C6629C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715AAF-92B4-46E0-8265-26B0A24F0FBB}" type="slidenum">
              <a:rPr lang="en-US" altLang="en-US">
                <a:latin typeface="Calibri" panose="020F0502020204030204" pitchFamily="34" charset="0"/>
              </a:rPr>
              <a:pPr/>
              <a:t>52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B026F5B-0201-4CE6-A61F-CD70E10854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65ACC53E-C978-4F07-8A98-139BB975E2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B0FA977-A598-4F28-878C-3FF28CE3F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7ECF6A-7940-4C6D-BA57-35FAF933A2A2}" type="slidenum">
              <a:rPr lang="en-US" altLang="en-US">
                <a:latin typeface="Calibri" panose="020F0502020204030204" pitchFamily="34" charset="0"/>
              </a:rPr>
              <a:pPr/>
              <a:t>54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5B9AAE6E-7C74-4842-95F2-872577F18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7E727AF6-9D8C-4A2A-A0A4-DABF68FE6B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2F768ED7-8EA4-46F3-8370-BA8799E67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57B5D7-E877-43E1-87C4-3B5D39E37F9C}" type="slidenum">
              <a:rPr lang="en-US" altLang="en-US">
                <a:latin typeface="Calibri" panose="020F0502020204030204" pitchFamily="34" charset="0"/>
              </a:rPr>
              <a:pPr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EB882-8027-4334-A9D1-8050A8A2424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99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A49F-0189-A243-B73C-CA5076C2962F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0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7">
              <a:defRPr/>
            </a:pPr>
            <a:r>
              <a:rPr lang="en-GB"/>
              <a:t>Before I proceed, I will just briefly cover housekeeping for today’s session…..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7">
              <a:defRPr/>
            </a:pPr>
            <a:fld id="{2C507DDD-51E6-407E-BFA6-7569AD8C1136}" type="slidenum">
              <a:rPr lang="en-GB">
                <a:solidFill>
                  <a:prstClr val="black"/>
                </a:solidFill>
                <a:latin typeface="Calibri"/>
              </a:rPr>
              <a:pPr defTabSz="914297">
                <a:defRPr/>
              </a:pPr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622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2C3534C6-7B56-4F54-89CD-FE89DF3932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B16D109-0A21-4002-80BA-9D28E6937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5836869-6039-4E7A-A593-E626BE3C5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FD68954-93F9-4EEE-A334-FF2C9A6C8894}" type="slidenum">
              <a:rPr lang="en-US" altLang="en-US"/>
              <a:pPr/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97">
              <a:defRPr/>
            </a:pPr>
            <a:fld id="{43BEB882-8027-4334-A9D1-8050A8A242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297">
                <a:defRPr/>
              </a:pPr>
              <a:t>73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2558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EB882-8027-4334-A9D1-8050A8A242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58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97">
              <a:defRPr/>
            </a:pPr>
            <a:fld id="{43BEB882-8027-4334-A9D1-8050A8A242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297">
                <a:defRPr/>
              </a:pPr>
              <a:t>75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584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97">
              <a:defRPr/>
            </a:pPr>
            <a:fld id="{43BEB882-8027-4334-A9D1-8050A8A242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297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911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my pleasure to announce the reconvening of The Sub-Global Assessment Network (SGAN)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SCREEN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SGAN aims to convene a community of practice building capacity and sharing experiences about sub-global ecosystems assessments. Members of the network may include practitioners, researchers and decision-makers.</a:t>
            </a:r>
            <a:b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bringing together the National Ecosystem Assessment Initiative and the Sub-Global Assessment Network, UNEP aims to increase our support to countries undertaking sub-global ecosystem assessments and foster knowledge sharing and capacity building among those involved on assessments.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(In 2007, the United Nations Environment Programme (UNEP), in collaboration with a consortium of partners, convened the SGAN to provide ongoing support to sub-global assessments catalysed during the Millennium Ecosystem Assessment or in its follow-up.)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538D7-8246-4C11-8DE2-3490AAFD5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02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538D7-8246-4C11-8DE2-3490AAFD5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12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A49F-0189-A243-B73C-CA5076C296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A49F-0189-A243-B73C-CA5076C296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88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A49F-0189-A243-B73C-CA5076C296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18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3295-62D2-4E80-A83F-47BF30528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D89F-0F6F-4912-8EE3-A4681FE14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76403-1DC7-439C-83EC-3D9DA29F6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CBEFE-128B-4E10-8952-A33E1E9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4D71F-F183-461D-84E6-2A0D253B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76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792F-5EA6-48B7-B7CD-DF11B4DA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587D2-75BD-4C93-86BE-46D80D4B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1A7B5-717E-4AAA-B85D-7B4F53E2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8139C-9B74-401B-A0A5-D8926486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ABCBF-9C40-4883-895E-F4C26965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676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0">
            <a:extLst>
              <a:ext uri="{FF2B5EF4-FFF2-40B4-BE49-F238E27FC236}">
                <a16:creationId xmlns:a16="http://schemas.microsoft.com/office/drawing/2014/main" id="{80E573A0-9208-45B1-B38A-98F6C5FF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3652B-0DEC-4372-84F2-66876ADA2C0E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27">
            <a:extLst>
              <a:ext uri="{FF2B5EF4-FFF2-40B4-BE49-F238E27FC236}">
                <a16:creationId xmlns:a16="http://schemas.microsoft.com/office/drawing/2014/main" id="{D9FFDC86-7518-4023-AF93-97ED6CFA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E4C49615-F1C7-4104-8358-B95E2155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7B0D3-EE0A-477B-AF08-72A4056AB67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180551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410A21-8CDB-4210-A81A-8981E7B0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C7EDE-F743-4C75-8AEC-1679869D583B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A4FD40-06F3-4BAC-B372-76154C3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4CCA49-C8F4-4CE9-B164-16980018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EC789-73F9-4BFC-B81B-A1E8D766DE5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931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HD-Title-R1d.png">
            <a:extLst>
              <a:ext uri="{FF2B5EF4-FFF2-40B4-BE49-F238E27FC236}">
                <a16:creationId xmlns:a16="http://schemas.microsoft.com/office/drawing/2014/main" id="{0F082552-79B3-41F4-91F2-5D4F9981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/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A660BC-EE26-4414-BDCD-F0B02665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1D82-4A5F-44F3-A897-EB0155D01662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911F43-E1F1-44B0-A488-FF79688D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D06FD-E3B1-4FB9-8ED7-0A6D64B7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5B172-217B-4F44-97DD-345C2C379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993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roplets-HD-Content-R1d.png">
            <a:extLst>
              <a:ext uri="{FF2B5EF4-FFF2-40B4-BE49-F238E27FC236}">
                <a16:creationId xmlns:a16="http://schemas.microsoft.com/office/drawing/2014/main" id="{32645751-D1B5-460E-9A47-EEFE3EBDB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F5F894-064C-4CE3-8C1F-4318F78C4D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C152B-C2DF-4730-8376-3129A719CD81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40A6A4-24D1-48F8-AD3D-E41723899C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8EE0E5-E67C-4A58-AA52-ADF458ED6F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DD70C34-FF3D-4625-92B3-3CF851036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5076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HD-Content-R1d.png">
            <a:extLst>
              <a:ext uri="{FF2B5EF4-FFF2-40B4-BE49-F238E27FC236}">
                <a16:creationId xmlns:a16="http://schemas.microsoft.com/office/drawing/2014/main" id="{5184F5ED-945C-461B-A862-D5873BB87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335DF1-3790-418B-9955-DBD1DC1B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2C5D5-9881-4E7B-AC6F-A4F57C22216F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C59696-CEFF-4EC5-A012-0995E873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0E5EA4-FF65-4BF4-99E2-127337CD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00D7D-3C8D-48FB-BBF6-31D9564B5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462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>
            <a:extLst>
              <a:ext uri="{FF2B5EF4-FFF2-40B4-BE49-F238E27FC236}">
                <a16:creationId xmlns:a16="http://schemas.microsoft.com/office/drawing/2014/main" id="{82AAFD85-EC96-48C9-A8B4-E6EB9BF60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F98DFA7-23D8-411C-8AC6-93515FDEB0C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529BB-C4A3-4107-8987-593A0AC3E742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2139E27-ACE0-4EB9-A767-80B83471C1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324976A-6E2C-45C8-B333-CEBD9151FD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39B164F-3410-4B51-8454-8DBED5174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1231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Droplets-HD-Content-R1d.png">
            <a:extLst>
              <a:ext uri="{FF2B5EF4-FFF2-40B4-BE49-F238E27FC236}">
                <a16:creationId xmlns:a16="http://schemas.microsoft.com/office/drawing/2014/main" id="{61346AB8-9EA9-43E8-935C-DED4AF1E9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A10D893-4942-4723-87BA-703E681ED92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F983A-02FB-4FFC-854D-63DD66C69968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4120472-F10A-4872-A0F6-2ECF8A9F6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9EC4612-B889-4F5C-B23F-D23F436158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F73F56D-ADF0-4595-81D4-59255906F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2502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>
            <a:extLst>
              <a:ext uri="{FF2B5EF4-FFF2-40B4-BE49-F238E27FC236}">
                <a16:creationId xmlns:a16="http://schemas.microsoft.com/office/drawing/2014/main" id="{0F75CC51-C442-4BB4-81B9-03745721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446C372-60CE-4A13-BDF7-049BA6CA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5448-4CDF-4DAF-8E77-29E88ADA02FB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8341FB3-42ED-4115-AE97-58FEACAA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29F327-AEF5-45A1-9B9E-460C7A24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4A574-2B14-49CB-BDEE-24C8B34A24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2374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Content-R1d.png">
            <a:extLst>
              <a:ext uri="{FF2B5EF4-FFF2-40B4-BE49-F238E27FC236}">
                <a16:creationId xmlns:a16="http://schemas.microsoft.com/office/drawing/2014/main" id="{CB611135-9E96-4772-A1F4-14D1DB32C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273D430-EA7D-45A1-B649-56A447B45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308D6-967B-4F21-8876-836C5397F975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1BB5519-5C01-4284-977C-08117E6D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EB2AE5-DAB7-4B69-9483-3FBDA1B1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7CE09-CBAC-426D-9D9F-E67D5A769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1771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roplets-HD-Content-R1d.png">
            <a:extLst>
              <a:ext uri="{FF2B5EF4-FFF2-40B4-BE49-F238E27FC236}">
                <a16:creationId xmlns:a16="http://schemas.microsoft.com/office/drawing/2014/main" id="{91EAD1D5-5E53-450E-8C01-5BBD62B9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693EB6C-273A-4348-9643-6EDB00064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78F6-5037-4DA2-B059-C1DA0FD29F21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2D75A27-BEA3-4840-975D-F569539007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D32AD8E-2BCA-4A69-A542-64C83D9BAD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CAB8B85-471F-43C3-A827-DB38EC48E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72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145D1-CFE2-498D-B911-42C826CA0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EA03F-03E9-4E81-A881-4B65FB4BD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E694-3CF3-438B-AB5D-116C9952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4480-675C-4BD9-93FF-8DA5B54D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ADDF6-CCF0-4792-8A1D-64D55CB6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923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>
            <a:extLst>
              <a:ext uri="{FF2B5EF4-FFF2-40B4-BE49-F238E27FC236}">
                <a16:creationId xmlns:a16="http://schemas.microsoft.com/office/drawing/2014/main" id="{738128E2-0816-42A6-95D4-A5264B0A3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934969" cy="2023254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32854"/>
            <a:ext cx="5934949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B8F06A5-218A-4D04-86E9-57A1BBD7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9C42B-01AB-433F-B883-79CA7589B1E8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E42A1A3-E423-492F-B7A1-32D41549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933C4D3-C5CD-4666-8801-00AEDF01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F558-1CD4-4859-B93E-295D3FEF15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7088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>
            <a:extLst>
              <a:ext uri="{FF2B5EF4-FFF2-40B4-BE49-F238E27FC236}">
                <a16:creationId xmlns:a16="http://schemas.microsoft.com/office/drawing/2014/main" id="{0408E08C-1625-4D62-A8BE-20A08BD2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B075884-C11C-4552-B0EA-38FB1EC3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59B52-BBE6-46ED-A2F6-3616A00ADD71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491C8C-DA67-413B-AD97-4968D5E0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6671C40-360F-40C5-8DE5-E3949C42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0F00A-4402-49E9-874A-E381CF8DA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6098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C59B88E7-0F92-4A18-8542-4A7455AFA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108B1A9-FCCB-4DAD-883D-1AA34DD1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9CAE3-A44B-4031-93DC-008023EC1206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5975CFD-3141-48F4-85CC-D1D608C1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C46DA70-35D5-46E7-B6D6-C6780361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0F00C-0D2F-4C01-B9DA-0BBFEE1A9B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5776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roplets-HD-Content-R1d.png">
            <a:extLst>
              <a:ext uri="{FF2B5EF4-FFF2-40B4-BE49-F238E27FC236}">
                <a16:creationId xmlns:a16="http://schemas.microsoft.com/office/drawing/2014/main" id="{447D1B36-364F-412A-9D59-05E88CA72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14E1DF2E-1602-4225-816A-A15F12EFDB04}"/>
              </a:ext>
            </a:extLst>
          </p:cNvPr>
          <p:cNvSpPr txBox="1"/>
          <p:nvPr/>
        </p:nvSpPr>
        <p:spPr>
          <a:xfrm>
            <a:off x="1001184" y="754063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defRPr/>
            </a:pPr>
            <a:r>
              <a:rPr lang="en-US" sz="6000">
                <a:solidFill>
                  <a:prstClr val="black"/>
                </a:solidFill>
                <a:effectLst/>
                <a:latin typeface="Tw Cen MT" panose="020B0602020104020603"/>
                <a:cs typeface="+mn-cs"/>
              </a:rPr>
              <a:t>“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44D70444-D0F3-44E9-B337-424252AA030D}"/>
              </a:ext>
            </a:extLst>
          </p:cNvPr>
          <p:cNvSpPr txBox="1"/>
          <p:nvPr/>
        </p:nvSpPr>
        <p:spPr>
          <a:xfrm>
            <a:off x="10557933" y="2994025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685800" eaLnBrk="1" fontAlgn="auto" hangingPunct="1">
              <a:spcAft>
                <a:spcPts val="0"/>
              </a:spcAft>
              <a:defRPr/>
            </a:pPr>
            <a:r>
              <a:rPr lang="en-US" sz="6000">
                <a:solidFill>
                  <a:prstClr val="black"/>
                </a:solidFill>
                <a:effectLst/>
                <a:latin typeface="Tw Cen MT" panose="020B0602020104020603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BBD295C-1410-4433-B970-FD9422EB2A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4BFF-B0A2-4E89-A95E-F7FADDAAA6B5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F82DCF6-6809-4808-98D0-D81BE00127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814FF7E-F9ED-4DA6-91DF-212195676B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94A8377-894F-4B93-84AB-279C3F9FE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4075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C7DB5347-53A1-48E4-87E1-B3359AA55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6C10BC4-188A-45FB-962A-023CB6CD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1539-F096-40F4-BD84-EFC6D1F0C381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442BD5C-3638-4CD8-82FF-9C14BD73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C5355DC-50C0-45E6-891D-6D1D8545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3122B-2987-421F-9F00-9722A6B01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851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>
            <a:extLst>
              <a:ext uri="{FF2B5EF4-FFF2-40B4-BE49-F238E27FC236}">
                <a16:creationId xmlns:a16="http://schemas.microsoft.com/office/drawing/2014/main" id="{F8680492-E720-4B29-BD91-57B2E5675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A0D038A1-00D9-41CD-8308-57C56993763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712F-2B52-43D0-B1C5-575C3DABE3BB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3575272-8F71-46F9-95E8-179AAD970E3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77DB609-C66D-43C2-9CCF-3EDED5AAA04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57FD2E1-4092-4194-A18B-2306A1369E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6587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Droplets-HD-Content-R1d.png">
            <a:extLst>
              <a:ext uri="{FF2B5EF4-FFF2-40B4-BE49-F238E27FC236}">
                <a16:creationId xmlns:a16="http://schemas.microsoft.com/office/drawing/2014/main" id="{312A10BA-8238-4714-B5B8-12851DC1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EC5F70C-68EF-4C62-BE9C-941B8DEDFE33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B578-F01B-410F-8B88-1F5364A533C0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E178ABC-E79E-4815-B553-CB8900C695A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6CBFDAB-4F7A-4031-AE5D-8473E727128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A1EA362C-21EF-4510-8846-AB32B3D149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7081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43C9D72D-87DD-4418-BBAA-B7A7317F3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B3613E-C924-4B72-9623-E401C8C022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9476-9978-4B92-AB7C-FB99CA129C7C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83A7C2-DA39-4D5C-B0B9-F74CD3E88C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4D261A-BAD5-4FB7-B378-313C862DAE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BFE16AD-4769-4459-BEB9-FE1D4D256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5392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HD-Content-R1d.png">
            <a:extLst>
              <a:ext uri="{FF2B5EF4-FFF2-40B4-BE49-F238E27FC236}">
                <a16:creationId xmlns:a16="http://schemas.microsoft.com/office/drawing/2014/main" id="{DEB747B7-ED66-4DCE-9BE6-1C45155A6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485241-0D60-4169-A2EE-961E6C3557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D1EA5-50AF-4B35-A036-4045DD658031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904F05-65A0-4D11-A000-C273449E22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1F902-7F45-42E0-A498-1389019D7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C27608D-211B-4D93-B6BF-344E03D9E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830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A88ED64-93E4-49FF-B9EB-E707D4ED9ED1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>
              <a:extLst>
                <a:ext uri="{FF2B5EF4-FFF2-40B4-BE49-F238E27FC236}">
                  <a16:creationId xmlns:a16="http://schemas.microsoft.com/office/drawing/2014/main" id="{8CCF3070-0657-4AC4-80FE-DC14ED688D12}"/>
                </a:ext>
              </a:extLst>
            </p:cNvPr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612705AC-54D3-4C59-B556-C5C8E31BF574}"/>
                </a:ext>
              </a:extLst>
            </p:cNvPr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0F444CA5-C4D0-4662-8EB2-0C81221F0A4C}"/>
                </a:ext>
              </a:extLst>
            </p:cNvPr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DE5A5119-F0FD-47EA-AA59-2C443ECD1B2C}"/>
                </a:ext>
              </a:extLst>
            </p:cNvPr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>
              <a:extLst>
                <a:ext uri="{FF2B5EF4-FFF2-40B4-BE49-F238E27FC236}">
                  <a16:creationId xmlns:a16="http://schemas.microsoft.com/office/drawing/2014/main" id="{788481BB-C29F-47E3-815B-44283459B94A}"/>
                </a:ext>
              </a:extLst>
            </p:cNvPr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C2A7AF58-AEE9-42A2-8B38-E75FC916A7D2}"/>
                </a:ext>
              </a:extLst>
            </p:cNvPr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6AA857B3-A03D-4C4A-B12C-A98774BC8C62}"/>
                </a:ext>
              </a:extLst>
            </p:cNvPr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5B3B101-AD93-4FFA-8B1D-370AD85F248B}"/>
                </a:ext>
              </a:extLst>
            </p:cNvPr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>
              <a:extLst>
                <a:ext uri="{FF2B5EF4-FFF2-40B4-BE49-F238E27FC236}">
                  <a16:creationId xmlns:a16="http://schemas.microsoft.com/office/drawing/2014/main" id="{D0A43789-0B3A-4899-83B7-B5B6F96B5300}"/>
                </a:ext>
              </a:extLst>
            </p:cNvPr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>
              <a:extLst>
                <a:ext uri="{FF2B5EF4-FFF2-40B4-BE49-F238E27FC236}">
                  <a16:creationId xmlns:a16="http://schemas.microsoft.com/office/drawing/2014/main" id="{E10180F0-D692-43E0-B34F-08DD1492A7C4}"/>
                </a:ext>
              </a:extLst>
            </p:cNvPr>
            <p:cNvSpPr/>
            <p:nvPr/>
          </p:nvSpPr>
          <p:spPr>
            <a:xfrm rot="10800000">
              <a:off x="0" y="-528"/>
              <a:ext cx="84243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9019B3-0174-4C4C-B330-E8C419F8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031F3-4E24-4230-B9FD-715EFA74D34D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E91EBC-E909-4CB9-9142-D4856556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3DAA5F-8149-49F6-B535-E8EF9AD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033E7-ABE8-40F0-8911-873D85F438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50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2BE21-6650-984A-BF66-A6A4251F4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5" y="6031754"/>
            <a:ext cx="1818855" cy="535787"/>
          </a:xfrm>
          <a:prstGeom prst="rect">
            <a:avLst/>
          </a:prstGeom>
        </p:spPr>
      </p:pic>
      <p:sp>
        <p:nvSpPr>
          <p:cNvPr id="14" name="object 8"/>
          <p:cNvSpPr/>
          <p:nvPr/>
        </p:nvSpPr>
        <p:spPr>
          <a:xfrm>
            <a:off x="381004" y="5712541"/>
            <a:ext cx="11430289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23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00125" y="-23102"/>
            <a:ext cx="11784125" cy="3147279"/>
          </a:xfrm>
        </p:spPr>
        <p:txBody>
          <a:bodyPr vert="horz" lIns="327296" tIns="327296" rIns="327296" bIns="327296">
            <a:noAutofit/>
          </a:bodyPr>
          <a:lstStyle>
            <a:lvl1pPr>
              <a:lnSpc>
                <a:spcPct val="80000"/>
              </a:lnSpc>
              <a:defRPr sz="8666" b="0" cap="all" baseline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object 8"/>
          <p:cNvSpPr/>
          <p:nvPr userDrawn="1"/>
        </p:nvSpPr>
        <p:spPr>
          <a:xfrm>
            <a:off x="381004" y="5712541"/>
            <a:ext cx="11430289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23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121E4-D02C-324F-891F-47AB8A3D2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298018"/>
            <a:ext cx="11303000" cy="410369"/>
          </a:xfrm>
        </p:spPr>
        <p:txBody>
          <a:bodyPr/>
          <a:lstStyle>
            <a:lvl1pPr>
              <a:defRPr sz="2667" b="1"/>
            </a:lvl1pPr>
            <a:lvl2pPr marL="2815096" indent="0">
              <a:buNone/>
              <a:defRPr/>
            </a:lvl2pPr>
            <a:lvl3pPr marL="554207" indent="0">
              <a:buNone/>
              <a:defRPr/>
            </a:lvl3pPr>
            <a:lvl5pPr marL="1108416" indent="0">
              <a:buNone/>
              <a:defRPr/>
            </a:lvl5pPr>
          </a:lstStyle>
          <a:p>
            <a:pPr lvl="0"/>
            <a:r>
              <a:rPr lang="en-US"/>
              <a:t>Presenter’s name here @</a:t>
            </a:r>
            <a:r>
              <a:rPr lang="en-US" err="1"/>
              <a:t>socialmediahandle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845AA-2A4D-054C-B1BC-4EF18CBF9B0E}"/>
              </a:ext>
            </a:extLst>
          </p:cNvPr>
          <p:cNvSpPr txBox="1"/>
          <p:nvPr userDrawn="1"/>
        </p:nvSpPr>
        <p:spPr>
          <a:xfrm>
            <a:off x="12859174" y="5529561"/>
            <a:ext cx="3542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Logos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Partner logos may be placed to the right of our logo, below the white line.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Where possible please use white versions of logos with a transparent background.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BFC679-77D1-CF43-8183-78771BF84BC8}"/>
              </a:ext>
            </a:extLst>
          </p:cNvPr>
          <p:cNvSpPr txBox="1"/>
          <p:nvPr userDrawn="1"/>
        </p:nvSpPr>
        <p:spPr>
          <a:xfrm>
            <a:off x="12859173" y="-7366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Title slide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Please add the name of the presenter.</a:t>
            </a:r>
          </a:p>
          <a:p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You may also choose to add your professional social media handle.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If required you may add the date.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Do not add images to this slide.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C7611-4F2E-B24D-969D-22F5D70D695E}"/>
              </a:ext>
            </a:extLst>
          </p:cNvPr>
          <p:cNvSpPr txBox="1"/>
          <p:nvPr userDrawn="1"/>
        </p:nvSpPr>
        <p:spPr>
          <a:xfrm>
            <a:off x="12859173" y="2027148"/>
            <a:ext cx="375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Text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The</a:t>
            </a:r>
            <a:r>
              <a:rPr lang="en-GB" sz="1600" baseline="0">
                <a:solidFill>
                  <a:srgbClr val="000000"/>
                </a:solidFill>
              </a:rPr>
              <a:t> font of y</a:t>
            </a:r>
            <a:r>
              <a:rPr lang="en-GB" sz="1600">
                <a:solidFill>
                  <a:srgbClr val="000000"/>
                </a:solidFill>
              </a:rPr>
              <a:t>our title on this opening slide must be in Impact, CAPS.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Your title should be no more than two lines long, in extreme circumstances you may use a subtitle.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A subtitle may be manually added in Arial Bold, sentence case (minimum size 24pt).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B4CA3-095F-D64D-9540-5BCF6CC00C9A}"/>
              </a:ext>
            </a:extLst>
          </p:cNvPr>
          <p:cNvSpPr txBox="1"/>
          <p:nvPr userDrawn="1"/>
        </p:nvSpPr>
        <p:spPr>
          <a:xfrm>
            <a:off x="12859173" y="-1376883"/>
            <a:ext cx="2844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GB" sz="1867" b="1">
                <a:solidFill>
                  <a:srgbClr val="000000"/>
                </a:solidFill>
              </a:rPr>
              <a:t> </a:t>
            </a:r>
            <a:r>
              <a:rPr lang="en-GB"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guide</a:t>
            </a:r>
          </a:p>
        </p:txBody>
      </p:sp>
    </p:spTree>
    <p:extLst>
      <p:ext uri="{BB962C8B-B14F-4D97-AF65-F5344CB8AC3E}">
        <p14:creationId xmlns:p14="http://schemas.microsoft.com/office/powerpoint/2010/main" val="152858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952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722A-3772-42C7-9F1F-0DB6736D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AB379-D876-4C29-A896-B08A1F3A6B96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FF8E-52B9-40A1-B707-6996278E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8CF26-82EF-42F7-8172-08B55C8D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1BD7E-4DD0-47A3-AF68-DCCE8594E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4013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F807-B243-4C42-92F3-D1BDDBAD8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613D5-E5D3-47EE-BD22-638359B27E92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51756-6E9A-46F9-87A0-A8E12B12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FA5CB-2324-4FFA-9A87-31EE4CAD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234D1-EAD3-45CD-9907-37FF52500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655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7774A-B694-4E34-9FF6-16230A81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0C92-CD61-401D-A4AF-95313F3B17E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C6C567-7CDD-434A-B42E-9CE6C5F8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C15E2-6DB0-44DA-AAD5-76E1E8B8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EE837-F16F-4636-B9AA-E67A83F46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0540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E836E4-6700-43FF-BC42-38CBD8116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CA02-FB3F-4BA2-8B80-69D1C634A9F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6DAAB6-C18F-4BCD-851F-A588F9FC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6C14E3-D294-47F6-9742-D7C970EA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6BE65-57BF-4492-BAE9-AD698FCF72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5697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BABD8F-5238-4528-AC29-7DFB63E4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0FC3-4991-449C-9766-F7B4E0A57039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B3AC182-6FEA-497B-B22E-4F9FF8F45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42E4CA-5910-44A9-B0F9-5FF6C1EA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385D3-5FE4-4958-8BA1-633DBB0077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50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64B97CA-A534-4CD3-A972-DBBCBB55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0ED8-8321-4EFE-8304-24DACABEA6E4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45B6B0-58D8-4AFB-AB33-961CC557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8CC3D4-88E0-4D82-8998-4FCEC5AB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562B2-259F-4B1E-90BE-2FE8783B5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741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/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524D1B-6A7A-43F5-A678-6FAB309B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B23-2459-4134-9E08-BF9A3908865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BC9BFD-A69D-45D3-84CE-988ECF47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4585DC-0D2B-49EE-A824-FD020D7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89877-D030-4AC4-98E9-21D226A2D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7944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55A5F-95ED-414E-9A1A-60752DC1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20C3E-7395-45C0-900F-EDD91A5AB48A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14C31-7440-4994-88BB-132040B4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8B47F-40F0-4988-804D-DDFA4C24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4FDE1-4848-46E8-9DB8-F81D8F02B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3470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D9C3D-6F41-4634-9883-186E1099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CC035-3CE9-4D3F-984E-623B45991EB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2DAE4-94C7-43DF-B2AA-0AF205A5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623D-0DE6-4B2A-B479-D5DD37C9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9DBCA-BA5D-4009-B5A9-6ADAAA904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898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>
            <a:extLst>
              <a:ext uri="{FF2B5EF4-FFF2-40B4-BE49-F238E27FC236}">
                <a16:creationId xmlns:a16="http://schemas.microsoft.com/office/drawing/2014/main" id="{1693FEA2-9CEE-4C77-9F53-8A155E214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133F681-CE8D-4CE0-BEFD-729407151628}"/>
              </a:ext>
            </a:extLst>
          </p:cNvPr>
          <p:cNvSpPr txBox="1"/>
          <p:nvPr/>
        </p:nvSpPr>
        <p:spPr>
          <a:xfrm>
            <a:off x="8892117" y="2886075"/>
            <a:ext cx="609600" cy="585788"/>
          </a:xfrm>
          <a:prstGeom prst="rect">
            <a:avLst/>
          </a:prstGeom>
        </p:spPr>
        <p:txBody>
          <a:bodyPr lIns="68580" tIns="34290" rIns="68580" bIns="3429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  <a:endParaRPr lang="en-US" sz="1350">
              <a:solidFill>
                <a:srgbClr val="90C226">
                  <a:lumMod val="60000"/>
                  <a:lumOff val="4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B73EE3-60DA-44EB-9F02-34C9652523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4A20D-A3E5-429C-8C56-262CE44D6AC0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EC5EB92-0C20-48C1-AA3D-C3BC29FF27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BEC54-EE82-42AB-B0D3-96F721BFF5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98AEB23-E244-4BD4-9AFA-B6A9CA4AD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958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(1 blo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76D019C-307A-D54F-900F-9590CF307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808" y="695517"/>
            <a:ext cx="11155839" cy="52368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400" b="1" i="0" cap="all" spc="200" baseline="0">
                <a:solidFill>
                  <a:srgbClr val="00B0F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7DBD39E-B99F-8E40-BA1F-A430137821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808" y="1347789"/>
            <a:ext cx="11155839" cy="5065203"/>
          </a:xfrm>
          <a:prstGeom prst="rect">
            <a:avLst/>
          </a:prstGeom>
        </p:spPr>
        <p:txBody>
          <a:bodyPr lIns="90000"/>
          <a:lstStyle>
            <a:lvl1pPr marL="285750" indent="-285750" algn="l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100" b="0" i="0" cap="none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</p:spTree>
    <p:extLst>
      <p:ext uri="{BB962C8B-B14F-4D97-AF65-F5344CB8AC3E}">
        <p14:creationId xmlns:p14="http://schemas.microsoft.com/office/powerpoint/2010/main" val="367190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FC912-6579-4F37-AF31-95C2E7B8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DD282-A871-4199-A968-D27342099640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EEADA-269B-4657-AFF6-AC38A6E5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FD409-D53C-48D9-86A5-EB530F1C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EE314-C5E6-430D-800B-1F59B3178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867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912F4E57-8144-41FA-9A45-258EEE00F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345FBDE5-FB80-41E6-B699-DA2C40B36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0EB11B-4080-4BA5-8D3C-B450886E5F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F252-8364-4200-ABCB-AA749D0D5A2B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F3E832-1AED-4EBB-8217-39E9876FED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ED1930-FB16-498F-9D47-537D597350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479774-F980-4EC5-A9AC-4B006BBD0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676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F7B413-F8B6-477A-ABE1-95DFB31C45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7AA5-0659-48F8-B685-46CFFBF9C7A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B9C864-BF8E-4605-A835-7EDD13BE28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D22BAA-2695-4BDA-A123-D1EE82108D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3C9AE75-F936-4BB3-A65B-D9F503387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8243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80C12-404E-4804-A242-89997313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1E46-5EDE-4697-8138-48BCDC4799A6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DDA0-D278-4A79-A972-A138C589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89418-1CFD-413A-9127-F9CB0F72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26292-B2BC-406D-825F-A5114A9AE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7562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4628A-B36B-43E2-8942-DE336C9D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D7FF6-BB52-4B6B-8896-370B03A6ABB6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E1A23-E8F2-4D79-9327-CC27CF27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243DF-7F1F-4DFF-BCC8-C8086841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7E517-1EB2-4527-8807-CA28EE509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445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BD5C712-B0B9-414E-BB5C-D0B69AF2E82F}"/>
              </a:ext>
            </a:extLst>
          </p:cNvPr>
          <p:cNvSpPr>
            <a:spLocks/>
          </p:cNvSpPr>
          <p:nvPr/>
        </p:nvSpPr>
        <p:spPr bwMode="auto">
          <a:xfrm>
            <a:off x="-42333" y="4321175"/>
            <a:ext cx="1860551" cy="781050"/>
          </a:xfrm>
          <a:custGeom>
            <a:avLst/>
            <a:gdLst>
              <a:gd name="T0" fmla="*/ 5799 w 8042"/>
              <a:gd name="T1" fmla="*/ 10000 h 10000"/>
              <a:gd name="T2" fmla="*/ 5961 w 8042"/>
              <a:gd name="T3" fmla="*/ 9880 h 10000"/>
              <a:gd name="T4" fmla="*/ 5988 w 8042"/>
              <a:gd name="T5" fmla="*/ 9820 h 10000"/>
              <a:gd name="T6" fmla="*/ 8042 w 8042"/>
              <a:gd name="T7" fmla="*/ 5260 h 10000"/>
              <a:gd name="T8" fmla="*/ 8042 w 8042"/>
              <a:gd name="T9" fmla="*/ 4721 h 10000"/>
              <a:gd name="T10" fmla="*/ 5988 w 8042"/>
              <a:gd name="T11" fmla="*/ 221 h 10000"/>
              <a:gd name="T12" fmla="*/ 5961 w 8042"/>
              <a:gd name="T13" fmla="*/ 160 h 10000"/>
              <a:gd name="T14" fmla="*/ 5799 w 8042"/>
              <a:gd name="T15" fmla="*/ 41 h 10000"/>
              <a:gd name="T16" fmla="*/ 18 w 8042"/>
              <a:gd name="T17" fmla="*/ 0 h 10000"/>
              <a:gd name="T18" fmla="*/ 0 w 8042"/>
              <a:gd name="T19" fmla="*/ 9991 h 10000"/>
              <a:gd name="T20" fmla="*/ 5799 w 8042"/>
              <a:gd name="T21" fmla="*/ 100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5C263C-22C7-470B-B2E6-A761E6C1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FDD24-2F3A-46F4-8D6E-A36ECCFA1471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5DFE48-7D93-4B92-BB5A-17BE9F3E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5CE294-8695-48EF-BAA9-6D8F77F3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151" y="4529139"/>
            <a:ext cx="778933" cy="365125"/>
          </a:xfrm>
        </p:spPr>
        <p:txBody>
          <a:bodyPr/>
          <a:lstStyle>
            <a:lvl1pPr>
              <a:defRPr/>
            </a:lvl1pPr>
          </a:lstStyle>
          <a:p>
            <a:fld id="{482F3CFA-62D4-48A0-A2FA-34EA55E138C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20310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49A72274-1581-496B-A8AC-09F194294EA4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816F10-B482-40C1-AF65-C17AD50C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CF6A6-A530-4CD5-818A-AA322AD5CD0E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E7A0AE-2335-4107-8639-A2217ED5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AD46F8-AE5E-48FA-8F25-91F31AFB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9ECD8-DFFA-4CB9-BB08-C07BB3F2D1B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69634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6E846646-DABA-4F58-93EE-3EAD907191EC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E773C3-9566-468B-BC0C-B7D1FF893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779DC-3D82-4841-8F98-6E4DF95080E8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BEFCB3-8C87-4DBD-807A-6B8479A0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3562C5-CB15-4512-8181-A9F49B31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BEEBE1B3-C931-4CD6-9E2C-D1351B158A7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971805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E2B3AF45-8295-4DF0-B49A-C41E20911A9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4ED6274-6350-431B-98DD-D6BDAF35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6776-79E8-4876-876C-26C8B3FF4B51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3F4BAEE-750F-415F-906D-2FEA5196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CA191E-6F09-4051-BFF0-17273210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E93CF-CDB1-4923-B891-D38D0AFDC6E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511925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24FCF901-6B4C-4317-90E4-6A8C6393C79C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F6EDCEE-51C0-4F34-BF97-729FF164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79B5E-FADE-4106-9988-BBB8A5170466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2FE2D2C0-8907-4A76-8718-2F3A5D58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0E1F-2EFE-40AA-9639-6324D83D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D8958-631C-4627-8154-30F75A0C56F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5426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4443-6EE0-46F5-8AFD-AE0B89DBE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DBBEC-28A5-497B-86B7-30A995165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83CBE-D53F-4AC9-B8E7-3669C1BD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FDAE-A714-438D-8D2F-B7F8EFB8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3C9CD-EC1E-40B6-965E-521D482C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383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00FE83EE-CD6E-4C58-A6A2-77B6FC4ACAC4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E391D39-6416-4468-A8FD-75EE29EB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4DEF-AF8B-4315-AF23-A3640F6ADBBB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7E06AD7-8303-4768-A3A4-EB4D8C6D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A3313D-2B34-4E13-9E3E-E264DC11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29011-351C-4988-9EF9-722B3CE3309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981992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3F6FB44-8ADB-42CC-833E-185E9FEFEC0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6D74922-709C-4CFD-858E-02CB9845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A510-27EC-46D3-B479-E44978186148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186E9A4-B72F-47DA-BD2D-36537C4B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1EB504-0651-43AF-81D7-EE32BA31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BF4B6-BD16-4DB3-91A2-F94BF125F35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945354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EBFBF54-332F-4470-90F9-0822BE05FE7D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713DDB0-91F6-46C1-A2FF-810DE3FC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7A4CB-40E0-4914-9368-FB0B57D4EE72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F477B25-B361-4595-9A54-78C5A024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C7BD60C-27AC-4F1C-A579-5A56F9F11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BD39B-6A12-4584-87F8-FC3633CAADE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596212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25EEDBDA-4894-4F75-8681-5A3052B36294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00C5E06-BEA4-414D-8D71-B093CE1E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EAE5-4FCB-4436-9282-58224719865E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2E2ACF2-281E-4C8D-863B-88DC2C46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6143D81-0A81-4EE9-8EB5-C6C1144F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AEBDDE91-450F-47C1-823F-59535788530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433235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DB30203F-5710-4575-AD42-3E1BED027896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E2390A-3005-47D0-81FA-269AC559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1AB9-609E-4C88-864B-3C2ABF06E245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E0CD22-A53C-448B-8815-D49DF2DB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BC39D8-8031-4BB7-A6FB-217C7C36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C61713B4-AD81-4310-BA99-4E00D587469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195790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CF8A82A1-3EE3-4BB9-B098-473E6CCCFF3A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0FCD5A6E-5B13-497C-89DC-902F48D7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06326ED2-B5C8-4064-A67F-03572634E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C133E06-C7DD-4986-A063-2C9AF7E849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4E45-3A59-4899-BCF7-50A00D35F559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4E2B2D-6598-4861-8B5B-B7BED228FF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6DC98F-67E5-45E5-95FB-AE5E683F05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1B2807EC-843A-484C-8696-959516B16E2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8591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49C1FF63-8412-48F4-BBA7-C1C2D0A1380F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8D50D63-4468-40A9-A931-F2C5EB2F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D9EB6-8BFE-4842-B582-7201404F083E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40A4F68-BEAE-494C-B1E4-B1EE305A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7FB5E78-B291-4015-B837-38D022AD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1E7A5A0A-2329-43BE-B36A-84C195DEE40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464125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838DF84-80DE-4E35-B2AA-C52388C87AB8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8B5F36C-FB42-49F3-A298-4E6CCBE07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69DAF31-EBD1-45EF-95BF-199BEF4A6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EB682BB-15A9-4E94-986E-A7FB1AE394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0A984-DA7E-4522-9063-BC470C478C60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B143276-BE2F-477C-8C9A-11184BFF64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71BF364-1988-49F9-B692-B264F0CBC6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BEA57151-9A5E-4DBE-AB78-2F894D30628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06443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66D63B5E-2719-49EC-9F60-3EE9F0BEBE49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6D9607E-547E-44D9-89FD-C4869899C6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EBDCF-7B2E-4C82-90A4-0D312B5C5CFE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E8E69A6-52FF-4425-B00F-078BB9875E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740D196-4F54-48B9-BE9A-330415FFE2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39507F55-FBBA-4237-892B-29E60F7A0800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310795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FC191C86-2580-4F35-A227-D36B582A0576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AFC61D-85F0-452F-84A8-D2EB750A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2D815-1679-472A-AC72-642B065A9D19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9EDD8D-DE81-4B0C-83E9-173FACBB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C75A3F-28C2-41C1-AAB3-DF23A742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8F079-614E-4882-BC62-77372A99DAE1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5798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7890-9307-449C-9D48-DA709384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75C1B-C6B4-4E4D-AEBB-7432ADD16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6AA2-5737-4597-A268-939F76A4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6070-EB8D-4CF1-863C-55ADC5DF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B2F25-7F04-4150-9D75-62773D78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385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5956FF26-2F7E-4772-A8C6-EB7307D14413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B2F57C-E14A-47D7-84D4-2DDFDB6EF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7A348-E9D8-4C9A-931D-2BBA34D32F65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C77E13-F515-4C33-A11A-15D83A6F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350560-4FEF-4504-888A-4CDAF145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A258D-3E17-41AC-AC45-CD2B9CA445A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134126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D9B02-E7E1-40DC-8749-D77A81A0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110AC-4E62-4F1F-9823-94B511B0A185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FB971-631E-4B23-AAB9-BC949679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8CB57B-8EC6-43E6-8E23-42344BA1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191A-4CFD-4E4A-9BB0-C2699A81778D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45924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031DA-90BD-45D4-9F42-560F9A4B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20269-4A38-4786-B159-8D10E4B8E08D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59C1B-9885-4B0B-848D-409F4FD1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5574FC-7BF0-4704-8AF8-701F9684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7D8FA-236A-4F1B-8562-4588686BA09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72040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88A50-D434-4D0F-A0E0-602CD94C1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EF18-96EB-4C88-89EF-B3409E2EAA45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67FC22-D233-424F-B799-2035ED36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5964E9-ACB6-45A4-92A7-00CA79C9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8086-C369-4EBA-AC78-623F9FA3258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65980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D36ED99-7D88-482B-97E3-5903F004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EB940-5AB0-4255-A826-8E51741AFB82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E673B2E-BF3A-42BA-9BF6-EEFB4C53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FEC0E29-6C23-437C-A13F-F6E8AE12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E14C9-2694-4A72-9464-61B535D4983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65940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FE2E8B0-71B0-4CFB-AE2A-CFB16FC8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F1510-1B56-4A39-87E9-F20C9D85FBDA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34AE581-89A5-4AEC-9F35-6557EFD5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469FBAE-2281-4BE3-9556-6BB9279E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DA071-EC76-4F13-87F5-6DB5AF07530F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97418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550D828-ED47-422C-BEDB-50B5FDA9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2AD92-84CD-4886-8C19-7D53F545B379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8C906B2E-E5AF-41BC-926F-1CCA6986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E5445D1-7943-439D-9B9A-6ECC4C7F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A9ACD-A484-462E-B3DB-C1917FBE0FFD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43095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6EB498C2-EEC4-4791-9300-639536EB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7523F-6CCF-499F-BE69-7C93135C50E2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C87A6FE1-47AE-4978-8B27-C414216D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5A01BC2-AE90-480F-8763-A889EA2B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B1D83-EA8C-4F6A-9665-1F99C74CE5B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84461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37EE16B-E66B-4F1F-A7EC-63B461AF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B25C6-C980-4A4F-A004-933DE5DDB0FB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475B64E-93E1-4A8C-9AD7-DB36F6CF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6C9EE18-A3C8-44D3-8552-112D7C5D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D130E-8B82-4505-8075-8E56B7112684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45518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7E73CB8-8B17-4BAF-BA73-DAD76B667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C55B3-7ED9-42DB-A27A-7F7240DC8079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0B829D8-CB5B-49CD-9111-ADABB4D5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EAF5D39-9E06-4221-89DC-CA3C49F9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D757E-B20F-4D61-A8EC-2EA3097FEE7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1190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D7D3-1C86-4082-A540-C9A3B58E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0D00A-834A-402E-8DA1-659C30B0B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E665A-5884-4A9C-852D-261D7CDC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B3B88-4DEC-4B48-AAE2-6E600AB8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A5844-2158-4E4F-BDFE-30C8FC06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33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8FCB8-8706-4D7E-8273-8E3802E5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016C-B316-4C34-87C6-3DDF7B9D3958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C142C4-E035-4C36-9E33-E966C709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375012-1708-496E-9720-E317A15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485AB-353A-4606-8B04-42570FA956F5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95060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3A36-09ED-4EE0-A1E0-202588B5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323C-CB5E-4182-AEBC-0AC079A06EAA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71138E-8C31-4E09-8B05-BA4996AE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4033C8-2B56-42C8-8B6E-54CE468C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C39A2-C728-4D92-A28C-725EC749293F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64671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4009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4756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5084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0482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9100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503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029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5427-823D-4C29-BE7C-70A8C6DF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36E3E-5D8A-4057-B799-F81512F80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65CBA-2110-4F16-8DFD-E71B5BDD4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DFAA9-3CAD-4518-97F2-7498A2DBB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44B5-3390-4F2E-9796-5E542974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DFFEA-F179-4E26-819F-326AA12D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54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761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8847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108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10BEA-0CA4-49BA-9686-9C6574D7CC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8D55C-BE2A-44FE-9752-2AC7A9A03303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30CE74-4BDD-4FEA-9577-A79DEA7451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A67FE6-E8A5-4F98-BB94-D17845019C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22335-9594-43EE-9286-7AD614EB7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2547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EA489D-25B8-49A4-A806-0E392463C6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A77BA-F18D-4467-93FD-EE586208683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7815F-A943-4B2D-8B68-3C7F311C15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C8A9F0-DAA6-48F5-AA16-1ABF4A7B9B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031A-5219-420A-8891-5800EFB9B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986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47F5E8-97DE-4642-8088-9EB3364CEA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9687-1338-42DB-84D8-EA3E995F1833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C3AC85-90F3-41D4-80D4-E6BD97A5AA1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6C03E8-B955-40C8-9EC1-D17B5A270A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40B32-2BB5-4C79-9D4C-269CC978A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4423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2067" y="1795464"/>
            <a:ext cx="5247217" cy="374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2484" y="1795464"/>
            <a:ext cx="5247216" cy="374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827886-5C6D-4EEB-8D48-F4F653EF25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BF631-F4E9-43A3-A838-5FB0C9A1C530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C80DA-D7D3-4B42-83FE-523A36D72C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F96C54-C76D-478B-B347-D95F3E77CEC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03B55-22A6-4F06-B6DF-D4C743090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3933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345C1D-90FB-4980-9DC5-6B2D395D24C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AF0A-E13B-447B-B174-D3308E413EEF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C808D6-D37B-4769-AC8B-E6FD289A22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1CEF4D1-223F-4745-A0D7-91D8DDB0583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29E47-4B21-48D0-9826-B2E2C884B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4824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7BAF9A2-F9E9-40A6-9231-29F62859234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5925D-3090-4D26-AAE5-05E0D2820BF0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BEA8A5-8C97-4BA8-A51E-F3C118A1D9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82BB7D-A7ED-4C4C-9D97-C5B4AFA520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E3343-0437-4C49-895C-6242988A5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5674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F4AD28-AAB1-48EB-B429-F05278EEF1F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640D6-E4FE-4127-81CA-00091723FFDE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1590D7-EE9D-4D53-A08F-1D0A005B0A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DED31A-3F92-4674-A34A-E0FC93A58D3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70E4B-9970-4B39-AC98-535FB3222D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0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16DA-E025-40DC-9BB5-B9A6C9AD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96FB5-F0BE-4D08-A989-4E1BE11A5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964FA-1D35-4C4B-B763-21B1B8C89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57071-17FA-4D75-B6B6-D4C78638F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310B5-30BB-4F91-A3DB-A78243486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114151-F6C4-437A-A38B-407B36D9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C4EC9-FF0B-4338-9A14-4E981068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6E43B-9090-4D9D-95A6-A37A2A14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640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6C8090-8E12-4938-B8D8-3074886FEF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CFE77-E933-49BB-91CD-981952DA24A5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A6062-5FFD-4049-A33B-EC4219E42DF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7D412-A4B9-4D28-93D9-FCA1D0DAE08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46895-86EF-4A9A-84EF-6C4D300FB2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0809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EE526-2F39-487C-B2A1-99B12DB178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40C5-4118-45D4-B3B8-50F0AC7C97E3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D2D372-9178-429F-9AAC-E4D9960E50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1FE4B-DE15-458B-9F81-1D760B519D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D87BD-B897-413A-907F-E6A947E79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7158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12E3AD-AB54-4532-A5C9-33DA5280C4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EED3-4F03-4271-9C8E-FDF7BC7BEC23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452653-69C8-4FD2-B96D-A74F25E1677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631C8B-B719-4C5B-AA84-76867945CB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BD69C-1CA8-41F8-8CDB-FD325CB222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1855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0734" y="273050"/>
            <a:ext cx="2738967" cy="5270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17933" cy="5270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0F6939-334C-45BE-8505-0D40D0CF24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C535A-7331-4A18-BC06-F0E0C918D134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9EEC5-7206-4980-989F-D368A46EB1A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310B9A-B428-420B-8BB1-7FB94ED5E1F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5A125-E0A3-4589-88EE-A4888B32D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1031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57984" cy="1136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7CF54F-07E8-4A70-B1C5-AB1E3E8D47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6C91F-533E-42E7-ADBD-87C27E023F14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2970E2-DB33-4B33-B47F-1AFE4BCD1A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75FAE1-9BD6-44DF-95FF-421ACFB17E6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78C7B-0423-455E-856F-E2E7E6FE82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947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21356-72C6-4FF5-93AB-241021B3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02209-1392-4C4A-9109-85D0901D26AA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EF01B-328D-40A7-9071-DD548360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B8E38-7C51-4103-888C-CC2717C0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95B18-A221-49DC-BF46-E026FEC72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1800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F38F2-A700-42DB-B7F8-0F100C5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2D63F-71C0-420D-86AE-8FB6AB76260B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8E518-7A50-4B4C-8F08-C4E9874E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CB50E-85BF-4C47-9604-A949E68E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DD73C-13A2-4FBF-BE3E-6E31A7F39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756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C5E4-2CF6-4E07-931C-E6C851EC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AA999-148C-4671-A09F-006F250A6843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7530E-CDB5-4862-A0CC-B144ADEC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956BF-CED1-42D3-8BF0-D7F735CA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74C6-55FD-4101-8533-8E76AC495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3896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D29616-BC7A-4AF9-95AA-D67966B8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ABBC3-43F8-43FE-BA10-B95F16EDE601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CE595A-1C01-4E68-AEF3-C1CD0BFD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9B4CE8-FFE1-45E8-8F88-AEBE8FBD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AE5F5-BD2A-40AB-8695-0DCD2D044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4310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28C657-A3BA-41F5-A896-1B112412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4EB18-0D76-46F2-B81E-06AF4F3299CB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E19304-A19A-4E63-8FB0-4FB8E024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95FA92-65FD-4934-AB3E-CB333CBA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CA827-22ED-4294-B552-83FDA5AC4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87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3AAC-9D8A-4603-ACF3-1F95D405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D3B1C-4487-475E-8073-8707EF1E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3C985-57BF-4C9B-82A3-3BCCEC95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05A80-F10D-42AE-A601-6FFD9DDD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320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C83CE7-F084-4E26-86C5-112A95C5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3EC0C-6534-4C31-AFF4-B5F2A17ED0B3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F63DCF-2469-4D9F-BB67-C569F3F8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520CCD-46AB-4956-9C02-03304B6C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0CE4C-7759-4053-BADA-83816FA37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5386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B3E6B9-F6D3-4176-9461-42602A1C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2D677-413A-4420-9516-2AD9D4EC7633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16A46C-1518-4E66-945F-2B866F0A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47D90D-755A-4245-B12F-AA2CDF95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BDD26-AC35-4DBB-907D-9B8EE8ACA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6236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1EDF42-0624-4812-934D-D22DD9E4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4CE84-842C-450B-B9D7-D765FE77412D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660060-B08F-456A-A310-7F7E7CE7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D782F3-2C2F-4EDA-A271-85A02E1C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26E-52C7-427F-9265-66927475D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4850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8108F2-8D4F-486A-865F-D71765EC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B9D13-3004-4895-9203-297745B263EA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023679-7AEB-419B-BC56-E90E4058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3F1458-B8E0-4C08-B87D-20E58627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FA9A1-63DD-4DA8-A15F-315DCA984A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6986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37DA3-230B-4E48-B5F9-E1B6E912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D7BA9-4915-4713-805A-77EDD002B385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10DDC-AC2A-49DC-A3A1-7F508E7E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11E0-2142-485D-A67A-A9471279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C42F1-74E9-4F99-AC44-3B1AC8EB4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878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8D625-07DF-4717-8487-B6756B8A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0F27A-D014-4C3B-B023-DA7E9B3BD559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9848-B958-487C-8C77-4941B97C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A3890-830E-4BD9-97BF-FF4F4255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1CA65-4682-4F81-9555-A1DBF0707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60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4DEC-BE05-4267-BF3C-A032CF71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BAFCD-34C1-4426-A7D3-94C15D0C5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616C-05E1-4D98-965C-5DEC09A6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822DE-F896-4BA7-B854-54AFBA2E0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DA73E-94C6-4AE1-98A1-5760D4FE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81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D082B-AF8C-43FD-806B-F7E07724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B1088-3D6A-4B18-BD3A-CCC2864D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23FD3-3490-4E32-9348-42F75F2A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68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A899-7DAC-4EB3-BC81-04B0C724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4D90-C048-463F-BD00-8E817A1A3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48019-66DF-4AF4-BF0B-310D40E81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7087E-78CE-4F95-938D-6371DE01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04514-F393-487A-9058-4BC3D7D4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1215-C863-4A0A-975E-36379AB6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A789-C058-44F9-86A3-326AC226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67B7A-05A7-429F-8529-21FDA6622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782DE-2AB3-45CC-90F2-5E6B8F9B8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2CB6D-DD41-485A-BADE-129F13F2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CD5C1-52BA-436E-99CF-93CDDB5D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74371-4452-4DA4-B1CD-16EEBABD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0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58A8-96C8-4789-B438-D5A0AA8A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154AF-73E6-48FE-A456-0F7EA1856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92DE7-D84A-4454-A387-3EDBDFAA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39CA1-B66B-46B2-AF55-440A9695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0DF4F-ECFD-4962-B1C9-44C5A000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5A699-845F-4BC6-94E0-14CC4CA5D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FE873-1B43-46DF-9AFD-C2A4EA14B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7A061-8F0A-41F3-8545-B547C9D3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F24C1-1403-4C11-A0CD-9DFBC33C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4D321-16B9-48C1-8360-BE263644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2BE21-6650-984A-BF66-A6A4251F4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5" y="6031754"/>
            <a:ext cx="1818855" cy="535787"/>
          </a:xfrm>
          <a:prstGeom prst="rect">
            <a:avLst/>
          </a:prstGeom>
        </p:spPr>
      </p:pic>
      <p:sp>
        <p:nvSpPr>
          <p:cNvPr id="14" name="object 8"/>
          <p:cNvSpPr/>
          <p:nvPr/>
        </p:nvSpPr>
        <p:spPr>
          <a:xfrm>
            <a:off x="381004" y="5712541"/>
            <a:ext cx="11430289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23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00125" y="-23102"/>
            <a:ext cx="11784125" cy="3147279"/>
          </a:xfrm>
        </p:spPr>
        <p:txBody>
          <a:bodyPr vert="horz" lIns="327296" tIns="327296" rIns="327296" bIns="327296">
            <a:noAutofit/>
          </a:bodyPr>
          <a:lstStyle>
            <a:lvl1pPr>
              <a:lnSpc>
                <a:spcPct val="80000"/>
              </a:lnSpc>
              <a:defRPr sz="8666" b="0" cap="all" baseline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object 8"/>
          <p:cNvSpPr/>
          <p:nvPr userDrawn="1"/>
        </p:nvSpPr>
        <p:spPr>
          <a:xfrm>
            <a:off x="381004" y="5712541"/>
            <a:ext cx="11430289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23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121E4-D02C-324F-891F-47AB8A3D2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298018"/>
            <a:ext cx="11303000" cy="410369"/>
          </a:xfrm>
        </p:spPr>
        <p:txBody>
          <a:bodyPr/>
          <a:lstStyle>
            <a:lvl1pPr>
              <a:defRPr sz="2667" b="1"/>
            </a:lvl1pPr>
            <a:lvl2pPr marL="2815096" indent="0">
              <a:buNone/>
              <a:defRPr/>
            </a:lvl2pPr>
            <a:lvl3pPr marL="554207" indent="0">
              <a:buNone/>
              <a:defRPr/>
            </a:lvl3pPr>
            <a:lvl5pPr marL="1108416" indent="0">
              <a:buNone/>
              <a:defRPr/>
            </a:lvl5pPr>
          </a:lstStyle>
          <a:p>
            <a:pPr lvl="0"/>
            <a:r>
              <a:rPr lang="en-US"/>
              <a:t>Presenter’s name here @</a:t>
            </a:r>
            <a:r>
              <a:rPr lang="en-US" err="1"/>
              <a:t>socialmediahandle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845AA-2A4D-054C-B1BC-4EF18CBF9B0E}"/>
              </a:ext>
            </a:extLst>
          </p:cNvPr>
          <p:cNvSpPr txBox="1"/>
          <p:nvPr userDrawn="1"/>
        </p:nvSpPr>
        <p:spPr>
          <a:xfrm>
            <a:off x="12859174" y="5529561"/>
            <a:ext cx="3542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Logos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Partner logos may be placed to the right of our logo, below the white line.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Where possible please use white versions of logos with a transparent background.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BFC679-77D1-CF43-8183-78771BF84BC8}"/>
              </a:ext>
            </a:extLst>
          </p:cNvPr>
          <p:cNvSpPr txBox="1"/>
          <p:nvPr userDrawn="1"/>
        </p:nvSpPr>
        <p:spPr>
          <a:xfrm>
            <a:off x="12859173" y="-7366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Title slide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Please add the name of the presenter.</a:t>
            </a:r>
          </a:p>
          <a:p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You may also choose to add your professional social media handle.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If required you may add the date.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Do not add images to this slide.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C7611-4F2E-B24D-969D-22F5D70D695E}"/>
              </a:ext>
            </a:extLst>
          </p:cNvPr>
          <p:cNvSpPr txBox="1"/>
          <p:nvPr userDrawn="1"/>
        </p:nvSpPr>
        <p:spPr>
          <a:xfrm>
            <a:off x="12859173" y="2027148"/>
            <a:ext cx="375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Text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The</a:t>
            </a:r>
            <a:r>
              <a:rPr lang="en-GB" sz="1600" baseline="0">
                <a:solidFill>
                  <a:srgbClr val="000000"/>
                </a:solidFill>
              </a:rPr>
              <a:t> font of y</a:t>
            </a:r>
            <a:r>
              <a:rPr lang="en-GB" sz="1600">
                <a:solidFill>
                  <a:srgbClr val="000000"/>
                </a:solidFill>
              </a:rPr>
              <a:t>our title on this opening slide must be in Impact, CAPS.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Your title should be no more than two lines long, in extreme circumstances you may use a subtitle.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A subtitle may be manually added in Arial Bold, sentence case (minimum size 24pt).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B4CA3-095F-D64D-9540-5BCF6CC00C9A}"/>
              </a:ext>
            </a:extLst>
          </p:cNvPr>
          <p:cNvSpPr txBox="1"/>
          <p:nvPr userDrawn="1"/>
        </p:nvSpPr>
        <p:spPr>
          <a:xfrm>
            <a:off x="12859173" y="-1376883"/>
            <a:ext cx="2844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GB" sz="1867" b="1">
                <a:solidFill>
                  <a:srgbClr val="000000"/>
                </a:solidFill>
              </a:rPr>
              <a:t> </a:t>
            </a:r>
            <a:r>
              <a:rPr lang="en-GB"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guide</a:t>
            </a:r>
          </a:p>
        </p:txBody>
      </p:sp>
    </p:spTree>
    <p:extLst>
      <p:ext uri="{BB962C8B-B14F-4D97-AF65-F5344CB8AC3E}">
        <p14:creationId xmlns:p14="http://schemas.microsoft.com/office/powerpoint/2010/main" val="420834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9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7890-9307-449C-9D48-DA709384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75C1B-C6B4-4E4D-AEBB-7432ADD16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6AA2-5737-4597-A268-939F76A4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6A98F0-A615-4649-BBC6-BA687277F77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6070-EB8D-4CF1-863C-55ADC5DF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B2F25-7F04-4150-9D75-62773D78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20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3295-62D2-4E80-A83F-47BF30528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D89F-0F6F-4912-8EE3-A4681FE14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76403-1DC7-439C-83EC-3D9DA29F6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CBEFE-128B-4E10-8952-A33E1E9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4D71F-F183-461D-84E6-2A0D253B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26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4DEC-BE05-4267-BF3C-A032CF71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BAFCD-34C1-4426-A7D3-94C15D0C5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616C-05E1-4D98-965C-5DEC09A6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822DE-F896-4BA7-B854-54AFBA2E0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DA73E-94C6-4AE1-98A1-5760D4FE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044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78F7-7070-4B1A-A204-495A651D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2C5A6-89A4-428D-9F83-93D6130FC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93CE4-62F1-46EA-9A19-CFDF71E8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D710C-4F41-46E1-B464-24CFA232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0670E-00FA-4AA6-A692-C9931C73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79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78F7-7070-4B1A-A204-495A651D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2C5A6-89A4-428D-9F83-93D6130FC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93CE4-62F1-46EA-9A19-CFDF71E8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D710C-4F41-46E1-B464-24CFA232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0670E-00FA-4AA6-A692-C9931C73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828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4AFB-F8D4-4974-9EDD-F7B229D9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4D301-D570-4AFE-9B00-C203D049D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30153-E7BB-4E59-B010-39E4C81AF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79AFC-9ED2-48BB-AC9F-2BB49448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49127-4D4D-4FEF-BBC8-2C3804D7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A5686-2DBB-48B9-9520-918AC576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523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39BA9-C010-4BC2-AC4F-BBD52392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66AB5-3F92-4C4F-9775-DF2646D78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FE114-9358-45BE-9374-F8E66844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9C711-181D-4C75-97BA-5243DC8EA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CE3CE-CF51-4B53-990C-6CF895712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3E2AE-5343-4219-BE36-82A7C415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99EF1-A773-43E5-9A51-193C540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02543-CCA6-4256-AF83-DC1A20D8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649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CC1D-0AB2-418D-B1EB-08A78AF3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EE961-318F-4C5B-8CE2-2826F6BC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67476-2428-455C-BA33-228B70C8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D6040-7DA0-4BE8-A10C-086FA2BF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320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F5471-651A-4E90-BEFF-0A9034AB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AE6A-F86E-4B6E-AA69-35315851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7BCD8-703D-4028-8C68-7ADF924C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409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641A-039D-4C14-9049-A9CE1832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4D69-9192-4915-86E2-FA72CA21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D4F23-5465-4910-AB13-6686C03AB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01668-5E32-4AC3-A128-38BC5D74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1C037-A8E1-48DF-87C8-11E8F526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CBB1-FD3A-426D-84CA-C61CE561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00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4925-0DD6-4F5C-BCC0-293E4A61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586BB-D0AA-4546-B03B-FAC5390C5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9109F-05EA-46EE-8B47-44470BAD4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2F6F7-585F-44F2-B8D5-C27F16C0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EBD1D-3AD6-48CA-A08A-03364662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7E766-A7E4-4C36-A8E5-E6E26F22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12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792F-5EA6-48B7-B7CD-DF11B4DA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587D2-75BD-4C93-86BE-46D80D4B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1A7B5-717E-4AAA-B85D-7B4F53E2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8139C-9B74-401B-A0A5-D8926486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ABCBF-9C40-4883-895E-F4C26965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798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145D1-CFE2-498D-B911-42C826CA0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EA03F-03E9-4E81-A881-4B65FB4BD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E694-3CF3-438B-AB5D-116C9952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4480-675C-4BD9-93FF-8DA5B54D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ADDF6-CCF0-4792-8A1D-64D55CB6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31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2BE21-6650-984A-BF66-A6A4251F4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5" y="6031754"/>
            <a:ext cx="1818855" cy="535787"/>
          </a:xfrm>
          <a:prstGeom prst="rect">
            <a:avLst/>
          </a:prstGeom>
        </p:spPr>
      </p:pic>
      <p:sp>
        <p:nvSpPr>
          <p:cNvPr id="14" name="object 8"/>
          <p:cNvSpPr/>
          <p:nvPr/>
        </p:nvSpPr>
        <p:spPr>
          <a:xfrm>
            <a:off x="381004" y="5712541"/>
            <a:ext cx="11430289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23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00125" y="-23102"/>
            <a:ext cx="11784125" cy="3147279"/>
          </a:xfrm>
        </p:spPr>
        <p:txBody>
          <a:bodyPr vert="horz" lIns="327296" tIns="327296" rIns="327296" bIns="327296">
            <a:noAutofit/>
          </a:bodyPr>
          <a:lstStyle>
            <a:lvl1pPr>
              <a:lnSpc>
                <a:spcPct val="80000"/>
              </a:lnSpc>
              <a:defRPr sz="8666" b="0" cap="all" baseline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object 8"/>
          <p:cNvSpPr/>
          <p:nvPr userDrawn="1"/>
        </p:nvSpPr>
        <p:spPr>
          <a:xfrm>
            <a:off x="381004" y="5712541"/>
            <a:ext cx="11430289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23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121E4-D02C-324F-891F-47AB8A3D2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298018"/>
            <a:ext cx="11303000" cy="410369"/>
          </a:xfrm>
        </p:spPr>
        <p:txBody>
          <a:bodyPr/>
          <a:lstStyle>
            <a:lvl1pPr>
              <a:defRPr sz="2667" b="1"/>
            </a:lvl1pPr>
            <a:lvl2pPr marL="2815096" indent="0">
              <a:buNone/>
              <a:defRPr/>
            </a:lvl2pPr>
            <a:lvl3pPr marL="554207" indent="0">
              <a:buNone/>
              <a:defRPr/>
            </a:lvl3pPr>
            <a:lvl5pPr marL="1108416" indent="0">
              <a:buNone/>
              <a:defRPr/>
            </a:lvl5pPr>
          </a:lstStyle>
          <a:p>
            <a:pPr lvl="0"/>
            <a:r>
              <a:rPr lang="en-US"/>
              <a:t>Presenter’s name here @</a:t>
            </a:r>
            <a:r>
              <a:rPr lang="en-US" err="1"/>
              <a:t>socialmediahandle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845AA-2A4D-054C-B1BC-4EF18CBF9B0E}"/>
              </a:ext>
            </a:extLst>
          </p:cNvPr>
          <p:cNvSpPr txBox="1"/>
          <p:nvPr userDrawn="1"/>
        </p:nvSpPr>
        <p:spPr>
          <a:xfrm>
            <a:off x="12859174" y="5529561"/>
            <a:ext cx="3542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Logos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Partner logos may be placed to the right of our logo, below the white line.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Where possible please use white versions of logos with a transparent background.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BFC679-77D1-CF43-8183-78771BF84BC8}"/>
              </a:ext>
            </a:extLst>
          </p:cNvPr>
          <p:cNvSpPr txBox="1"/>
          <p:nvPr userDrawn="1"/>
        </p:nvSpPr>
        <p:spPr>
          <a:xfrm>
            <a:off x="12859173" y="-7366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Title slide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Please add the name of the presenter.</a:t>
            </a:r>
          </a:p>
          <a:p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You may also choose to add your professional social media handle.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If required you may add the date.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Do not add images to this slide.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C7611-4F2E-B24D-969D-22F5D70D695E}"/>
              </a:ext>
            </a:extLst>
          </p:cNvPr>
          <p:cNvSpPr txBox="1"/>
          <p:nvPr userDrawn="1"/>
        </p:nvSpPr>
        <p:spPr>
          <a:xfrm>
            <a:off x="12859173" y="2027148"/>
            <a:ext cx="375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Text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The</a:t>
            </a:r>
            <a:r>
              <a:rPr lang="en-GB" sz="1600" baseline="0">
                <a:solidFill>
                  <a:srgbClr val="000000"/>
                </a:solidFill>
              </a:rPr>
              <a:t> font of y</a:t>
            </a:r>
            <a:r>
              <a:rPr lang="en-GB" sz="1600">
                <a:solidFill>
                  <a:srgbClr val="000000"/>
                </a:solidFill>
              </a:rPr>
              <a:t>our title on this opening slide must be in Impact, CAPS.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Your title should be no more than two lines long, in extreme circumstances you may use a subtitle.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A subtitle may be manually added in Arial Bold, sentence case (minimum size 24pt).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B4CA3-095F-D64D-9540-5BCF6CC00C9A}"/>
              </a:ext>
            </a:extLst>
          </p:cNvPr>
          <p:cNvSpPr txBox="1"/>
          <p:nvPr userDrawn="1"/>
        </p:nvSpPr>
        <p:spPr>
          <a:xfrm>
            <a:off x="12859173" y="-1376883"/>
            <a:ext cx="2844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GB" sz="1867" b="1">
                <a:solidFill>
                  <a:srgbClr val="000000"/>
                </a:solidFill>
              </a:rPr>
              <a:t> </a:t>
            </a:r>
            <a:r>
              <a:rPr lang="en-GB"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guide</a:t>
            </a:r>
          </a:p>
        </p:txBody>
      </p:sp>
    </p:spTree>
    <p:extLst>
      <p:ext uri="{BB962C8B-B14F-4D97-AF65-F5344CB8AC3E}">
        <p14:creationId xmlns:p14="http://schemas.microsoft.com/office/powerpoint/2010/main" val="4188015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95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395" y="364063"/>
            <a:ext cx="10737160" cy="6105023"/>
          </a:xfrm>
        </p:spPr>
        <p:txBody>
          <a:bodyPr vert="horz" lIns="0" tIns="0" rIns="0" bIns="0">
            <a:noAutofit/>
          </a:bodyPr>
          <a:lstStyle>
            <a:lvl1pPr marL="0" indent="0">
              <a:lnSpc>
                <a:spcPct val="90000"/>
              </a:lnSpc>
              <a:buFont typeface="Arial"/>
              <a:buNone/>
              <a:defRPr sz="3200" b="1" baseline="0">
                <a:solidFill>
                  <a:schemeClr val="accent1"/>
                </a:solidFill>
              </a:defRPr>
            </a:lvl1pPr>
            <a:lvl2pPr marL="658094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2pPr>
            <a:lvl3pPr marL="935198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3pPr>
            <a:lvl4pPr marL="1212302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4pPr>
            <a:lvl5pPr marL="1489407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5pPr>
            <a:lvl7pPr marL="1662622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7pPr>
            <a:lvl8pPr marL="1939728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8pPr>
            <a:lvl9pPr marL="2216831" marR="0" indent="-38099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67" b="1">
                <a:solidFill>
                  <a:srgbClr val="00AEEF"/>
                </a:solidFill>
              </a:defRPr>
            </a:lvl9pPr>
          </a:lstStyle>
          <a:p>
            <a:pPr lvl="0"/>
            <a:r>
              <a:rPr lang="en-US"/>
              <a:t>Add your own text here.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412DF-B47C-C548-8E5F-B6EC03F735D4}"/>
              </a:ext>
            </a:extLst>
          </p:cNvPr>
          <p:cNvSpPr txBox="1"/>
          <p:nvPr userDrawn="1"/>
        </p:nvSpPr>
        <p:spPr>
          <a:xfrm>
            <a:off x="12859173" y="674373"/>
            <a:ext cx="375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Large intro slide</a:t>
            </a:r>
          </a:p>
          <a:p>
            <a:endParaRPr lang="en-GB" sz="1600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It can be used to introduce who we are, or you may wish to replace the boiler plate paragraph with text about your own project.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9A7C4-97EE-4442-A841-CA79C98DFE28}"/>
              </a:ext>
            </a:extLst>
          </p:cNvPr>
          <p:cNvSpPr txBox="1"/>
          <p:nvPr userDrawn="1"/>
        </p:nvSpPr>
        <p:spPr>
          <a:xfrm>
            <a:off x="12859173" y="2572311"/>
            <a:ext cx="375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Fonts</a:t>
            </a:r>
          </a:p>
          <a:p>
            <a:endParaRPr lang="en-GB" sz="1600" b="1">
              <a:solidFill>
                <a:srgbClr val="00000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Please use Arial Bold, 24pt minimum.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D3CE5-8EE2-784A-936B-D873C63883A0}"/>
              </a:ext>
            </a:extLst>
          </p:cNvPr>
          <p:cNvSpPr txBox="1"/>
          <p:nvPr userDrawn="1"/>
        </p:nvSpPr>
        <p:spPr>
          <a:xfrm>
            <a:off x="12859173" y="-25400"/>
            <a:ext cx="2844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b="1">
                <a:solidFill>
                  <a:srgbClr val="000000"/>
                </a:solidFill>
              </a:rPr>
              <a:t>Layout guide</a:t>
            </a:r>
          </a:p>
        </p:txBody>
      </p:sp>
    </p:spTree>
    <p:extLst>
      <p:ext uri="{BB962C8B-B14F-4D97-AF65-F5344CB8AC3E}">
        <p14:creationId xmlns:p14="http://schemas.microsoft.com/office/powerpoint/2010/main" val="162910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4AFB-F8D4-4974-9EDD-F7B229D9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4D301-D570-4AFE-9B00-C203D049D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30153-E7BB-4E59-B010-39E4C81AF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79AFC-9ED2-48BB-AC9F-2BB49448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49127-4D4D-4FEF-BBC8-2C3804D7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A5686-2DBB-48B9-9520-918AC576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9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(1 blo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76D019C-307A-D54F-900F-9590CF307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808" y="695517"/>
            <a:ext cx="11155839" cy="52368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400" b="1" i="0" cap="all" spc="200" baseline="0">
                <a:solidFill>
                  <a:srgbClr val="00B0F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7DBD39E-B99F-8E40-BA1F-A430137821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808" y="1347789"/>
            <a:ext cx="11155839" cy="5065203"/>
          </a:xfrm>
          <a:prstGeom prst="rect">
            <a:avLst/>
          </a:prstGeom>
        </p:spPr>
        <p:txBody>
          <a:bodyPr lIns="90000"/>
          <a:lstStyle>
            <a:lvl1pPr marL="285750" indent="-285750" algn="l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100" b="0" i="0" cap="none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</p:spTree>
    <p:extLst>
      <p:ext uri="{BB962C8B-B14F-4D97-AF65-F5344CB8AC3E}">
        <p14:creationId xmlns:p14="http://schemas.microsoft.com/office/powerpoint/2010/main" val="2709338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16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12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9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79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09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5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7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21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1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39BA9-C010-4BC2-AC4F-BBD52392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66AB5-3F92-4C4F-9775-DF2646D78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FE114-9358-45BE-9374-F8E66844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9C711-181D-4C75-97BA-5243DC8EA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CE3CE-CF51-4B53-990C-6CF895712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3E2AE-5343-4219-BE36-82A7C415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99EF1-A773-43E5-9A51-193C540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02543-CCA6-4256-AF83-DC1A20D8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930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65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2BBD-C053-4F3F-B6C6-A7973928865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A294-10DA-4462-9A26-47E6CB3AC11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88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5334000"/>
            <a:ext cx="10363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5867400"/>
            <a:ext cx="103632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9944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66004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914337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4775200" cy="4191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4775200" cy="4191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48969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20458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56736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89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004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CC1D-0AB2-418D-B1EB-08A78AF3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EE961-318F-4C5B-8CE2-2826F6BC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67476-2428-455C-BA33-228B70C8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D6040-7DA0-4BE8-A10C-086FA2BF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617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04130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689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34400" y="1417638"/>
            <a:ext cx="2438400" cy="52117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17638"/>
            <a:ext cx="7112000" cy="52117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90142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17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82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24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3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50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2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F5471-651A-4E90-BEFF-0A9034AB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AE6A-F86E-4B6E-AA69-35315851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7BCD8-703D-4028-8C68-7ADF924C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787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1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8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1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3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F799DFDB-41F2-48D8-A5D3-8BC5A0E8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>
            <a:extLst>
              <a:ext uri="{FF2B5EF4-FFF2-40B4-BE49-F238E27FC236}">
                <a16:creationId xmlns:a16="http://schemas.microsoft.com/office/drawing/2014/main" id="{AF9379AD-5740-4BD2-81E5-9AEAC8A9C5BB}"/>
              </a:ext>
            </a:extLst>
          </p:cNvPr>
          <p:cNvGrpSpPr/>
          <p:nvPr/>
        </p:nvGrpSpPr>
        <p:grpSpPr>
          <a:xfrm>
            <a:off x="1" y="2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F24FA6-FD0E-41B6-8627-207F39826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16E3081-C712-45A9-AD62-1AA6334D7C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4485F69-5AB1-4108-8436-66330E0F9F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E02CEA-2D4E-401B-8DB7-35E298736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65AB577-3220-43F1-B935-8BE85FDE0D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F8CA7D1-411E-4BED-B585-120E7D8AD44A}"/>
                </a:ext>
              </a:extLst>
            </p:cNvPr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33C7F7D-6530-49EE-A2E1-D794E4D83259}"/>
                </a:ext>
              </a:extLst>
            </p:cNvPr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13AE912-40AC-462B-A9C8-77C43442A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16BD1C3-456B-4CDB-A292-9B634618155B}"/>
                </a:ext>
              </a:extLst>
            </p:cNvPr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0F18EB9-9841-4E4F-B14B-838DC725DFC7}"/>
                </a:ext>
              </a:extLst>
            </p:cNvPr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58BD578-4E14-4F53-9977-8680B51FC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E7EFDE-4C6B-449E-B368-B6AD1832D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BFE8A0-12F4-45B6-94CD-E34334151FD8}"/>
                </a:ext>
              </a:extLst>
            </p:cNvPr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2E48CFC-0FA4-483C-AE84-AC9C2BE3FD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068FF2-A9F7-44E2-B3D2-1A460A74038C}"/>
                </a:ext>
              </a:extLst>
            </p:cNvPr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239648D-070A-43C1-A2A7-37094A042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B7D05CE-BD22-48F6-9758-2028938544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36CF1BA-38E3-4586-8FD7-AA94DDC19F8E}"/>
                </a:ext>
              </a:extLst>
            </p:cNvPr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5B1F17-6CF7-40E7-BBBA-7CD0695F8F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5F52B3C-1D92-49EC-95CC-BE68FB089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224B161-E12E-4317-870F-80118A87C6B0}"/>
                </a:ext>
              </a:extLst>
            </p:cNvPr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A28C97D-F6B8-4690-916B-56FC00AF9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439E43C-D71B-4B82-AD0B-D9278EE62E67}"/>
                </a:ext>
              </a:extLst>
            </p:cNvPr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AEE82A-616B-4AF5-96DA-1ECE476BB4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986605F-B3B8-4C62-B375-083E5FDA3C9F}"/>
                </a:ext>
              </a:extLst>
            </p:cNvPr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1BA03CE-D8B8-4A6B-A572-CC33F43054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361278-ED1A-4D85-9B19-550B9076103C}"/>
                </a:ext>
              </a:extLst>
            </p:cNvPr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6903370-A032-4879-A8DD-8E1946404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43D54F-4556-4899-BDD4-07A71B7A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8BD7483-BD5F-4279-861D-4CBA29169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844AD42-D04F-4ACE-9DBA-22C70077BAEC}"/>
                </a:ext>
              </a:extLst>
            </p:cNvPr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5C72A7-2287-4BEE-B640-8BEF9D432EB1}"/>
                </a:ext>
              </a:extLst>
            </p:cNvPr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2E03824-EA9B-4FEE-9F78-B0F054C2B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0691EFD-1DFF-4381-84D6-37FB4311DC15}"/>
                </a:ext>
              </a:extLst>
            </p:cNvPr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1D0D6D-D293-4F3F-B10F-2A689CE7E98C}"/>
                </a:ext>
              </a:extLst>
            </p:cNvPr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05FFB3-F0A6-4438-A4C8-7205B1220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7D2779-3FD3-4197-9BEB-D51DDFB44C03}"/>
                </a:ext>
              </a:extLst>
            </p:cNvPr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F1F5837-636A-493E-9669-46F465024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BF17876-0F8A-4AA1-AC9E-B5026F57A593}"/>
                </a:ext>
              </a:extLst>
            </p:cNvPr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425EA7F-3755-4373-B834-93CB9125A7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26873E4-28BF-46DD-895D-D58967CEA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1D7417D-7BE3-4F02-8B70-EB219607CC1D}"/>
                </a:ext>
              </a:extLst>
            </p:cNvPr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74E4702-F637-4CA0-A861-1EFB9E8AF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A660E3F-99DA-4A73-9CE0-AE6664EE96AB}"/>
                </a:ext>
              </a:extLst>
            </p:cNvPr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485FEF7-6F4A-4B71-BFA7-8C9DACCF4C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16FA238-B725-4078-8B2E-8B8147C234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BC37E38-79A7-4942-916D-8B54295553DC}"/>
                </a:ext>
              </a:extLst>
            </p:cNvPr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334D5AE-61C8-42EE-A138-40DD6F0CD9DE}"/>
                </a:ext>
              </a:extLst>
            </p:cNvPr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4B4934B-420E-405E-A3F1-5FB1A3691F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CD40D41-1949-41C3-BEED-67225A7ABF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F1ED01A-914A-4072-A7CD-7F9268CD31E6}"/>
                </a:ext>
              </a:extLst>
            </p:cNvPr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AB32DC2-433A-4718-A495-D441BB374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13B9598-F189-4BEC-ACC2-68A14D720D74}"/>
                </a:ext>
              </a:extLst>
            </p:cNvPr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C3B5C17-85FC-4B85-9CEE-F3F7CF90F5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6" y="1122363"/>
            <a:ext cx="8791575" cy="23876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/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0" name="Date Placeholder 3">
            <a:extLst>
              <a:ext uri="{FF2B5EF4-FFF2-40B4-BE49-F238E27FC236}">
                <a16:creationId xmlns:a16="http://schemas.microsoft.com/office/drawing/2014/main" id="{79C420DE-EDAE-44C9-9B9A-CFBD6BAC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8133" y="541020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26BFF-C99E-4F0F-8183-BE0ECD901321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3B53E04D-540B-4466-8CF2-5332F67F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5367" y="5410201"/>
            <a:ext cx="51265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7C7F74E-633B-48B0-8FBE-10F96220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533" y="5410201"/>
            <a:ext cx="770467" cy="365125"/>
          </a:xfrm>
        </p:spPr>
        <p:txBody>
          <a:bodyPr/>
          <a:lstStyle>
            <a:lvl1pPr>
              <a:defRPr/>
            </a:lvl1pPr>
          </a:lstStyle>
          <a:p>
            <a:fld id="{C2CA5505-BBF6-43F9-BD27-2220F89C5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2524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879EE-1F48-43A1-8270-4B99513A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576E-7019-474F-A37E-DC1B5C868BFA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E78A3-4507-48C0-BB2C-34704C6C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46D68-3C3D-4797-9C8C-5B7102A4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3FD6D-6CB7-43BD-BEBC-5D08E07A4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52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/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11B16-9283-47B4-B735-DB11865E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2F159-7D9E-48A5-8E11-9DD26EC7B6BF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830F-4C3E-4B6F-9794-401E6CAE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EB3B-C176-4AD0-A828-02DEAB97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35D1C-5180-42BA-ACAA-D7247399F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307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1D0381-058C-4C21-969D-71535A49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526BB-5C4C-4A07-9CEC-7569F9A37450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90E2D-9FB6-4BC9-B316-E87B55E9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7BC308-3280-4725-8217-4E32C9DBD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1A90A-0A56-4708-8D73-628F3BE001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2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8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1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9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9"/>
            <a:ext cx="487521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D64A52-19A1-4B86-A633-2549CC68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751E0-4FFD-4568-895F-1D4FC214238A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0B76D4-67B6-43C5-B07E-61B73923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A72E8-F019-47F1-8312-83795D26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EDEB4-AE8C-4471-8582-E84F5F105B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7056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FD8FCD-636D-4431-875F-AB7EFBF0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3D2C8-6FBF-4F2B-8D4B-143A11BBA55E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372FE2-05D0-4CBC-8EAF-28E7EABE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A0798E-9189-491F-B232-F1603182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6BEBE-CCFB-4CE0-AFFB-BA7074445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39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641A-039D-4C14-9049-A9CE1832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4D69-9192-4915-86E2-FA72CA21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D4F23-5465-4910-AB13-6686C03AB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01668-5E32-4AC3-A128-38BC5D74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1C037-A8E1-48DF-87C8-11E8F526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CBB1-FD3A-426D-84CA-C61CE561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0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5D7EFC-874A-4916-8FE0-477043AAA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2DAC2-3768-4004-80DD-94500441B75F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C000166-E07F-424A-8E73-D2E07D08B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1BA3F2-0C97-4B36-897C-72D130B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E1D12-EB4B-4276-9FB5-152ED4C1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3556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946C91-4AF0-4F94-9B3D-1F6AF811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0309-794C-4E12-BBC6-D8C276C1153F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AA133-3AEC-4F30-AA15-6C8F5FBB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04CCFA-66FF-4A4D-8B9D-627F3F3E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868B3-7482-45C2-A326-963A55430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19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5934508" cy="163988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3"/>
            <a:ext cx="3666691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7985EA-1038-46E0-952C-70E9E030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DAF99-1E79-48F5-B24A-0E1870D24EBB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EFCE40-1115-4F5C-B03A-514B33F5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633ABC-77A2-4970-8AB1-72346D7B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BA5D0-9E0F-416B-A1C0-9129F5B27F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892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4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69C448-714F-46A2-95E1-97E02CB3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57E3-1F38-4588-BC08-71DA0CECAE57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1075E-34EF-4902-A468-9157264B0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78EA6D-5F2F-4A81-993E-F1CFAD97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D6EE2-60D4-441E-8201-E024CE9A41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5686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1"/>
            <a:ext cx="9904459" cy="1371599"/>
          </a:xfrm>
        </p:spPr>
        <p:txBody>
          <a:bodyPr anchor="ctr"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6774D1-92F1-4405-83BB-E66EA2B8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81A4-BD3C-40D6-8995-0D9E8CB5D7A2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9E143F-16AD-46C7-B2BF-54A29558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0F69EE-A876-4A33-BC0D-C6E0BDF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4A30C-53FE-4A47-8DB5-8049DCFF2E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1306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9">
            <a:extLst>
              <a:ext uri="{FF2B5EF4-FFF2-40B4-BE49-F238E27FC236}">
                <a16:creationId xmlns:a16="http://schemas.microsoft.com/office/drawing/2014/main" id="{7A7BE0E1-E73B-491A-BBC6-AC2F3E21354D}"/>
              </a:ext>
            </a:extLst>
          </p:cNvPr>
          <p:cNvSpPr txBox="1"/>
          <p:nvPr/>
        </p:nvSpPr>
        <p:spPr>
          <a:xfrm>
            <a:off x="903817" y="731839"/>
            <a:ext cx="609600" cy="585787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 eaLnBrk="1" fontAlgn="auto" hangingPunct="1">
              <a:spcAft>
                <a:spcPts val="0"/>
              </a:spcAft>
              <a:defRPr/>
            </a:pPr>
            <a:r>
              <a:rPr lang="en-US" sz="600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E67F05BD-CCD5-4F19-9BD4-E7BA221B3B46}"/>
              </a:ext>
            </a:extLst>
          </p:cNvPr>
          <p:cNvSpPr txBox="1"/>
          <p:nvPr/>
        </p:nvSpPr>
        <p:spPr>
          <a:xfrm>
            <a:off x="10536767" y="2765425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 eaLnBrk="1" fontAlgn="auto" hangingPunct="1">
              <a:spcAft>
                <a:spcPts val="0"/>
              </a:spcAft>
              <a:defRPr/>
            </a:pPr>
            <a:r>
              <a:rPr lang="en-US" sz="600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74842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3" cy="1489496"/>
          </a:xfrm>
        </p:spPr>
        <p:txBody>
          <a:bodyPr anchor="ctr"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289CFC6-ABCB-49DA-8FA6-2324374C98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7788C-94A7-4BF2-903C-F11612CF893B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BD7217C-2B1E-4811-8D6B-16B700A34D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DE78EBE-C301-4D3E-BB6D-413E6338A0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4254AF3-46D8-49D2-BD5B-434B17074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9982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134043"/>
            <a:ext cx="9906001" cy="2511835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19F16A-D8CA-4393-8A8D-8869E2B6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B638F-C6A5-4476-9EDC-4EEA28FDE88D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84833A-3C82-48C7-9F21-15472528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253AB0-8BAA-43C1-82C5-CE7A791F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21D3-196C-4317-A399-AAFD6C7DF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68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8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1" cy="24309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3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3" y="3360263"/>
            <a:ext cx="3194968" cy="24309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B9206F4-3C34-47AB-906A-01BF23D3383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0B85-83BD-41B8-9D4C-9283ED5F6B93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A9B354E-946B-4FE0-BB63-F9D67F6437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3C949EA-E99C-4B64-ADC8-B974933E3EE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C152BC4D-05F0-47EC-BAAF-932264DCF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067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500" dirty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60"/>
            <a:ext cx="3195240" cy="81784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4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500" dirty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4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500" dirty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3" y="4980856"/>
            <a:ext cx="3194968" cy="81034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8D8F1F1-1BD9-48E6-94FF-84A4273D792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E1273-0285-46F6-953F-537C18870EA4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E137904-703A-41B0-82A5-0DD5D093484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6AD7827-C66B-45C9-8CA6-5C6802A6056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8C7C745-2B81-4454-9CDF-8E71F1220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43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4BC9-BE90-4C73-A4F8-1FBCD1D2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5F940-5C84-4CD8-9E6A-43F684562B15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7142C-D28D-4C37-B85E-4920E883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2E19C-A8C7-46F8-A08A-47C38572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5BA8F-B6C0-4379-B981-2897046A2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9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4925-0DD6-4F5C-BCC0-293E4A61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586BB-D0AA-4546-B03B-FAC5390C5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9109F-05EA-46EE-8B47-44470BAD4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2F6F7-585F-44F2-B8D5-C27F16C0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EBD1D-3AD6-48CA-A08A-03364662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7E766-A7E4-4C36-A8E5-E6E26F22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0507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609601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601"/>
            <a:ext cx="7748591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CDEB0-4B8C-4BBB-B573-B0D06402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2FB55-5F5D-4BDF-A666-C96D7E592AAD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4592-8934-491E-B096-04FCFAA0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50FB2-B182-49BD-A491-ED7A43E6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65A5E-666D-42EE-BFBE-0A5FDDE56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505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12">
            <a:extLst>
              <a:ext uri="{FF2B5EF4-FFF2-40B4-BE49-F238E27FC236}">
                <a16:creationId xmlns:a16="http://schemas.microsoft.com/office/drawing/2014/main" id="{68BF2CF2-1FB7-4DDB-BBA1-EB5BB32BF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Espace réservé de la date 15">
            <a:extLst>
              <a:ext uri="{FF2B5EF4-FFF2-40B4-BE49-F238E27FC236}">
                <a16:creationId xmlns:a16="http://schemas.microsoft.com/office/drawing/2014/main" id="{21CD7512-3080-4139-A448-A82AB131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B1307-ADF8-4E60-962B-164967990979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5A77A486-915F-42CD-AADF-175298D2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4">
            <a:extLst>
              <a:ext uri="{FF2B5EF4-FFF2-40B4-BE49-F238E27FC236}">
                <a16:creationId xmlns:a16="http://schemas.microsoft.com/office/drawing/2014/main" id="{D09DC124-5544-4ECC-A22D-DF802CD3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3C6A0C5E-9C4F-46EB-BB52-C97D4153A13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340683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4">
            <a:extLst>
              <a:ext uri="{FF2B5EF4-FFF2-40B4-BE49-F238E27FC236}">
                <a16:creationId xmlns:a16="http://schemas.microsoft.com/office/drawing/2014/main" id="{EACD0A89-2839-4592-9231-9E885637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FECEB-060E-4A66-A9D3-1EE0631A863F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18">
            <a:extLst>
              <a:ext uri="{FF2B5EF4-FFF2-40B4-BE49-F238E27FC236}">
                <a16:creationId xmlns:a16="http://schemas.microsoft.com/office/drawing/2014/main" id="{9280F9D5-6A31-4120-A43A-A6BAEFB5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5">
            <a:extLst>
              <a:ext uri="{FF2B5EF4-FFF2-40B4-BE49-F238E27FC236}">
                <a16:creationId xmlns:a16="http://schemas.microsoft.com/office/drawing/2014/main" id="{69DDA7AB-4F86-4ADD-AE98-8B2AB114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C314CB8B-2889-487C-8BCC-55E109724CD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677506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12">
            <a:extLst>
              <a:ext uri="{FF2B5EF4-FFF2-40B4-BE49-F238E27FC236}">
                <a16:creationId xmlns:a16="http://schemas.microsoft.com/office/drawing/2014/main" id="{4E569018-509A-4D16-9969-9CB83462B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5" name="Espace réservé de la date 18">
            <a:extLst>
              <a:ext uri="{FF2B5EF4-FFF2-40B4-BE49-F238E27FC236}">
                <a16:creationId xmlns:a16="http://schemas.microsoft.com/office/drawing/2014/main" id="{9B68B621-DF7B-4C9E-AAFF-C56AB74D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209FB-C2F3-408B-A4F6-0CB3AD0BDC02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Espace réservé du pied de page 10">
            <a:extLst>
              <a:ext uri="{FF2B5EF4-FFF2-40B4-BE49-F238E27FC236}">
                <a16:creationId xmlns:a16="http://schemas.microsoft.com/office/drawing/2014/main" id="{A7A54FD9-03FA-4B75-A55C-C68C1E4F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5">
            <a:extLst>
              <a:ext uri="{FF2B5EF4-FFF2-40B4-BE49-F238E27FC236}">
                <a16:creationId xmlns:a16="http://schemas.microsoft.com/office/drawing/2014/main" id="{49C8BA58-FE61-4CE0-8D91-21567C70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8DA64-1167-4180-AEAC-F869DB76D4D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92249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0">
            <a:extLst>
              <a:ext uri="{FF2B5EF4-FFF2-40B4-BE49-F238E27FC236}">
                <a16:creationId xmlns:a16="http://schemas.microsoft.com/office/drawing/2014/main" id="{8683EEDC-D961-47B4-B79B-F589DBA9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C3925-BAAF-4CFA-AE58-6037D0446073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Espace réservé du pied de page 27">
            <a:extLst>
              <a:ext uri="{FF2B5EF4-FFF2-40B4-BE49-F238E27FC236}">
                <a16:creationId xmlns:a16="http://schemas.microsoft.com/office/drawing/2014/main" id="{6A1CA240-EB25-4B81-9CE7-409EAFA9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CD0EFA7A-A90D-4AF9-A1B2-CB88735A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C7D04-7CD9-44E0-9758-9D99E51D58E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756515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12">
            <a:extLst>
              <a:ext uri="{FF2B5EF4-FFF2-40B4-BE49-F238E27FC236}">
                <a16:creationId xmlns:a16="http://schemas.microsoft.com/office/drawing/2014/main" id="{D136CF51-5EBD-4E9B-8098-DB50A1FD7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DC2BE8F9-92DC-461C-9CC2-D9A1C2DF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5B16-D31F-4B91-B882-1EC55F2756AB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EC06EB8F-F6E3-4010-B145-51E78B75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EB4B556A-A4C2-465D-92F8-FA8D4604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fld id="{DC53D7CC-07E4-4EB4-9EFE-96EB9159CD4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500459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0">
            <a:extLst>
              <a:ext uri="{FF2B5EF4-FFF2-40B4-BE49-F238E27FC236}">
                <a16:creationId xmlns:a16="http://schemas.microsoft.com/office/drawing/2014/main" id="{36482617-3A22-47BC-97D8-0C416461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532B-1C03-44B8-9846-EB0EA5148A02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4" name="Espace réservé du pied de page 27">
            <a:extLst>
              <a:ext uri="{FF2B5EF4-FFF2-40B4-BE49-F238E27FC236}">
                <a16:creationId xmlns:a16="http://schemas.microsoft.com/office/drawing/2014/main" id="{100E033D-156C-416A-8329-D283C0C5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FC7ACA-3E5B-422E-A775-712E3B26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07B00-148B-4E04-9529-6ABEFA37258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636699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2">
            <a:extLst>
              <a:ext uri="{FF2B5EF4-FFF2-40B4-BE49-F238E27FC236}">
                <a16:creationId xmlns:a16="http://schemas.microsoft.com/office/drawing/2014/main" id="{806C7F0A-7C5A-413E-AE58-49927951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FA229-837F-4FC8-90A6-6A7BAF66D74B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3" name="Espace réservé du pied de page 23">
            <a:extLst>
              <a:ext uri="{FF2B5EF4-FFF2-40B4-BE49-F238E27FC236}">
                <a16:creationId xmlns:a16="http://schemas.microsoft.com/office/drawing/2014/main" id="{09656449-71F2-445C-99A7-113670B6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C262A06E-BB48-4A73-B815-15548B17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16F63-5D07-40F0-B0A7-F90ECF14AE7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176138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12">
            <a:extLst>
              <a:ext uri="{FF2B5EF4-FFF2-40B4-BE49-F238E27FC236}">
                <a16:creationId xmlns:a16="http://schemas.microsoft.com/office/drawing/2014/main" id="{95F1C645-B40F-423D-BBD2-8F1D8B855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24">
            <a:extLst>
              <a:ext uri="{FF2B5EF4-FFF2-40B4-BE49-F238E27FC236}">
                <a16:creationId xmlns:a16="http://schemas.microsoft.com/office/drawing/2014/main" id="{80D7D637-DB75-401D-83A2-610ABE8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98BE6-BE7A-4544-8749-8B010C2BCE10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7" name="Espace réservé du pied de page 28">
            <a:extLst>
              <a:ext uri="{FF2B5EF4-FFF2-40B4-BE49-F238E27FC236}">
                <a16:creationId xmlns:a16="http://schemas.microsoft.com/office/drawing/2014/main" id="{51F7292B-9F79-4BA7-9608-A3D964FA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0F97C9B4-E401-475E-8B92-AD316DEE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C8B4C-AAE2-467D-B3B6-493DAC05C290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084260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6">
            <a:extLst>
              <a:ext uri="{FF2B5EF4-FFF2-40B4-BE49-F238E27FC236}">
                <a16:creationId xmlns:a16="http://schemas.microsoft.com/office/drawing/2014/main" id="{24E5543D-D390-4F7E-9EF7-5CD4F253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62DB8-54FA-4F90-BE23-A0F4EF5D92AD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5A34933-C58F-4197-A414-AA30416A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0">
            <a:extLst>
              <a:ext uri="{FF2B5EF4-FFF2-40B4-BE49-F238E27FC236}">
                <a16:creationId xmlns:a16="http://schemas.microsoft.com/office/drawing/2014/main" id="{992E8DE2-A5ED-4371-AC9A-703297CBB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5812D-1EAB-40FD-A11C-4F5926EC059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2504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image" Target="../media/image1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.v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FBD5CD-934A-4E62-B115-6F471D2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1345C-8F4E-4AC5-B6F9-252FFB1AC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BD3D1-5C15-44B7-BFC4-191F51CD8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212FE-6CEC-4A29-89D5-DEC7B1198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C930E-4AE0-41BD-BF59-9911EFF5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69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2BCC1FF0-9F0F-4F14-84A3-5A66B48E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01A5D-E05C-45FB-9281-9B06A06D3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3223C-6249-48AE-8A25-44B4C6DB9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4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27A4-6647-4417-A49A-4CF672F96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926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prstClr val="black">
                    <a:tint val="75000"/>
                  </a:prstClr>
                </a:solidFill>
                <a:latin typeface="Tw Cen MT" panose="020B0602020104020603"/>
                <a:cs typeface="+mn-cs"/>
              </a:defRPr>
            </a:lvl1pPr>
          </a:lstStyle>
          <a:p>
            <a:pPr>
              <a:defRPr/>
            </a:pPr>
            <a:fld id="{AB529F9F-DA1F-4995-BC34-FD4C0150A9CD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E0DBE-1403-46C4-9291-EA30539B5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6"/>
            <a:ext cx="6671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dirty="0">
                <a:solidFill>
                  <a:prstClr val="black">
                    <a:tint val="75000"/>
                  </a:prstClr>
                </a:solidFill>
                <a:latin typeface="Tw Cen MT" panose="020B0602020104020603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C9AF3-2C88-4C69-81B3-C2759B76A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3485" y="5883276"/>
            <a:ext cx="7641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700">
                <a:solidFill>
                  <a:srgbClr val="898989"/>
                </a:solidFill>
                <a:latin typeface="Tw Cen MT" panose="020B0602020104020603" pitchFamily="34" charset="0"/>
              </a:defRPr>
            </a:lvl1pPr>
          </a:lstStyle>
          <a:p>
            <a:fld id="{65795D9B-B0FD-46E9-8DCA-B89399882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46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2pPr>
      <a:lvl3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3pPr>
      <a:lvl4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4pPr>
      <a:lvl5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5pPr>
      <a:lvl6pPr marL="4572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6pPr>
      <a:lvl7pPr marL="9144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7pPr>
      <a:lvl8pPr marL="13716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8pPr>
      <a:lvl9pPr marL="18288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171450" indent="-171450" algn="l" defTabSz="68580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300"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2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0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0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>
            <a:extLst>
              <a:ext uri="{FF2B5EF4-FFF2-40B4-BE49-F238E27FC236}">
                <a16:creationId xmlns:a16="http://schemas.microsoft.com/office/drawing/2014/main" id="{D47803C3-9954-4322-BD09-6FD71576034E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1781BD-B5C7-4BD5-B1C7-410BC1623FAB}"/>
                </a:ext>
              </a:extLst>
            </p:cNvPr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EEE418-FEB7-4F0C-8504-A8A00ED3714F}"/>
                </a:ext>
              </a:extLst>
            </p:cNvPr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CF4113E2-B2E6-4EC0-BFB2-F9C7D3B8B9D8}"/>
                </a:ext>
              </a:extLst>
            </p:cNvPr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F8FD0275-FFAB-4A38-8AAC-C143C1BDA440}"/>
                </a:ext>
              </a:extLst>
            </p:cNvPr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BC7BA78-B997-4E96-ABB1-1AD17661AB9C}"/>
                </a:ext>
              </a:extLst>
            </p:cNvPr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D153B0B9-7DBC-4301-801A-8B7AA53594A2}"/>
                </a:ext>
              </a:extLst>
            </p:cNvPr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762D29AF-69A1-400B-BA4B-2F3EAFCA62AF}"/>
                </a:ext>
              </a:extLst>
            </p:cNvPr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FDCF354-61AF-436A-80FF-AF88B57339AD}"/>
                </a:ext>
              </a:extLst>
            </p:cNvPr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5C4F7FC-E817-4748-B4F6-AF45BDF18D32}"/>
                </a:ext>
              </a:extLst>
            </p:cNvPr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9450188-DE2F-4D2F-BD8C-AC4A57126979}"/>
                </a:ext>
              </a:extLst>
            </p:cNvPr>
            <p:cNvSpPr/>
            <p:nvPr/>
          </p:nvSpPr>
          <p:spPr>
            <a:xfrm>
              <a:off x="0" y="4012981"/>
              <a:ext cx="44873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0AB8857D-F0C7-4874-A6AF-92E81037B6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7333" y="609600"/>
            <a:ext cx="8595784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55C7A-702F-4983-B441-AD4B8905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3" y="2160589"/>
            <a:ext cx="8595784" cy="3881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45444-5768-4137-AD56-9C08F512E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5134" y="6042026"/>
            <a:ext cx="912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fld id="{83641668-1609-452F-8206-9F9411BB5364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4C6E-4465-45F5-91A0-A28427EEF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042026"/>
            <a:ext cx="6297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675" dirty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C3E1C-360A-4C24-81FA-CEF09DBC2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1" y="6042026"/>
            <a:ext cx="6815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600">
                <a:solidFill>
                  <a:srgbClr val="898989"/>
                </a:solidFill>
                <a:latin typeface="Trebuchet MS" panose="020B0603020202020204" pitchFamily="34" charset="0"/>
              </a:defRPr>
            </a:lvl1pPr>
          </a:lstStyle>
          <a:p>
            <a:fld id="{3C99B411-7CA9-42ED-9A8B-3132A9C14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6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l" defTabSz="342900" rtl="0" fontAlgn="base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2pPr>
      <a:lvl3pPr algn="l" defTabSz="342900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3pPr>
      <a:lvl4pPr algn="l" defTabSz="342900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4pPr>
      <a:lvl5pPr algn="l" defTabSz="342900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fontAlgn="base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fontAlgn="base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fontAlgn="base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fontAlgn="base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5">
            <a:extLst>
              <a:ext uri="{FF2B5EF4-FFF2-40B4-BE49-F238E27FC236}">
                <a16:creationId xmlns:a16="http://schemas.microsoft.com/office/drawing/2014/main" id="{FDE90F55-97BA-4CD8-B872-A98D92DA1A99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1"/>
            <a:ext cx="2641600" cy="6638925"/>
            <a:chOff x="2487613" y="285750"/>
            <a:chExt cx="2428875" cy="5654676"/>
          </a:xfrm>
        </p:grpSpPr>
        <p:sp>
          <p:nvSpPr>
            <p:cNvPr id="5142" name="Freeform 11">
              <a:extLst>
                <a:ext uri="{FF2B5EF4-FFF2-40B4-BE49-F238E27FC236}">
                  <a16:creationId xmlns:a16="http://schemas.microsoft.com/office/drawing/2014/main" id="{2B048D15-08C4-4B3D-8718-EBA3BBCFA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3" name="Freeform 12">
              <a:extLst>
                <a:ext uri="{FF2B5EF4-FFF2-40B4-BE49-F238E27FC236}">
                  <a16:creationId xmlns:a16="http://schemas.microsoft.com/office/drawing/2014/main" id="{A2665EE9-4021-4DB9-A7AB-57C96DBBE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4" name="Freeform 13">
              <a:extLst>
                <a:ext uri="{FF2B5EF4-FFF2-40B4-BE49-F238E27FC236}">
                  <a16:creationId xmlns:a16="http://schemas.microsoft.com/office/drawing/2014/main" id="{546B178B-B162-47A2-B0E6-160475CB2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5" name="Freeform 14">
              <a:extLst>
                <a:ext uri="{FF2B5EF4-FFF2-40B4-BE49-F238E27FC236}">
                  <a16:creationId xmlns:a16="http://schemas.microsoft.com/office/drawing/2014/main" id="{2B26A566-C96E-4AA2-AF89-9F7969B5B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6" name="Freeform 15">
              <a:extLst>
                <a:ext uri="{FF2B5EF4-FFF2-40B4-BE49-F238E27FC236}">
                  <a16:creationId xmlns:a16="http://schemas.microsoft.com/office/drawing/2014/main" id="{04705E4E-0B28-4029-B3E1-7E4F3E86A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7" name="Freeform 16">
              <a:extLst>
                <a:ext uri="{FF2B5EF4-FFF2-40B4-BE49-F238E27FC236}">
                  <a16:creationId xmlns:a16="http://schemas.microsoft.com/office/drawing/2014/main" id="{2D8C461F-C3B1-43C0-94E0-F489110E6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8" name="Freeform 17">
              <a:extLst>
                <a:ext uri="{FF2B5EF4-FFF2-40B4-BE49-F238E27FC236}">
                  <a16:creationId xmlns:a16="http://schemas.microsoft.com/office/drawing/2014/main" id="{4866F6DB-B7B0-42D7-B26D-57FCDBD98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9" name="Freeform 18">
              <a:extLst>
                <a:ext uri="{FF2B5EF4-FFF2-40B4-BE49-F238E27FC236}">
                  <a16:creationId xmlns:a16="http://schemas.microsoft.com/office/drawing/2014/main" id="{4CFF4ACD-F4FF-4841-ABDE-883216D75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50" name="Freeform 19">
              <a:extLst>
                <a:ext uri="{FF2B5EF4-FFF2-40B4-BE49-F238E27FC236}">
                  <a16:creationId xmlns:a16="http://schemas.microsoft.com/office/drawing/2014/main" id="{18420F6E-C293-428F-AE43-1139F3027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51" name="Freeform 20">
              <a:extLst>
                <a:ext uri="{FF2B5EF4-FFF2-40B4-BE49-F238E27FC236}">
                  <a16:creationId xmlns:a16="http://schemas.microsoft.com/office/drawing/2014/main" id="{88409670-EC5C-4EB5-BC3A-54C7B8A8E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52" name="Freeform 21">
              <a:extLst>
                <a:ext uri="{FF2B5EF4-FFF2-40B4-BE49-F238E27FC236}">
                  <a16:creationId xmlns:a16="http://schemas.microsoft.com/office/drawing/2014/main" id="{FBA66E1D-C520-4C46-A834-6E8C3F798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53" name="Freeform 22">
              <a:extLst>
                <a:ext uri="{FF2B5EF4-FFF2-40B4-BE49-F238E27FC236}">
                  <a16:creationId xmlns:a16="http://schemas.microsoft.com/office/drawing/2014/main" id="{CE289CD1-0224-42DB-9B0C-42AEC2F02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grpSp>
        <p:nvGrpSpPr>
          <p:cNvPr id="5123" name="Group 48">
            <a:extLst>
              <a:ext uri="{FF2B5EF4-FFF2-40B4-BE49-F238E27FC236}">
                <a16:creationId xmlns:a16="http://schemas.microsoft.com/office/drawing/2014/main" id="{C0A5A508-40B0-487A-9C89-8ABAAD474872}"/>
              </a:ext>
            </a:extLst>
          </p:cNvPr>
          <p:cNvGrpSpPr>
            <a:grpSpLocks/>
          </p:cNvGrpSpPr>
          <p:nvPr/>
        </p:nvGrpSpPr>
        <p:grpSpPr bwMode="auto">
          <a:xfrm>
            <a:off x="27518" y="0"/>
            <a:ext cx="2603500" cy="6853238"/>
            <a:chOff x="6627813" y="195717"/>
            <a:chExt cx="1952625" cy="5678034"/>
          </a:xfrm>
        </p:grpSpPr>
        <p:sp>
          <p:nvSpPr>
            <p:cNvPr id="5130" name="Freeform 27">
              <a:extLst>
                <a:ext uri="{FF2B5EF4-FFF2-40B4-BE49-F238E27FC236}">
                  <a16:creationId xmlns:a16="http://schemas.microsoft.com/office/drawing/2014/main" id="{10FE70AB-9593-4601-8768-AD0A38F75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1" name="Freeform 28">
              <a:extLst>
                <a:ext uri="{FF2B5EF4-FFF2-40B4-BE49-F238E27FC236}">
                  <a16:creationId xmlns:a16="http://schemas.microsoft.com/office/drawing/2014/main" id="{38F670D8-E5F5-41D5-92C9-39ED8C62D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2" name="Freeform 29">
              <a:extLst>
                <a:ext uri="{FF2B5EF4-FFF2-40B4-BE49-F238E27FC236}">
                  <a16:creationId xmlns:a16="http://schemas.microsoft.com/office/drawing/2014/main" id="{E43D6A92-A591-42C2-B5BC-5FCD3688C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3" name="Freeform 30">
              <a:extLst>
                <a:ext uri="{FF2B5EF4-FFF2-40B4-BE49-F238E27FC236}">
                  <a16:creationId xmlns:a16="http://schemas.microsoft.com/office/drawing/2014/main" id="{AD20A45F-6094-4642-8870-A26F0B41D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4" name="Freeform 31">
              <a:extLst>
                <a:ext uri="{FF2B5EF4-FFF2-40B4-BE49-F238E27FC236}">
                  <a16:creationId xmlns:a16="http://schemas.microsoft.com/office/drawing/2014/main" id="{84E6F36B-9DBB-41EC-A841-A1FE65FC8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5" name="Freeform 32">
              <a:extLst>
                <a:ext uri="{FF2B5EF4-FFF2-40B4-BE49-F238E27FC236}">
                  <a16:creationId xmlns:a16="http://schemas.microsoft.com/office/drawing/2014/main" id="{A09F184D-F0B1-4ED7-80CF-DFD5858C1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6" name="Freeform 33">
              <a:extLst>
                <a:ext uri="{FF2B5EF4-FFF2-40B4-BE49-F238E27FC236}">
                  <a16:creationId xmlns:a16="http://schemas.microsoft.com/office/drawing/2014/main" id="{19BE271A-CA01-43E6-B084-9681DD340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7" name="Freeform 34">
              <a:extLst>
                <a:ext uri="{FF2B5EF4-FFF2-40B4-BE49-F238E27FC236}">
                  <a16:creationId xmlns:a16="http://schemas.microsoft.com/office/drawing/2014/main" id="{53C71117-17E7-4F6E-9C4D-27BABE8F2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8" name="Freeform 35">
              <a:extLst>
                <a:ext uri="{FF2B5EF4-FFF2-40B4-BE49-F238E27FC236}">
                  <a16:creationId xmlns:a16="http://schemas.microsoft.com/office/drawing/2014/main" id="{52FC94A9-C1CE-4989-BB62-D9FA44AD1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39" name="Freeform 36">
              <a:extLst>
                <a:ext uri="{FF2B5EF4-FFF2-40B4-BE49-F238E27FC236}">
                  <a16:creationId xmlns:a16="http://schemas.microsoft.com/office/drawing/2014/main" id="{96BE0135-071A-45F3-A829-AD38C00B7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0" name="Freeform 37">
              <a:extLst>
                <a:ext uri="{FF2B5EF4-FFF2-40B4-BE49-F238E27FC236}">
                  <a16:creationId xmlns:a16="http://schemas.microsoft.com/office/drawing/2014/main" id="{12626937-567E-498B-A6A2-5E3D87438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141" name="Freeform 38">
              <a:extLst>
                <a:ext uri="{FF2B5EF4-FFF2-40B4-BE49-F238E27FC236}">
                  <a16:creationId xmlns:a16="http://schemas.microsoft.com/office/drawing/2014/main" id="{8FF8231E-9468-4069-93ED-287398B1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0B2F65F-7605-4E26-A8C7-0EEBA9DF1E8E}"/>
              </a:ext>
            </a:extLst>
          </p:cNvPr>
          <p:cNvSpPr/>
          <p:nvPr/>
        </p:nvSpPr>
        <p:spPr>
          <a:xfrm>
            <a:off x="1" y="0"/>
            <a:ext cx="24341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25" name="Title Placeholder 1">
            <a:extLst>
              <a:ext uri="{FF2B5EF4-FFF2-40B4-BE49-F238E27FC236}">
                <a16:creationId xmlns:a16="http://schemas.microsoft.com/office/drawing/2014/main" id="{1C1ED48B-1CEE-47A0-8E4B-4534A8218D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92917" y="623888"/>
            <a:ext cx="878628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en-US" altLang="en-US"/>
          </a:p>
        </p:txBody>
      </p:sp>
      <p:sp>
        <p:nvSpPr>
          <p:cNvPr id="5126" name="Text Placeholder 2">
            <a:extLst>
              <a:ext uri="{FF2B5EF4-FFF2-40B4-BE49-F238E27FC236}">
                <a16:creationId xmlns:a16="http://schemas.microsoft.com/office/drawing/2014/main" id="{ABCC2E0B-FB25-4D68-A0AD-B9CE79E85E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90800" y="2133600"/>
            <a:ext cx="8788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B1ACA-4AE4-453E-914F-99087A311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3201" y="6135689"/>
            <a:ext cx="1022351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75518C-4C2B-4824-8C01-C0FFD4AF5C73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965A8-E110-471E-9724-97BB9667D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0800" y="6135689"/>
            <a:ext cx="7622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6B63A-5279-404A-9AC2-91B15B45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81567" y="787401"/>
            <a:ext cx="78105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DA3BE5E-F293-4A32-AA49-38ACA213689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8268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>
            <a:extLst>
              <a:ext uri="{FF2B5EF4-FFF2-40B4-BE49-F238E27FC236}">
                <a16:creationId xmlns:a16="http://schemas.microsoft.com/office/drawing/2014/main" id="{C0EE385F-6B77-44B9-853A-67E4242577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6147" name="Espace réservé du texte 2">
            <a:extLst>
              <a:ext uri="{FF2B5EF4-FFF2-40B4-BE49-F238E27FC236}">
                <a16:creationId xmlns:a16="http://schemas.microsoft.com/office/drawing/2014/main" id="{8BA5222D-415F-4315-9BF8-A1526DF843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6F3C5-1542-4D52-92E5-C8E2C37610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50FEDB-E77E-411A-99B3-4FC9AC351733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FEE8D8-7FD1-4F93-8063-7318CD9E0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5B2BDA-724D-4E18-A3F7-74A0DD52A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0E40842-B81E-4078-933C-1687B39EBA4E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102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46292-C15A-4E4A-BDF0-6E400E5D5E1E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79B2A-D445-4FED-9845-4869AB072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5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7C451C-3635-42A9-AE7B-57699B974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57984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995B26A-D261-4F38-813B-6CD4FDED0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72068" y="1795464"/>
            <a:ext cx="10697633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BA6474C6-BB94-429E-A86A-842F7083C83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40833" y="5953125"/>
            <a:ext cx="2827867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874EB3-FFB7-48BD-8633-0598FB1320ED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7006B785-5334-4641-A047-EFDEAEB91AE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301067" y="5953125"/>
            <a:ext cx="3852333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63D39454-ADA3-47DD-8CFD-4DF49C4E3AD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873067" y="5953125"/>
            <a:ext cx="2827867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34226F7-FFCF-492F-A944-BD85C449E0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1866900" indent="-207963" algn="ctr" defTabSz="40798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280099"/>
          </a:solidFill>
          <a:latin typeface="+mj-lt"/>
          <a:ea typeface="+mj-ea"/>
          <a:cs typeface="+mj-cs"/>
        </a:defRPr>
      </a:lvl1pPr>
      <a:lvl2pPr marL="1866900" indent="-207963" algn="ctr" defTabSz="40798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280099"/>
          </a:solidFill>
          <a:latin typeface="Arial" charset="0"/>
          <a:cs typeface="Arial" charset="0"/>
        </a:defRPr>
      </a:lvl2pPr>
      <a:lvl3pPr marL="1866900" indent="-207963" algn="ctr" defTabSz="40798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280099"/>
          </a:solidFill>
          <a:latin typeface="Arial" charset="0"/>
          <a:cs typeface="Arial" charset="0"/>
        </a:defRPr>
      </a:lvl3pPr>
      <a:lvl4pPr marL="1866900" indent="-207963" algn="ctr" defTabSz="40798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280099"/>
          </a:solidFill>
          <a:latin typeface="Arial" charset="0"/>
          <a:cs typeface="Arial" charset="0"/>
        </a:defRPr>
      </a:lvl4pPr>
      <a:lvl5pPr marL="1866900" indent="-207963" algn="ctr" defTabSz="40798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280099"/>
          </a:solidFill>
          <a:latin typeface="Arial" charset="0"/>
          <a:cs typeface="Arial" charset="0"/>
        </a:defRPr>
      </a:lvl5pPr>
      <a:lvl6pPr marL="23241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280099"/>
          </a:solidFill>
          <a:latin typeface="Arial" charset="0"/>
          <a:cs typeface="Arial" charset="0"/>
        </a:defRPr>
      </a:lvl6pPr>
      <a:lvl7pPr marL="27813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280099"/>
          </a:solidFill>
          <a:latin typeface="Arial" charset="0"/>
          <a:cs typeface="Arial" charset="0"/>
        </a:defRPr>
      </a:lvl7pPr>
      <a:lvl8pPr marL="32385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280099"/>
          </a:solidFill>
          <a:latin typeface="Arial" charset="0"/>
          <a:cs typeface="Arial" charset="0"/>
        </a:defRPr>
      </a:lvl8pPr>
      <a:lvl9pPr marL="36957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280099"/>
          </a:solidFill>
          <a:latin typeface="Arial" charset="0"/>
          <a:cs typeface="Arial" charset="0"/>
        </a:defRPr>
      </a:lvl9pPr>
    </p:titleStyle>
    <p:bodyStyle>
      <a:lvl1pPr marL="311150" indent="-311150" algn="l" defTabSz="407988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900">
          <a:solidFill>
            <a:srgbClr val="000080"/>
          </a:solidFill>
          <a:latin typeface="+mn-lt"/>
          <a:ea typeface="+mn-ea"/>
          <a:cs typeface="+mn-cs"/>
        </a:defRPr>
      </a:lvl1pPr>
      <a:lvl2pPr marL="674688" indent="-260350" algn="l" defTabSz="407988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500">
          <a:solidFill>
            <a:srgbClr val="000080"/>
          </a:solidFill>
          <a:latin typeface="+mn-lt"/>
          <a:cs typeface="+mn-cs"/>
        </a:defRPr>
      </a:lvl2pPr>
      <a:lvl3pPr marL="1036638" indent="-207963" algn="l" defTabSz="407988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200">
          <a:solidFill>
            <a:srgbClr val="000080"/>
          </a:solidFill>
          <a:latin typeface="+mn-lt"/>
          <a:cs typeface="+mn-cs"/>
        </a:defRPr>
      </a:lvl3pPr>
      <a:lvl4pPr marL="1450975" indent="-206375" algn="l" defTabSz="407988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80"/>
          </a:solidFill>
          <a:latin typeface="+mn-lt"/>
          <a:cs typeface="+mn-cs"/>
        </a:defRPr>
      </a:lvl4pPr>
      <a:lvl5pPr marL="1866900" indent="-207963" algn="l" defTabSz="407988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80"/>
          </a:solidFill>
          <a:latin typeface="+mn-lt"/>
          <a:cs typeface="+mn-cs"/>
        </a:defRPr>
      </a:lvl5pPr>
      <a:lvl6pPr marL="2324100" indent="-207963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80"/>
          </a:solidFill>
          <a:latin typeface="+mn-lt"/>
          <a:cs typeface="+mn-cs"/>
        </a:defRPr>
      </a:lvl6pPr>
      <a:lvl7pPr marL="2781300" indent="-207963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80"/>
          </a:solidFill>
          <a:latin typeface="+mn-lt"/>
          <a:cs typeface="+mn-cs"/>
        </a:defRPr>
      </a:lvl7pPr>
      <a:lvl8pPr marL="3238500" indent="-207963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80"/>
          </a:solidFill>
          <a:latin typeface="+mn-lt"/>
          <a:cs typeface="+mn-cs"/>
        </a:defRPr>
      </a:lvl8pPr>
      <a:lvl9pPr marL="3695700" indent="-207963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98A5038-CAF9-4806-B5AF-7C242005F1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23FEE9-70D2-4CEC-9B2C-9BE431F046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0DC2A-6178-4D56-802C-C2CE81099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D114A9-34E2-4EC9-90AB-A31D724A05EE}" type="datetime1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B01F0-5FD9-42BC-8A2B-21AD3813E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D2B5-1B50-49C5-8241-611B947CE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5BAB532-2737-495C-B48A-D855870D07D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683EE20-4487-479F-B9F4-2B0B016646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3160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think-cell Slide" r:id="rId16" imgW="383" imgH="384" progId="TCLayout.ActiveDocument.1">
                  <p:embed/>
                </p:oleObj>
              </mc:Choice>
              <mc:Fallback>
                <p:oleObj name="think-cell Slide" r:id="rId16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683EE20-4487-479F-B9F4-2B0B01664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21312-C106-49E1-8FFA-4373707D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7600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40894-28EE-4992-B213-79FAB5B8E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62100"/>
            <a:ext cx="11277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A47A-AD09-4DBD-BF67-CE348989D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700" y="63563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45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683EE20-4487-479F-B9F4-2B0B016646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683EE20-4487-479F-B9F4-2B0B01664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21312-C106-49E1-8FFA-4373707D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7600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40894-28EE-4992-B213-79FAB5B8E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62100"/>
            <a:ext cx="11277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A47A-AD09-4DBD-BF67-CE348989D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700" y="63563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6E806-B426-4043-B850-C90DEF4A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45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345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FBD5CD-934A-4E62-B115-6F471D25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1345C-8F4E-4AC5-B6F9-252FFB1AC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BD3D1-5C15-44B7-BFC4-191F51CD8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F0F1-CDC1-41B6-9C9A-73A9E8DE1DB8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212FE-6CEC-4A29-89D5-DEC7B1198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C930E-4AE0-41BD-BF59-9911EFF5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9A07C-42D4-4028-BBC7-C4F376A3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8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019DBBD-2627-4457-AE20-969533981D1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DF712F7-2F1B-4B3A-8737-A1E92F2D9B1F}" type="datetimeFigureOut">
              <a:rPr lang="fr-FR" smtClean="0"/>
              <a:pPr/>
              <a:t>31/05/2022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14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4176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4384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1936-B659-470D-90BC-B48F8BF9E3F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A2A42-2AC7-427B-9288-0ED4C6CC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6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F81E9283-AA11-403A-A621-CF1B0390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7">
            <a:extLst>
              <a:ext uri="{FF2B5EF4-FFF2-40B4-BE49-F238E27FC236}">
                <a16:creationId xmlns:a16="http://schemas.microsoft.com/office/drawing/2014/main" id="{CDCBF86B-9FD6-492E-9AFA-1F7C7C495570}"/>
              </a:ext>
            </a:extLst>
          </p:cNvPr>
          <p:cNvGrpSpPr>
            <a:grpSpLocks/>
          </p:cNvGrpSpPr>
          <p:nvPr/>
        </p:nvGrpSpPr>
        <p:grpSpPr bwMode="auto">
          <a:xfrm>
            <a:off x="-14817" y="0"/>
            <a:ext cx="12054417" cy="6858000"/>
            <a:chOff x="-14288" y="0"/>
            <a:chExt cx="12053888" cy="68580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B21CD4-B4E0-4B09-8D32-C0D37521E05E}"/>
                </a:ext>
              </a:extLst>
            </p:cNvPr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101221BA-25CF-4796-8386-F1CAE61C1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AA595C1E-357E-4EDA-8681-D3423579A6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22AF59A7-D704-411F-ACD6-EFA56D86F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BE625A82-CFD6-40E9-B152-18681B75F766}"/>
                  </a:ext>
                </a:extLst>
              </p:cNvPr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06BDD2A9-A699-4866-9317-A2380CDB2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B7A6950-4591-48D4-A260-8A9858314E43}"/>
                  </a:ext>
                </a:extLst>
              </p:cNvPr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16C0148B-7229-4AA6-8FA3-D437D6D84F33}"/>
                  </a:ext>
                </a:extLst>
              </p:cNvPr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8B655F26-7629-47E5-BD04-46CC4BB4B3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53567C6D-9997-424B-BA5F-97843FED67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C354949E-14DF-491E-A265-A0169A2A3BD8}"/>
                  </a:ext>
                </a:extLst>
              </p:cNvPr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50B56FA0-C8E6-4210-A0ED-F61FED7922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id="{AD846CAF-8A66-4B36-BEFA-A55BEDBCAF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A6DD287B-6833-4579-91A8-E31211A6EB9B}"/>
                  </a:ext>
                </a:extLst>
              </p:cNvPr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522C637A-691F-4E03-BC6F-72D8551FB830}"/>
                  </a:ext>
                </a:extLst>
              </p:cNvPr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5B3C26D3-CFF2-45CC-9F41-D77B9D21C353}"/>
                  </a:ext>
                </a:extLst>
              </p:cNvPr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B6A18D8B-2272-4C8D-940B-895AECF3B3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id="{9FFD1046-2444-4725-811E-A1A28561A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EA79E9FD-35D2-49D5-8AEA-A86ED70F4512}"/>
                  </a:ext>
                </a:extLst>
              </p:cNvPr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2A8C7591-D749-495D-BFCA-BF1EDF576C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2C6F8229-7751-4699-95D8-E1CF4759CF7C}"/>
                  </a:ext>
                </a:extLst>
              </p:cNvPr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B60DE85E-D522-4FBE-A2F9-8E8275F13A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6D0238AE-7A0B-4024-A1F7-A52CF12DD367}"/>
                  </a:ext>
                </a:extLst>
              </p:cNvPr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825202C4-2E3F-49A9-9C9B-6A99623A95A1}"/>
                  </a:ext>
                </a:extLst>
              </p:cNvPr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EBC8ABBD-2393-4272-BE4A-7D02FEB8DB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17944CAE-A9EE-4CC3-9106-6BDCE9C22F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01D2B56E-91C9-455C-B4C7-8A28CD3B4426}"/>
                  </a:ext>
                </a:extLst>
              </p:cNvPr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29D99451-A2B5-42EA-B9A3-B7203CD9FB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F0AED0-6C8F-4BAC-94DF-94BAAB412F51}"/>
                </a:ext>
              </a:extLst>
            </p:cNvPr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id="{7ECABC54-63EE-48F1-97B2-4B7727DDF4FE}"/>
                  </a:ext>
                </a:extLst>
              </p:cNvPr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id="{5F97599F-DF20-466F-9B6F-0CB870D309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id="{7E9A16A4-1583-4C39-8CF6-6FF9BAA506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id="{258EFE7F-EE03-4711-91F9-AAA40B9C84B0}"/>
                  </a:ext>
                </a:extLst>
              </p:cNvPr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A70F254B-972E-4178-BF7D-F3F9F4B5D9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8A5C4169-0492-4CCE-BA08-3B2D4B165058}"/>
                  </a:ext>
                </a:extLst>
              </p:cNvPr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id="{6E5BEEC2-6D64-44A1-9CC2-6A919120BC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id="{3B203371-CF4B-4B7F-80EC-CB096BA0E9F8}"/>
                  </a:ext>
                </a:extLst>
              </p:cNvPr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id="{6BCF9524-C2BA-4715-A3F6-9A8AF89BD8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4839B3A9-D368-4992-9304-7A7EC6454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14FA9-7801-4E6C-B2FD-7ED5E5D2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884" y="619126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053" name="Text Placeholder 2">
            <a:extLst>
              <a:ext uri="{FF2B5EF4-FFF2-40B4-BE49-F238E27FC236}">
                <a16:creationId xmlns:a16="http://schemas.microsoft.com/office/drawing/2014/main" id="{FF3F1A19-3726-48DB-AE2F-1DB036845F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0884" y="2249488"/>
            <a:ext cx="99060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A760D-5405-403B-9FDC-E0F451793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5701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788">
                <a:solidFill>
                  <a:prstClr val="white">
                    <a:tint val="75000"/>
                  </a:prstClr>
                </a:solidFill>
                <a:latin typeface="Tw Cen MT" panose="020B0602020104020603"/>
                <a:cs typeface="+mn-cs"/>
              </a:defRPr>
            </a:lvl1pPr>
          </a:lstStyle>
          <a:p>
            <a:pPr>
              <a:defRPr/>
            </a:pPr>
            <a:fld id="{FC749019-3B6B-483D-A564-8D13AFAB0534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E777-DAD2-4172-998C-6A15BE2C8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0884" y="5883276"/>
            <a:ext cx="6239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788" cap="all" baseline="0">
                <a:solidFill>
                  <a:prstClr val="white">
                    <a:tint val="75000"/>
                  </a:prstClr>
                </a:solidFill>
                <a:latin typeface="Tw Cen MT" panose="020B0602020104020603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14E4F-EB73-469B-874B-E4101223B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6417" y="5883276"/>
            <a:ext cx="7704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700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fld id="{172BAA9A-6EC6-477E-A4D3-D2D25390C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37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SzPct val="125000"/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>
            <a:extLst>
              <a:ext uri="{FF2B5EF4-FFF2-40B4-BE49-F238E27FC236}">
                <a16:creationId xmlns:a16="http://schemas.microsoft.com/office/drawing/2014/main" id="{8B8A929E-917A-4C3E-99F9-4A6738866E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1029" name="Espace réservé du texte 7">
            <a:extLst>
              <a:ext uri="{FF2B5EF4-FFF2-40B4-BE49-F238E27FC236}">
                <a16:creationId xmlns:a16="http://schemas.microsoft.com/office/drawing/2014/main" id="{4772A0E7-C5A0-4197-846A-73BAFF5F38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  <a:endParaRPr lang="en-US" altLang="en-US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53B4C9FC-D162-4BC1-8BC0-786EF4329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38E2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DE74AF-455A-431A-9E83-56215CF354D7}" type="datetimeFigureOut">
              <a:rPr lang="fr-FR"/>
              <a:pPr>
                <a:defRPr/>
              </a:pPr>
              <a:t>31/05/2022</a:t>
            </a:fld>
            <a:endParaRPr lang="fr-FR"/>
          </a:p>
        </p:txBody>
      </p:sp>
      <p:sp>
        <p:nvSpPr>
          <p:cNvPr id="28" name="Espace réservé du pied de page 27">
            <a:extLst>
              <a:ext uri="{FF2B5EF4-FFF2-40B4-BE49-F238E27FC236}">
                <a16:creationId xmlns:a16="http://schemas.microsoft.com/office/drawing/2014/main" id="{2D8AEC1F-B80F-4F98-ACE3-9E49D0E5E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34A292-693F-4608-A409-7E77BF1A3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fld id="{D7311FC3-23BE-4741-8F42-317296C72720}" type="slidenum">
              <a:rPr lang="fr-FR" altLang="en-US"/>
              <a:pPr/>
              <a:t>‹#›</a:t>
            </a:fld>
            <a:endParaRPr lang="fr-FR" altLang="en-US"/>
          </a:p>
        </p:txBody>
      </p:sp>
      <p:sp>
        <p:nvSpPr>
          <p:cNvPr id="10" name="Espace réservé du titre 9">
            <a:extLst>
              <a:ext uri="{FF2B5EF4-FFF2-40B4-BE49-F238E27FC236}">
                <a16:creationId xmlns:a16="http://schemas.microsoft.com/office/drawing/2014/main" id="{2A9EE52B-CE34-4CBA-8032-FA6E340F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Connecteur droit 8">
            <a:extLst>
              <a:ext uri="{FF2B5EF4-FFF2-40B4-BE49-F238E27FC236}">
                <a16:creationId xmlns:a16="http://schemas.microsoft.com/office/drawing/2014/main" id="{CF8E7D59-3CDF-4437-B745-CDE518397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12" name="Connecteur droit 11">
            <a:extLst>
              <a:ext uri="{FF2B5EF4-FFF2-40B4-BE49-F238E27FC236}">
                <a16:creationId xmlns:a16="http://schemas.microsoft.com/office/drawing/2014/main" id="{CF5645E0-F805-4648-8BF6-7CEEA5DB3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365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6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6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8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tock.adobe.com/uk/contributor/206441535/homocosmicos?load_type=author&amp;prev_url=detail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8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9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6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0.emf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0.emf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9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4EBB77D-DB35-4310-AB76-E3D69FF5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11" y="1294113"/>
            <a:ext cx="7501795" cy="28506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90E986-2697-4C53-BAA5-533B2918AF02}"/>
              </a:ext>
            </a:extLst>
          </p:cNvPr>
          <p:cNvSpPr/>
          <p:nvPr/>
        </p:nvSpPr>
        <p:spPr>
          <a:xfrm>
            <a:off x="2136949" y="4401160"/>
            <a:ext cx="7918102" cy="2680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FBAAB5-D38E-4EA4-A473-39E670A061C7}"/>
              </a:ext>
            </a:extLst>
          </p:cNvPr>
          <p:cNvSpPr/>
          <p:nvPr/>
        </p:nvSpPr>
        <p:spPr>
          <a:xfrm>
            <a:off x="6756574" y="4401160"/>
            <a:ext cx="3298477" cy="268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A7A8D-9883-4CED-A031-A35DB52CD9D5}"/>
              </a:ext>
            </a:extLst>
          </p:cNvPr>
          <p:cNvSpPr/>
          <p:nvPr/>
        </p:nvSpPr>
        <p:spPr>
          <a:xfrm>
            <a:off x="8261350" y="4401881"/>
            <a:ext cx="1793701" cy="268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4CB8E2-A3F9-4328-8890-AAB0BC355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761586"/>
            <a:ext cx="3002293" cy="17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35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5480" y="-4688"/>
            <a:ext cx="9252520" cy="6862688"/>
            <a:chOff x="7054" y="-4689"/>
            <a:chExt cx="9136946" cy="7722650"/>
          </a:xfrm>
        </p:grpSpPr>
        <p:pic>
          <p:nvPicPr>
            <p:cNvPr id="10" name="Picture 9" descr="C:\Documents and Settings\lemessa\My Documents\PhD project\3rd year data\pics\DCIM4\107_0814\IMGP159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21"/>
            <a:stretch/>
          </p:blipFill>
          <p:spPr bwMode="auto">
            <a:xfrm>
              <a:off x="7054" y="2975428"/>
              <a:ext cx="9136945" cy="4742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www.unesco.org/new/fileadmin/MULTIMEDIA/HQ/ERI/images/MAB2017_ethiopia_0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47"/>
            <a:stretch/>
          </p:blipFill>
          <p:spPr bwMode="auto">
            <a:xfrm>
              <a:off x="7055" y="947"/>
              <a:ext cx="6755310" cy="335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://www.unesco.org/new/typo3temp/pics/711386607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365" y="-4689"/>
              <a:ext cx="2381635" cy="336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6466" y="1301871"/>
            <a:ext cx="9036496" cy="1374816"/>
          </a:xfrm>
        </p:spPr>
        <p:txBody>
          <a:bodyPr>
            <a:no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  <a:latin typeface="Arial Narrow" pitchFamily="34" charset="0"/>
              </a:rPr>
              <a:t>Overview of Ethiopia’s National Ecosystem Assessment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69198" y="6112563"/>
            <a:ext cx="3491880" cy="738184"/>
          </a:xfrm>
        </p:spPr>
        <p:txBody>
          <a:bodyPr>
            <a:noAutofit/>
          </a:bodyPr>
          <a:lstStyle/>
          <a:p>
            <a:r>
              <a:rPr lang="en-GB" sz="200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May 30, 2022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94523" y="4063380"/>
            <a:ext cx="9036496" cy="1374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Debissa Lemessa (PhD, Associate Prof.)</a:t>
            </a:r>
          </a:p>
          <a:p>
            <a:r>
              <a:rPr lang="en-GB" sz="240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Addis Ababa  University</a:t>
            </a:r>
          </a:p>
        </p:txBody>
      </p:sp>
    </p:spTree>
    <p:extLst>
      <p:ext uri="{BB962C8B-B14F-4D97-AF65-F5344CB8AC3E}">
        <p14:creationId xmlns:p14="http://schemas.microsoft.com/office/powerpoint/2010/main" val="165816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548680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en-GB" sz="3200">
                <a:solidFill>
                  <a:srgbClr val="FF9999"/>
                </a:solidFill>
                <a:latin typeface="Arial Narrow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3" y="1196752"/>
            <a:ext cx="8618987" cy="5184576"/>
          </a:xfrm>
        </p:spPr>
        <p:txBody>
          <a:bodyPr>
            <a:noAutofit/>
          </a:bodyPr>
          <a:lstStyle/>
          <a:p>
            <a:pPr>
              <a:lnSpc>
                <a:spcPct val="18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 Introduction</a:t>
            </a:r>
          </a:p>
          <a:p>
            <a:pPr marL="0" indent="0">
              <a:lnSpc>
                <a:spcPct val="180000"/>
              </a:lnSpc>
              <a:spcBef>
                <a:spcPts val="0"/>
              </a:spcBef>
              <a:buNone/>
            </a:pPr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- </a:t>
            </a: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Why National Ecosystem Assessment (NEA)?</a:t>
            </a:r>
          </a:p>
          <a:p>
            <a:pPr>
              <a:lnSpc>
                <a:spcPct val="18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 NEA assessment processes </a:t>
            </a:r>
          </a:p>
          <a:p>
            <a:pPr marL="0" indent="0">
              <a:lnSpc>
                <a:spcPct val="180000"/>
              </a:lnSpc>
              <a:spcBef>
                <a:spcPts val="0"/>
              </a:spcBef>
              <a:buNone/>
            </a:pPr>
            <a:endParaRPr lang="en-GB" sz="3600">
              <a:solidFill>
                <a:schemeClr val="bg1"/>
              </a:solidFill>
              <a:latin typeface="Arial Narrow" pitchFamily="34" charset="0"/>
            </a:endParaRPr>
          </a:p>
          <a:p>
            <a:pPr marL="0" indent="0">
              <a:lnSpc>
                <a:spcPct val="180000"/>
              </a:lnSpc>
              <a:spcBef>
                <a:spcPts val="0"/>
              </a:spcBef>
              <a:buNone/>
            </a:pPr>
            <a:endParaRPr lang="en-GB" sz="360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4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8896" y="116632"/>
            <a:ext cx="5459105" cy="6681702"/>
            <a:chOff x="0" y="-231828"/>
            <a:chExt cx="4018735" cy="6061763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231828"/>
              <a:ext cx="4018735" cy="6061763"/>
              <a:chOff x="0" y="-231828"/>
              <a:chExt cx="4018735" cy="606176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0" y="3870960"/>
                <a:ext cx="3992880" cy="1958975"/>
                <a:chOff x="-1" y="0"/>
                <a:chExt cx="5288190" cy="1628140"/>
              </a:xfrm>
            </p:grpSpPr>
            <p:pic>
              <p:nvPicPr>
                <p:cNvPr id="11" name="Picture 10" descr="Scattered vegetation in lava fields.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741"/>
                <a:stretch/>
              </p:blipFill>
              <p:spPr bwMode="auto">
                <a:xfrm>
                  <a:off x="-1" y="0"/>
                  <a:ext cx="2856231" cy="1619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2" name="Picture 11" descr="Weird volcanic landscape - Remote dwelling - Danakil Depression.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9474" y="0"/>
                  <a:ext cx="2418715" cy="16281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roup 5"/>
              <p:cNvGrpSpPr/>
              <p:nvPr/>
            </p:nvGrpSpPr>
            <p:grpSpPr>
              <a:xfrm>
                <a:off x="8709" y="-231828"/>
                <a:ext cx="4010026" cy="1680210"/>
                <a:chOff x="0" y="-277713"/>
                <a:chExt cx="5907678" cy="2012768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5418" y="-269005"/>
                  <a:ext cx="2842260" cy="20040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277713"/>
                  <a:ext cx="3063240" cy="201168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7" name="Picture 6" descr="Regenwald_Yayu_3478_DetlefOverman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9" y="1558842"/>
                <a:ext cx="4001135" cy="20916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Title 1"/>
              <p:cNvSpPr>
                <a:spLocks noGrp="1"/>
              </p:cNvSpPr>
              <p:nvPr/>
            </p:nvSpPr>
            <p:spPr>
              <a:xfrm>
                <a:off x="853440" y="5377543"/>
                <a:ext cx="2643052" cy="42717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b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0"/>
                  </a:spcAft>
                </a:pPr>
                <a:r>
                  <a:rPr lang="en-US" sz="2800" kern="1200">
                    <a:solidFill>
                      <a:srgbClr val="FF0000"/>
                    </a:solidFill>
                    <a:effectLst/>
                    <a:latin typeface="Arial Narrow"/>
                    <a:ea typeface="Times New Roman"/>
                  </a:rPr>
                  <a:t>Alt. = 125m  </a:t>
                </a:r>
                <a:r>
                  <a:rPr lang="en-US" sz="2800" kern="1200" err="1">
                    <a:solidFill>
                      <a:srgbClr val="FF0000"/>
                    </a:solidFill>
                    <a:effectLst/>
                    <a:latin typeface="Arial Narrow"/>
                    <a:ea typeface="Times New Roman"/>
                  </a:rPr>
                  <a:t>b.s.l</a:t>
                </a:r>
                <a:r>
                  <a:rPr lang="en-US" sz="2800" kern="1200">
                    <a:solidFill>
                      <a:srgbClr val="FF0000"/>
                    </a:solidFill>
                    <a:effectLst/>
                    <a:latin typeface="Arial Narrow"/>
                    <a:ea typeface="Times New Roman"/>
                  </a:rPr>
                  <a:t>. </a:t>
                </a:r>
                <a:endParaRPr lang="en-GB" sz="1400">
                  <a:solidFill>
                    <a:srgbClr val="FF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4" name="Title 1"/>
            <p:cNvSpPr>
              <a:spLocks noGrp="1"/>
            </p:cNvSpPr>
            <p:nvPr/>
          </p:nvSpPr>
          <p:spPr>
            <a:xfrm>
              <a:off x="1066800" y="91440"/>
              <a:ext cx="2643052" cy="427174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en-US" sz="2800" kern="1200">
                  <a:solidFill>
                    <a:srgbClr val="FF0000"/>
                  </a:solidFill>
                  <a:effectLst/>
                  <a:latin typeface="Arial Narrow"/>
                  <a:ea typeface="Times New Roman"/>
                </a:rPr>
                <a:t>Alt.  = 4533 m  a.s.l. </a:t>
              </a:r>
              <a:endParaRPr lang="en-GB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31504" y="786184"/>
            <a:ext cx="3565784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8"/>
              </a:buBlip>
            </a:pPr>
            <a:r>
              <a:rPr lang="en-US" sz="2400">
                <a:solidFill>
                  <a:schemeClr val="bg1"/>
                </a:solidFill>
                <a:latin typeface="Arial Narrow" panose="020B0606020202030204" pitchFamily="34" charset="0"/>
              </a:rPr>
              <a:t>Ethiopia  is  rich in ecosystems/high biodiversity: </a:t>
            </a:r>
          </a:p>
          <a:p>
            <a:endParaRPr lang="en-US" sz="24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buBlip>
                <a:blip r:embed="rId9"/>
              </a:buBlip>
            </a:pPr>
            <a:r>
              <a:rPr lang="en-US" sz="2400">
                <a:solidFill>
                  <a:srgbClr val="FFFF00"/>
                </a:solidFill>
                <a:latin typeface="Arial Narrow" panose="020B0606020202030204" pitchFamily="34" charset="0"/>
              </a:rPr>
              <a:t>Different vegetation types</a:t>
            </a:r>
          </a:p>
          <a:p>
            <a:pPr marL="342900" indent="-342900">
              <a:buBlip>
                <a:blip r:embed="rId9"/>
              </a:buBlip>
            </a:pPr>
            <a:endParaRPr lang="en-US" sz="24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buBlip>
                <a:blip r:embed="rId9"/>
              </a:buBlip>
            </a:pPr>
            <a:r>
              <a:rPr lang="en-US" sz="2400">
                <a:solidFill>
                  <a:srgbClr val="FFFF00"/>
                </a:solidFill>
                <a:latin typeface="Arial Narrow" panose="020B0606020202030204" pitchFamily="34" charset="0"/>
              </a:rPr>
              <a:t>Wide altitudinal variation</a:t>
            </a:r>
          </a:p>
          <a:p>
            <a:pPr indent="-355600"/>
            <a:r>
              <a:rPr lang="en-US" sz="200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</a:p>
          <a:p>
            <a:pPr indent="-355600"/>
            <a:r>
              <a:rPr lang="en-US" sz="2000">
                <a:solidFill>
                  <a:schemeClr val="bg1"/>
                </a:solidFill>
                <a:latin typeface="Arial Narrow" panose="020B0606020202030204" pitchFamily="34" charset="0"/>
              </a:rPr>
              <a:t>   - mountainous (roof of Africa, 	water tower)</a:t>
            </a:r>
          </a:p>
          <a:p>
            <a:r>
              <a:rPr lang="en-US" sz="2000">
                <a:solidFill>
                  <a:schemeClr val="bg1"/>
                </a:solidFill>
                <a:latin typeface="Arial Narrow" panose="020B0606020202030204" pitchFamily="34" charset="0"/>
              </a:rPr>
              <a:t>   - Precipitation and  temperature</a:t>
            </a:r>
          </a:p>
          <a:p>
            <a:endParaRPr lang="en-US" sz="240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marL="342900" indent="-342900">
              <a:buBlip>
                <a:blip r:embed="rId9"/>
              </a:buBlip>
            </a:pPr>
            <a:r>
              <a:rPr lang="en-US" sz="2400">
                <a:solidFill>
                  <a:srgbClr val="FFFF00"/>
                </a:solidFill>
                <a:latin typeface="Arial Narrow" panose="020B0606020202030204" pitchFamily="34" charset="0"/>
              </a:rPr>
              <a:t>Different geological formations and soil types</a:t>
            </a:r>
          </a:p>
          <a:p>
            <a:pPr marL="342900" indent="-342900">
              <a:buBlip>
                <a:blip r:embed="rId9"/>
              </a:buBlip>
            </a:pPr>
            <a:endParaRPr lang="en-US" sz="24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837184" y="106390"/>
            <a:ext cx="3360104" cy="6797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>
                <a:solidFill>
                  <a:srgbClr val="FF66CC"/>
                </a:solidFill>
                <a:latin typeface="Arial Narrow" pitchFamily="34" charset="0"/>
              </a:rPr>
              <a:t>Introduction</a:t>
            </a:r>
            <a:endParaRPr lang="en-GB" sz="320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0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1924" y="583913"/>
            <a:ext cx="8988573" cy="6157455"/>
            <a:chOff x="47923" y="304800"/>
            <a:chExt cx="9099190" cy="6248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3" y="304800"/>
              <a:ext cx="9099190" cy="6248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 descr="Outline Map of Ethiopia with Region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6" t="2647" r="3184" b="3391"/>
            <a:stretch/>
          </p:blipFill>
          <p:spPr bwMode="auto">
            <a:xfrm>
              <a:off x="990600" y="457200"/>
              <a:ext cx="7162800" cy="53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/>
          <p:nvPr/>
        </p:nvPicPr>
        <p:blipFill rotWithShape="1">
          <a:blip r:embed="rId4"/>
          <a:srcRect l="32090" t="19406" r="43656" b="17785"/>
          <a:stretch/>
        </p:blipFill>
        <p:spPr bwMode="auto">
          <a:xfrm>
            <a:off x="4206787" y="2079712"/>
            <a:ext cx="2357264" cy="1596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250018" y="583914"/>
            <a:ext cx="4166463" cy="1773351"/>
            <a:chOff x="4634010" y="583913"/>
            <a:chExt cx="3114449" cy="149579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55"/>
            <a:stretch/>
          </p:blipFill>
          <p:spPr bwMode="auto">
            <a:xfrm>
              <a:off x="5724128" y="583913"/>
              <a:ext cx="2024331" cy="1495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Bent-Up Arrow 13"/>
            <p:cNvSpPr/>
            <p:nvPr/>
          </p:nvSpPr>
          <p:spPr>
            <a:xfrm rot="16200000">
              <a:off x="4819029" y="878275"/>
              <a:ext cx="720080" cy="1090118"/>
            </a:xfrm>
            <a:prstGeom prst="bent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45259" y="4598766"/>
            <a:ext cx="1440160" cy="1954435"/>
            <a:chOff x="2421259" y="4598765"/>
            <a:chExt cx="1440160" cy="2189625"/>
          </a:xfrm>
        </p:grpSpPr>
        <p:sp>
          <p:nvSpPr>
            <p:cNvPr id="16" name="Bent-Up Arrow 15"/>
            <p:cNvSpPr/>
            <p:nvPr/>
          </p:nvSpPr>
          <p:spPr>
            <a:xfrm rot="493234">
              <a:off x="3001463" y="4598765"/>
              <a:ext cx="805868" cy="1189863"/>
            </a:xfrm>
            <a:prstGeom prst="bent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15" name="Picture 14"/>
            <p:cNvPicPr/>
            <p:nvPr/>
          </p:nvPicPr>
          <p:blipFill rotWithShape="1">
            <a:blip r:embed="rId6"/>
            <a:srcRect l="30335" t="19147" r="40500" b="14014"/>
            <a:stretch/>
          </p:blipFill>
          <p:spPr bwMode="auto">
            <a:xfrm>
              <a:off x="2421259" y="5604214"/>
              <a:ext cx="1440160" cy="11841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8400256" y="3861047"/>
            <a:ext cx="1872208" cy="1757610"/>
            <a:chOff x="6876256" y="3861047"/>
            <a:chExt cx="1872208" cy="1757610"/>
          </a:xfrm>
        </p:grpSpPr>
        <p:sp>
          <p:nvSpPr>
            <p:cNvPr id="12" name="Bent-Up Arrow 11"/>
            <p:cNvSpPr/>
            <p:nvPr/>
          </p:nvSpPr>
          <p:spPr>
            <a:xfrm rot="16200000">
              <a:off x="7056275" y="3681028"/>
              <a:ext cx="720081" cy="1080120"/>
            </a:xfrm>
            <a:prstGeom prst="bent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7" name="Picture 6"/>
            <p:cNvPicPr/>
            <p:nvPr/>
          </p:nvPicPr>
          <p:blipFill rotWithShape="1">
            <a:blip r:embed="rId7"/>
            <a:srcRect l="21586" t="17301" r="36768" b="32541"/>
            <a:stretch/>
          </p:blipFill>
          <p:spPr bwMode="auto">
            <a:xfrm>
              <a:off x="7164288" y="4221088"/>
              <a:ext cx="1584176" cy="1397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767018" y="923964"/>
            <a:ext cx="2105118" cy="1793341"/>
            <a:chOff x="243018" y="923963"/>
            <a:chExt cx="2105118" cy="1793341"/>
          </a:xfrm>
        </p:grpSpPr>
        <p:sp>
          <p:nvSpPr>
            <p:cNvPr id="13" name="Bent-Up Arrow 12"/>
            <p:cNvSpPr/>
            <p:nvPr/>
          </p:nvSpPr>
          <p:spPr>
            <a:xfrm rot="5588655">
              <a:off x="1628056" y="1997224"/>
              <a:ext cx="720080" cy="720080"/>
            </a:xfrm>
            <a:prstGeom prst="bent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5" name="Picture 4"/>
            <p:cNvPicPr/>
            <p:nvPr/>
          </p:nvPicPr>
          <p:blipFill rotWithShape="1">
            <a:blip r:embed="rId8"/>
            <a:srcRect l="29453" t="20448" r="43949" b="15452"/>
            <a:stretch/>
          </p:blipFill>
          <p:spPr bwMode="auto">
            <a:xfrm>
              <a:off x="243018" y="923963"/>
              <a:ext cx="1495163" cy="14653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571923" y="2584112"/>
            <a:ext cx="1581006" cy="1197291"/>
            <a:chOff x="-302247" y="2584111"/>
            <a:chExt cx="1931176" cy="1197291"/>
          </a:xfrm>
        </p:grpSpPr>
        <p:sp>
          <p:nvSpPr>
            <p:cNvPr id="11" name="Bent-Up Arrow 10"/>
            <p:cNvSpPr/>
            <p:nvPr/>
          </p:nvSpPr>
          <p:spPr>
            <a:xfrm rot="5588655">
              <a:off x="777447" y="2929920"/>
              <a:ext cx="704805" cy="998159"/>
            </a:xfrm>
            <a:prstGeom prst="bent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6" name="Picture 5"/>
            <p:cNvPicPr/>
            <p:nvPr/>
          </p:nvPicPr>
          <p:blipFill rotWithShape="1">
            <a:blip r:embed="rId9"/>
            <a:srcRect l="20516" t="10680" r="35518" b="4243"/>
            <a:stretch/>
          </p:blipFill>
          <p:spPr bwMode="auto">
            <a:xfrm>
              <a:off x="-302247" y="2584111"/>
              <a:ext cx="1417863" cy="10995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1924" y="-61981"/>
            <a:ext cx="7764437" cy="56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>
              <a:solidFill>
                <a:schemeClr val="bg1"/>
              </a:solidFill>
              <a:latin typeface="Arial Narrow" pitchFamily="34" charset="0"/>
              <a:sym typeface="Symbol"/>
            </a:endParaRPr>
          </a:p>
          <a:p>
            <a:r>
              <a:rPr lang="en-GB" sz="2400">
                <a:solidFill>
                  <a:schemeClr val="bg1"/>
                </a:solidFill>
                <a:latin typeface="Arial Narrow" pitchFamily="34" charset="0"/>
                <a:sym typeface="Symbol"/>
              </a:rPr>
              <a:t>Ecosystems (12), &gt;12 vegetation types </a:t>
            </a:r>
          </a:p>
          <a:p>
            <a:endParaRPr lang="en-GB" sz="240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3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856984" cy="576064"/>
          </a:xfrm>
        </p:spPr>
        <p:txBody>
          <a:bodyPr>
            <a:noAutofit/>
          </a:bodyPr>
          <a:lstStyle/>
          <a:p>
            <a:pPr algn="l"/>
            <a:r>
              <a:rPr lang="en-GB" sz="3200">
                <a:solidFill>
                  <a:schemeClr val="bg1"/>
                </a:solidFill>
                <a:latin typeface="Arial Narrow" pitchFamily="34" charset="0"/>
              </a:rPr>
              <a:t>Why NEA?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7064" y="836712"/>
            <a:ext cx="9000937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High diversity of ecosystems, Agroclimatic zones and Agroecosystems</a:t>
            </a:r>
          </a:p>
          <a:p>
            <a:pPr>
              <a:spcBef>
                <a:spcPts val="0"/>
              </a:spcBef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High biodiversity in natural and human-modified systems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High cultural diversity and associated indigenous and local knowledge</a:t>
            </a:r>
          </a:p>
          <a:p>
            <a:pPr>
              <a:spcBef>
                <a:spcPts val="0"/>
              </a:spcBef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03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85B7-7F6F-4FBC-8950-C11FD9D3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378" y="235644"/>
            <a:ext cx="6624736" cy="566929"/>
          </a:xfrm>
        </p:spPr>
        <p:txBody>
          <a:bodyPr>
            <a:normAutofit/>
          </a:bodyPr>
          <a:lstStyle/>
          <a:p>
            <a:pPr algn="l"/>
            <a:r>
              <a:rPr lang="en-GB" sz="2800" b="1">
                <a:solidFill>
                  <a:schemeClr val="bg1"/>
                </a:solidFill>
                <a:latin typeface="Arial Narrow" pitchFamily="34" charset="0"/>
              </a:rPr>
              <a:t>Why NEA?</a:t>
            </a:r>
            <a:endParaRPr lang="en-IN" sz="2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A0D-B803-414D-B1AE-730BE4F6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3" y="980728"/>
            <a:ext cx="8819581" cy="5544616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Biodiversity degradation is ever-escalating:</a:t>
            </a:r>
          </a:p>
          <a:p>
            <a:pPr marL="0" indent="0">
              <a:buNone/>
            </a:pPr>
            <a:endParaRPr lang="en-US" sz="280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2800">
                <a:latin typeface="Arial Narrow" panose="020B0606020202030204" pitchFamily="34" charset="0"/>
              </a:rPr>
              <a:t> </a:t>
            </a:r>
            <a:r>
              <a:rPr lang="en-US" sz="2800">
                <a:solidFill>
                  <a:srgbClr val="FF66CC"/>
                </a:solidFill>
                <a:latin typeface="Arial Narrow" panose="020B0606020202030204" pitchFamily="34" charset="0"/>
              </a:rPr>
              <a:t> - incompatible governance system?</a:t>
            </a:r>
          </a:p>
          <a:p>
            <a:pPr marL="0" indent="0">
              <a:buNone/>
            </a:pPr>
            <a:r>
              <a:rPr lang="en-US" sz="2800">
                <a:solidFill>
                  <a:srgbClr val="FF66CC"/>
                </a:solidFill>
                <a:latin typeface="Arial Narrow" panose="020B0606020202030204" pitchFamily="34" charset="0"/>
              </a:rPr>
              <a:t>  - policy incoherence (not evidence based), poor </a:t>
            </a:r>
          </a:p>
          <a:p>
            <a:pPr marL="0" indent="0">
              <a:buNone/>
            </a:pPr>
            <a:r>
              <a:rPr lang="en-US" sz="2800">
                <a:solidFill>
                  <a:srgbClr val="FF66CC"/>
                </a:solidFill>
                <a:latin typeface="Arial Narrow" panose="020B0606020202030204" pitchFamily="34" charset="0"/>
              </a:rPr>
              <a:t>    planning, poor knowledge?  </a:t>
            </a:r>
          </a:p>
          <a:p>
            <a:pPr marL="0" indent="0">
              <a:buNone/>
            </a:pPr>
            <a:r>
              <a:rPr lang="en-US" sz="2800">
                <a:solidFill>
                  <a:srgbClr val="FF66CC"/>
                </a:solidFill>
                <a:latin typeface="Arial Narrow" panose="020B0606020202030204" pitchFamily="34" charset="0"/>
              </a:rPr>
              <a:t>  - ever increasing number of population? </a:t>
            </a:r>
          </a:p>
          <a:p>
            <a:pPr marL="0" indent="0">
              <a:buNone/>
            </a:pPr>
            <a:endParaRPr lang="en-US" sz="2800">
              <a:latin typeface="Arial Narrow" panose="020B0606020202030204" pitchFamily="34" charset="0"/>
            </a:endParaRPr>
          </a:p>
          <a:p>
            <a:pPr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effective management of the biodiversity resources, the challenges of governances and benefits obtained from nature need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adequate evidence/ up to date knowledge and compatible policy</a:t>
            </a:r>
          </a:p>
          <a:p>
            <a:pPr marL="0" indent="0">
              <a:buNone/>
            </a:pPr>
            <a:endParaRPr lang="en-IN" sz="280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23956"/>
            <a:ext cx="2158333" cy="174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386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7603520" cy="706090"/>
          </a:xfrm>
        </p:spPr>
        <p:txBody>
          <a:bodyPr>
            <a:normAutofit/>
          </a:bodyPr>
          <a:lstStyle/>
          <a:p>
            <a:pPr algn="l"/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Why NEA?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5" y="1412776"/>
            <a:ext cx="8928991" cy="4896544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vital to 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strengthen the Science-Policy interface </a:t>
            </a: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and </a:t>
            </a:r>
          </a:p>
          <a:p>
            <a:pPr marL="0" indent="0">
              <a:buNone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ensure conservation of biodiversity and improve the </a:t>
            </a:r>
          </a:p>
          <a:p>
            <a:pPr marL="0" indent="0">
              <a:buNone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contributions to the human wellbeing</a:t>
            </a:r>
          </a:p>
          <a:p>
            <a:pPr>
              <a:buBlip>
                <a:blip r:embed="rId2"/>
              </a:buBlip>
            </a:pPr>
            <a:endParaRPr lang="en-GB" sz="30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2"/>
              </a:buBlip>
            </a:pP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Assumption:  </a:t>
            </a:r>
          </a:p>
          <a:p>
            <a:pPr marL="0" indent="0">
              <a:buNone/>
            </a:pPr>
            <a:endParaRPr lang="en-GB" sz="30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3"/>
              </a:buBlip>
            </a:pPr>
            <a:r>
              <a:rPr lang="en-GB" sz="3000">
                <a:solidFill>
                  <a:srgbClr val="FF66FF"/>
                </a:solidFill>
                <a:latin typeface="Arial Narrow" pitchFamily="34" charset="0"/>
              </a:rPr>
              <a:t>Good policy = </a:t>
            </a: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f(Evidence </a:t>
            </a:r>
            <a:r>
              <a:rPr lang="en-GB" sz="3000">
                <a:latin typeface="Arial Narrow" pitchFamily="34" charset="0"/>
              </a:rPr>
              <a:t>+</a:t>
            </a: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 Natural resources</a:t>
            </a:r>
            <a:r>
              <a:rPr lang="en-GB" sz="3000">
                <a:latin typeface="Arial Narrow" pitchFamily="34" charset="0"/>
              </a:rPr>
              <a:t>*</a:t>
            </a: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drivers </a:t>
            </a:r>
            <a:r>
              <a:rPr lang="en-GB" sz="3000">
                <a:latin typeface="Arial Narrow" pitchFamily="34" charset="0"/>
              </a:rPr>
              <a:t>+</a:t>
            </a: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   </a:t>
            </a:r>
          </a:p>
          <a:p>
            <a:pPr marL="0" indent="0">
              <a:buNone/>
            </a:pP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                           opportunities </a:t>
            </a:r>
            <a:r>
              <a:rPr lang="en-GB" sz="3000">
                <a:latin typeface="Arial Narrow" pitchFamily="34" charset="0"/>
              </a:rPr>
              <a:t>+ </a:t>
            </a: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exogenous factors)</a:t>
            </a:r>
          </a:p>
          <a:p>
            <a:pPr marL="0" indent="0">
              <a:buNone/>
            </a:pPr>
            <a:endParaRPr lang="en-GB" sz="30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3"/>
              </a:buBlip>
            </a:pPr>
            <a:endParaRPr lang="en-GB" sz="30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3"/>
              </a:buBlip>
            </a:pPr>
            <a:endParaRPr lang="en-GB" sz="30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3"/>
              </a:buBlip>
            </a:pP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Natural resource base = f(Drivers)</a:t>
            </a:r>
          </a:p>
          <a:p>
            <a:pPr marL="0" indent="0">
              <a:buNone/>
            </a:pP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4" name="Picture 3" descr="Image result for science and polic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24" y="404665"/>
            <a:ext cx="1459922" cy="2738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414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928992" cy="994122"/>
          </a:xfrm>
        </p:spPr>
        <p:txBody>
          <a:bodyPr>
            <a:noAutofit/>
          </a:bodyPr>
          <a:lstStyle/>
          <a:p>
            <a:pPr algn="l"/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  <a:br>
              <a:rPr lang="en-GB" sz="3600">
                <a:solidFill>
                  <a:schemeClr val="bg1"/>
                </a:solidFill>
                <a:latin typeface="Arial Narrow" pitchFamily="34" charset="0"/>
              </a:rPr>
            </a:b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600201"/>
            <a:ext cx="8856984" cy="45259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Aim: </a:t>
            </a:r>
          </a:p>
          <a:p>
            <a:pPr marL="457200" indent="-457200"/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3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 to assess the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status and trends </a:t>
            </a: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regarding biodiversity and associated ecosystem services and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contributions to human wellbeing (good quality of life)</a:t>
            </a:r>
          </a:p>
          <a:p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- to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strengthen the science-policy interface </a:t>
            </a: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on biodiversity and   </a:t>
            </a:r>
          </a:p>
          <a:p>
            <a:pPr marL="0" indent="0">
              <a:buNone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   ecosystem services at national level </a:t>
            </a:r>
          </a:p>
          <a:p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438215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9355" t="18261" r="32390" b="9184"/>
          <a:stretch/>
        </p:blipFill>
        <p:spPr>
          <a:xfrm>
            <a:off x="6674714" y="183806"/>
            <a:ext cx="3861528" cy="293610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99397" y="10344"/>
            <a:ext cx="5040559" cy="9941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  <a:br>
              <a:rPr lang="en-GB" sz="3600">
                <a:solidFill>
                  <a:schemeClr val="bg1"/>
                </a:solidFill>
                <a:latin typeface="Arial Narrow" pitchFamily="34" charset="0"/>
              </a:rPr>
            </a:b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3675" y="1196753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4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 Experts were guided by:</a:t>
            </a:r>
          </a:p>
          <a:p>
            <a:pPr marL="457200" indent="-14288">
              <a:buFontTx/>
              <a:buChar char="-"/>
            </a:pPr>
            <a:r>
              <a:rPr lang="en-GB" sz="280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</a:rPr>
              <a:t> a conceptual framework, </a:t>
            </a:r>
          </a:p>
          <a:p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                 and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233" t="20105" r="25975" b="19901"/>
          <a:stretch/>
        </p:blipFill>
        <p:spPr>
          <a:xfrm>
            <a:off x="6672064" y="3284984"/>
            <a:ext cx="3864177" cy="315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33675" y="3284985"/>
            <a:ext cx="48410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413" indent="-190500">
              <a:buFontTx/>
              <a:buChar char="-"/>
            </a:pP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assessment framework</a:t>
            </a:r>
          </a:p>
          <a:p>
            <a:pPr marL="442912"/>
            <a:endParaRPr lang="en-GB" sz="2800">
              <a:solidFill>
                <a:srgbClr val="FF66CC"/>
              </a:solidFill>
              <a:latin typeface="Arial Narrow" pitchFamily="34" charset="0"/>
            </a:endParaRPr>
          </a:p>
          <a:p>
            <a:pPr marL="900112" indent="-457200">
              <a:buFont typeface="Wingdings" pitchFamily="2" charset="2"/>
              <a:buChar char="Ø"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vital to outline the concepts on the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interaction between people and nature, </a:t>
            </a: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and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nature's contributions to people</a:t>
            </a:r>
          </a:p>
        </p:txBody>
      </p:sp>
    </p:spTree>
    <p:extLst>
      <p:ext uri="{BB962C8B-B14F-4D97-AF65-F5344CB8AC3E}">
        <p14:creationId xmlns:p14="http://schemas.microsoft.com/office/powerpoint/2010/main" val="1297692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764704"/>
            <a:ext cx="8856984" cy="5832648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was based on scanning peer-reviewed scientific literature, grey literature and other available knowledge such as indigenous and local knowledge </a:t>
            </a:r>
          </a:p>
          <a:p>
            <a:pPr marL="0" indent="0">
              <a:buNone/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2"/>
              </a:buBlip>
            </a:pP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did not involve the undertaking of new primary research</a:t>
            </a:r>
          </a:p>
          <a:p>
            <a:pPr marL="0" indent="0">
              <a:buNone/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based on the principles that the findings should be: </a:t>
            </a:r>
          </a:p>
          <a:p>
            <a:pPr marL="722313" indent="265113">
              <a:buBlip>
                <a:blip r:embed="rId3"/>
              </a:buBlip>
            </a:pP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 policy relevant; not policy-prescriptive</a:t>
            </a:r>
          </a:p>
          <a:p>
            <a:pPr marL="722313" indent="265113">
              <a:buBlip>
                <a:blip r:embed="rId3"/>
              </a:buBlip>
            </a:pP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 credible, legitimate and relevant </a:t>
            </a:r>
          </a:p>
          <a:p>
            <a:pPr marL="0" indent="0">
              <a:buNone/>
            </a:pPr>
            <a:endParaRPr lang="en-GB" sz="2800">
              <a:solidFill>
                <a:srgbClr val="FF66CC"/>
              </a:solidFill>
              <a:latin typeface="Arial Narrow" pitchFamily="34" charset="0"/>
            </a:endParaRPr>
          </a:p>
          <a:p>
            <a:pPr marL="0" indent="0">
              <a:buNone/>
            </a:pP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9C837-70E7-42E4-9914-790D86914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937" y="-80773"/>
            <a:ext cx="11784125" cy="2080502"/>
          </a:xfrm>
        </p:spPr>
        <p:txBody>
          <a:bodyPr vert="horz" lIns="327296" tIns="327296" rIns="327296" bIns="327296" rtlCol="0" anchor="t"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GB" sz="4200" b="1">
                <a:latin typeface="+mj-lt"/>
              </a:rPr>
              <a:t>Webinar: Global presentation of Ethiopia’s National Ecosystem Assessment</a:t>
            </a:r>
            <a:endParaRPr lang="en-US" sz="4200" b="1">
              <a:latin typeface="+mj-lt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en-GB" sz="2800" b="1">
                <a:latin typeface="+mj-lt"/>
              </a:rPr>
              <a:t>- National ecosystem assessment initiative -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4E0B42-9CA5-4C4A-AD3E-0E126F434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99" y="5853626"/>
            <a:ext cx="2243203" cy="85366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47EF9C-719E-406D-BA05-CBF4A015B728}"/>
              </a:ext>
            </a:extLst>
          </p:cNvPr>
          <p:cNvCxnSpPr>
            <a:cxnSpLocks/>
          </p:cNvCxnSpPr>
          <p:nvPr/>
        </p:nvCxnSpPr>
        <p:spPr>
          <a:xfrm>
            <a:off x="2346899" y="6073767"/>
            <a:ext cx="0" cy="413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D4B7EE7-63AB-4C29-B08C-894C9F026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88" y="5853626"/>
            <a:ext cx="1320514" cy="753235"/>
          </a:xfrm>
          <a:prstGeom prst="rect">
            <a:avLst/>
          </a:prstGeom>
        </p:spPr>
      </p:pic>
      <p:pic>
        <p:nvPicPr>
          <p:cNvPr id="5" name="Picture 4" descr="A picture containing mountain, outdoor, sky, grass&#10;&#10;Description automatically generated">
            <a:extLst>
              <a:ext uri="{FF2B5EF4-FFF2-40B4-BE49-F238E27FC236}">
                <a16:creationId xmlns:a16="http://schemas.microsoft.com/office/drawing/2014/main" id="{E1759B66-415F-4010-A5E6-E84B264CD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" y="1999729"/>
            <a:ext cx="12188612" cy="3633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24A4DA-11FD-5EDC-EAE1-16F2B829038A}"/>
              </a:ext>
            </a:extLst>
          </p:cNvPr>
          <p:cNvSpPr txBox="1"/>
          <p:nvPr/>
        </p:nvSpPr>
        <p:spPr>
          <a:xfrm>
            <a:off x="9216762" y="5452803"/>
            <a:ext cx="4995782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00" i="1">
                <a:solidFill>
                  <a:srgbClr val="FFFFFF"/>
                </a:solidFill>
                <a:ea typeface="+mn-lt"/>
                <a:cs typeface="+mn-lt"/>
              </a:rPr>
              <a:t>Semien mountains and valley around Lalibela, Ethiopia</a:t>
            </a:r>
            <a:r>
              <a:rPr lang="en-GB" sz="600" i="1">
                <a:solidFill>
                  <a:srgbClr val="FFFFFF"/>
                </a:solidFill>
              </a:rPr>
              <a:t> – by</a:t>
            </a:r>
            <a:r>
              <a:rPr lang="en-GB" sz="600" i="1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GB" sz="600" i="1">
                <a:solidFill>
                  <a:srgbClr val="FFFFFF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homocosmicos</a:t>
            </a:r>
            <a:r>
              <a:rPr lang="en-GB" sz="600" i="1">
                <a:solidFill>
                  <a:srgbClr val="FFFFFF"/>
                </a:solidFill>
                <a:ea typeface="+mn-lt"/>
                <a:cs typeface="+mn-lt"/>
              </a:rPr>
              <a:t> on </a:t>
            </a:r>
            <a:r>
              <a:rPr lang="en-GB" sz="600" i="1" err="1">
                <a:solidFill>
                  <a:srgbClr val="FFFFFF"/>
                </a:solidFill>
                <a:ea typeface="+mn-lt"/>
                <a:cs typeface="+mn-lt"/>
              </a:rPr>
              <a:t>AdobeStock</a:t>
            </a:r>
            <a:endParaRPr lang="en-GB" sz="600" err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6E7179E-384B-4B62-B5C6-62AE7A8A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02" y="5830826"/>
            <a:ext cx="967563" cy="89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222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659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03512" y="1295401"/>
            <a:ext cx="8842382" cy="4907113"/>
            <a:chOff x="0" y="1295400"/>
            <a:chExt cx="8991600" cy="508151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1295400"/>
              <a:ext cx="8991600" cy="5081519"/>
              <a:chOff x="0" y="1295400"/>
              <a:chExt cx="8991600" cy="508151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0" y="1295400"/>
                <a:ext cx="8991600" cy="5081519"/>
                <a:chOff x="76200" y="1949570"/>
                <a:chExt cx="8991600" cy="5081519"/>
              </a:xfrm>
            </p:grpSpPr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227" b="4274"/>
                <a:stretch/>
              </p:blipFill>
              <p:spPr bwMode="auto">
                <a:xfrm>
                  <a:off x="76200" y="1949570"/>
                  <a:ext cx="8991600" cy="4426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6007276" y="6586917"/>
                  <a:ext cx="3060524" cy="444172"/>
                </a:xfrm>
                <a:prstGeom prst="rect">
                  <a:avLst/>
                </a:prstGeom>
                <a:solidFill>
                  <a:srgbClr val="008080"/>
                </a:solidFill>
                <a:ln>
                  <a:solidFill>
                    <a:srgbClr val="0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Summary for Policy Makers (SPM)</a:t>
                  </a:r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3779912" y="1479755"/>
                <a:ext cx="1935088" cy="533400"/>
              </a:xfrm>
              <a:prstGeom prst="rect">
                <a:avLst/>
              </a:prstGeom>
              <a:solidFill>
                <a:srgbClr val="008080"/>
              </a:solidFill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>
                    <a:latin typeface="Arial Black" pitchFamily="34" charset="0"/>
                  </a:rPr>
                  <a:t>2018/2019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371600" y="1479755"/>
                <a:ext cx="1752600" cy="533400"/>
              </a:xfrm>
              <a:prstGeom prst="rect">
                <a:avLst/>
              </a:prstGeom>
              <a:solidFill>
                <a:srgbClr val="008080"/>
              </a:solidFill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>
                    <a:latin typeface="Arial Black" pitchFamily="34" charset="0"/>
                  </a:rPr>
                  <a:t>2017/2018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629400" y="1479755"/>
              <a:ext cx="1828800" cy="53340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latin typeface="Arial Black" pitchFamily="34" charset="0"/>
                </a:rPr>
                <a:t>2019/2020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991544" y="5767928"/>
            <a:ext cx="5544616" cy="434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Arial Narrow" pitchFamily="34" charset="0"/>
              </a:rPr>
              <a:t>Total Budget: 400,000 USD</a:t>
            </a:r>
          </a:p>
        </p:txBody>
      </p:sp>
    </p:spTree>
    <p:extLst>
      <p:ext uri="{BB962C8B-B14F-4D97-AF65-F5344CB8AC3E}">
        <p14:creationId xmlns:p14="http://schemas.microsoft.com/office/powerpoint/2010/main" val="311802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784976" cy="706090"/>
          </a:xfrm>
        </p:spPr>
        <p:txBody>
          <a:bodyPr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Arial Narrow" pitchFamily="34" charset="0"/>
              </a:rPr>
              <a:t>NEA project launched on 16-17 February 2018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60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052736"/>
            <a:ext cx="8928992" cy="572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77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32657"/>
            <a:ext cx="8964488" cy="877143"/>
          </a:xfrm>
          <a:noFill/>
        </p:spPr>
        <p:txBody>
          <a:bodyPr>
            <a:noAutofit/>
          </a:bodyPr>
          <a:lstStyle/>
          <a:p>
            <a:pPr algn="l"/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One of the critical questions which was raised and discussed during the project launching workshop was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31504" y="1600201"/>
            <a:ext cx="8579296" cy="45259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‘</a:t>
            </a:r>
            <a:r>
              <a:rPr lang="en-GB" sz="3000">
                <a:solidFill>
                  <a:schemeClr val="bg1"/>
                </a:solidFill>
                <a:latin typeface="Arial Narrow" pitchFamily="34" charset="0"/>
              </a:rPr>
              <a:t>What is the current status of biodiversity ?  </a:t>
            </a:r>
          </a:p>
          <a:p>
            <a:pPr marL="457200" lvl="1" indent="0">
              <a:buNone/>
            </a:pPr>
            <a:r>
              <a:rPr lang="en-GB" sz="2400">
                <a:solidFill>
                  <a:schemeClr val="bg1"/>
                </a:solidFill>
                <a:latin typeface="Arial Narrow" pitchFamily="34" charset="0"/>
              </a:rPr>
              <a:t>	</a:t>
            </a:r>
            <a:r>
              <a:rPr lang="en-GB">
                <a:solidFill>
                  <a:schemeClr val="bg1"/>
                </a:solidFill>
                <a:latin typeface="Arial Narrow" pitchFamily="34" charset="0"/>
              </a:rPr>
              <a:t>    </a:t>
            </a:r>
            <a:r>
              <a: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- Forest</a:t>
            </a:r>
          </a:p>
          <a:p>
            <a:pPr marL="0" indent="0">
              <a:buNone/>
            </a:pPr>
            <a:r>
              <a:rPr lang="en-GB" sz="280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              - Aquatic and wetland</a:t>
            </a:r>
          </a:p>
          <a:p>
            <a:pPr marL="0" indent="0">
              <a:buNone/>
            </a:pPr>
            <a:r>
              <a:rPr lang="en-GB" sz="280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  	   - Range land </a:t>
            </a:r>
          </a:p>
          <a:p>
            <a:pPr marL="0" indent="0">
              <a:buNone/>
            </a:pPr>
            <a:r>
              <a:rPr lang="en-GB" sz="280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	   - Climate change </a:t>
            </a:r>
          </a:p>
          <a:p>
            <a:pPr marL="0" indent="0">
              <a:buNone/>
            </a:pPr>
            <a:r>
              <a:rPr lang="en-GB" sz="280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              - Agroecosystem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16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Autofit/>
          </a:bodyPr>
          <a:lstStyle/>
          <a:p>
            <a:pPr algn="l"/>
            <a:br>
              <a:rPr lang="en-GB" sz="36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GB" sz="36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  <a:br>
              <a:rPr lang="en-GB" sz="3600">
                <a:solidFill>
                  <a:schemeClr val="bg1"/>
                </a:solidFill>
                <a:latin typeface="Arial Narrow" pitchFamily="34" charset="0"/>
              </a:rPr>
            </a:b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600201"/>
            <a:ext cx="8856984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For the assessment :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- Five broad categories of ecosystems were identified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- Seven key policy relevant questions were drafted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- Authors, editors and external peer reviewers were nominated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      using snowball method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67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Autofit/>
          </a:bodyPr>
          <a:lstStyle/>
          <a:p>
            <a:pPr algn="l"/>
            <a:br>
              <a:rPr lang="en-GB" sz="32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GB" sz="3200">
                <a:solidFill>
                  <a:schemeClr val="bg1"/>
                </a:solidFill>
                <a:latin typeface="Arial Narrow" pitchFamily="34" charset="0"/>
              </a:rPr>
              <a:t>NEA assessment processes</a:t>
            </a:r>
            <a:br>
              <a:rPr lang="en-GB" sz="3200">
                <a:solidFill>
                  <a:schemeClr val="bg1"/>
                </a:solidFill>
                <a:latin typeface="Arial Narrow" pitchFamily="34" charset="0"/>
              </a:rPr>
            </a:br>
            <a:br>
              <a:rPr lang="en-GB" sz="3200">
                <a:solidFill>
                  <a:schemeClr val="bg1"/>
                </a:solidFill>
                <a:latin typeface="Arial Narrow" pitchFamily="34" charset="0"/>
              </a:rPr>
            </a:br>
            <a:endParaRPr lang="en-GB" sz="32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196752"/>
            <a:ext cx="885698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For the assessment five broad categories of ecosystems were identified</a:t>
            </a:r>
            <a:r>
              <a:rPr lang="en-GB" sz="280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:</a:t>
            </a:r>
            <a:r>
              <a:rPr lang="en-GB" sz="280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</a:p>
          <a:p>
            <a:pPr marL="0" indent="0">
              <a:buNone/>
            </a:pPr>
            <a:endParaRPr lang="en-GB" sz="28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GB" sz="2800">
                <a:solidFill>
                  <a:schemeClr val="bg1"/>
                </a:solidFill>
                <a:latin typeface="Arial Narrow" panose="020B0606020202030204" pitchFamily="34" charset="0"/>
              </a:rPr>
              <a:t>1. Mountain (AA, MAF, DAF)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>
                <a:solidFill>
                  <a:schemeClr val="bg1"/>
                </a:solidFill>
                <a:latin typeface="Arial Narrow" panose="020B0606020202030204" pitchFamily="34" charset="0"/>
              </a:rPr>
              <a:t>2. Forest and woodland (MAF, TRF, DAF, CTW, ACB, WGG, DSS)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>
                <a:solidFill>
                  <a:schemeClr val="bg1"/>
                </a:solidFill>
                <a:latin typeface="Arial Narrow" panose="020B0606020202030204" pitchFamily="34" charset="0"/>
              </a:rPr>
              <a:t>3. Aquatic and Wetland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>
                <a:solidFill>
                  <a:schemeClr val="bg1"/>
                </a:solidFill>
                <a:latin typeface="Arial Narrow" panose="020B0606020202030204" pitchFamily="34" charset="0"/>
              </a:rPr>
              <a:t>4. Rangeland (CTW, ACB, DSS etc.)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>
                <a:solidFill>
                  <a:schemeClr val="bg1"/>
                </a:solidFill>
                <a:latin typeface="Arial Narrow" panose="020B0606020202030204" pitchFamily="34" charset="0"/>
              </a:rPr>
              <a:t> 5. Agroecosystem (C-T-A interactions, Farming systems, ILK)</a:t>
            </a:r>
          </a:p>
          <a:p>
            <a:pPr marL="0" indent="0">
              <a:buNone/>
            </a:pPr>
            <a:endParaRPr lang="en-GB" sz="28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87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  <a:endParaRPr lang="en-US" sz="2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721994"/>
            <a:ext cx="8856984" cy="5979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Seven policy relevant questions were identified :</a:t>
            </a:r>
          </a:p>
          <a:p>
            <a:pPr marL="0" indent="0">
              <a:buNone/>
            </a:pPr>
            <a:endParaRPr lang="en-US" sz="2500">
              <a:solidFill>
                <a:schemeClr val="accent6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r>
              <a:rPr lang="en-AU" sz="2500">
                <a:solidFill>
                  <a:schemeClr val="bg1"/>
                </a:solidFill>
                <a:latin typeface="Arial Narrow" panose="020B0606020202030204" pitchFamily="34" charset="0"/>
              </a:rPr>
              <a:t>1. What are the </a:t>
            </a:r>
            <a:r>
              <a:rPr lang="en-AU" sz="2500">
                <a:solidFill>
                  <a:srgbClr val="FF66CC"/>
                </a:solidFill>
                <a:latin typeface="Arial Narrow" panose="020B0606020202030204" pitchFamily="34" charset="0"/>
              </a:rPr>
              <a:t>status and trends  of biodiversity </a:t>
            </a:r>
            <a:r>
              <a:rPr lang="en-AU" sz="2500">
                <a:solidFill>
                  <a:schemeClr val="bg1"/>
                </a:solidFill>
                <a:latin typeface="Arial Narrow" panose="020B0606020202030204" pitchFamily="34" charset="0"/>
              </a:rPr>
              <a:t>in (Forest and woodland, rangeland, wetland and aquatic, agroecosystem and mountain) ecosystems and the services they deliver in Ethiopia?</a:t>
            </a:r>
          </a:p>
          <a:p>
            <a:pPr marL="0" lvl="0" indent="0">
              <a:buNone/>
            </a:pPr>
            <a:endParaRPr lang="en-AU" sz="25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r>
              <a:rPr lang="en-US" sz="2500">
                <a:solidFill>
                  <a:schemeClr val="bg1"/>
                </a:solidFill>
                <a:latin typeface="Arial Narrow" panose="020B0606020202030204" pitchFamily="34" charset="0"/>
              </a:rPr>
              <a:t>2. What are the </a:t>
            </a:r>
            <a:r>
              <a:rPr lang="en-US" sz="2500">
                <a:solidFill>
                  <a:srgbClr val="FF66CC"/>
                </a:solidFill>
                <a:latin typeface="Arial Narrow" panose="020B0606020202030204" pitchFamily="34" charset="0"/>
              </a:rPr>
              <a:t>pressures driving changes </a:t>
            </a:r>
            <a:r>
              <a:rPr lang="en-US" sz="2500">
                <a:solidFill>
                  <a:schemeClr val="bg1"/>
                </a:solidFill>
                <a:latin typeface="Arial Narrow" panose="020B0606020202030204" pitchFamily="34" charset="0"/>
              </a:rPr>
              <a:t>in the status and trends of  biodiversity  in </a:t>
            </a:r>
            <a:r>
              <a:rPr lang="en-AU" sz="2500">
                <a:solidFill>
                  <a:schemeClr val="bg1"/>
                </a:solidFill>
                <a:latin typeface="Arial Narrow" panose="020B0606020202030204" pitchFamily="34" charset="0"/>
              </a:rPr>
              <a:t>(forest and woodland, rangeland, wetland and aquatic, agroecosystems and mountain) ecosystems and the services they deliver in Ethiopia</a:t>
            </a:r>
            <a:r>
              <a:rPr lang="en-US" sz="250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marL="0" lvl="0" indent="0">
              <a:buNone/>
            </a:pPr>
            <a:endParaRPr lang="en-US" sz="25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r>
              <a:rPr lang="en-US" sz="2500">
                <a:solidFill>
                  <a:schemeClr val="bg1"/>
                </a:solidFill>
                <a:latin typeface="Arial Narrow" panose="020B0606020202030204" pitchFamily="34" charset="0"/>
              </a:rPr>
              <a:t>3. How do the biodiversity  in </a:t>
            </a:r>
            <a:r>
              <a:rPr lang="en-AU" sz="2500">
                <a:solidFill>
                  <a:schemeClr val="bg1"/>
                </a:solidFill>
                <a:latin typeface="Arial Narrow" panose="020B0606020202030204" pitchFamily="34" charset="0"/>
              </a:rPr>
              <a:t>forest and woodland, rangelands, wetland and aquatic, agroecosystems and mountain ecosystems and the services they deliver</a:t>
            </a:r>
            <a:r>
              <a:rPr lang="en-US" sz="250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500">
                <a:solidFill>
                  <a:srgbClr val="FF66CC"/>
                </a:solidFill>
                <a:latin typeface="Arial Narrow" panose="020B0606020202030204" pitchFamily="34" charset="0"/>
              </a:rPr>
              <a:t>contribute to the national economy and to human well-being?</a:t>
            </a:r>
          </a:p>
          <a:p>
            <a:endParaRPr lang="en-US" sz="25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62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5" y="116632"/>
            <a:ext cx="7390375" cy="576064"/>
          </a:xfrm>
        </p:spPr>
        <p:txBody>
          <a:bodyPr>
            <a:normAutofit/>
          </a:bodyPr>
          <a:lstStyle/>
          <a:p>
            <a:pPr algn="l"/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949" y="661631"/>
            <a:ext cx="8712968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4. </a:t>
            </a:r>
            <a:r>
              <a:rPr lang="en-AU" sz="2800">
                <a:solidFill>
                  <a:schemeClr val="bg1"/>
                </a:solidFill>
                <a:latin typeface="Arial Narrow" panose="020B0606020202030204" pitchFamily="34" charset="0"/>
              </a:rPr>
              <a:t>What is the state of </a:t>
            </a:r>
            <a:r>
              <a:rPr lang="en-AU" sz="2800">
                <a:solidFill>
                  <a:srgbClr val="FF66CC"/>
                </a:solidFill>
                <a:latin typeface="Arial Narrow" panose="020B0606020202030204" pitchFamily="34" charset="0"/>
              </a:rPr>
              <a:t>awareness of key stakeholders </a:t>
            </a:r>
            <a:r>
              <a:rPr lang="en-AU" sz="2800">
                <a:solidFill>
                  <a:schemeClr val="bg1"/>
                </a:solidFill>
                <a:latin typeface="Arial Narrow" panose="020B0606020202030204" pitchFamily="34" charset="0"/>
              </a:rPr>
              <a:t>(policy makers, managers and media) on biodiversity  in forest and woodland, rangeland, wetland and aquatic, and agroecosystems </a:t>
            </a:r>
            <a:r>
              <a:rPr 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and mountains goods and services and their contribution to human well-being?</a:t>
            </a:r>
          </a:p>
          <a:p>
            <a:pPr marL="0" indent="0">
              <a:buNone/>
            </a:pPr>
            <a:endParaRPr lang="en-US" sz="28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r>
              <a:rPr 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5. What is the contribution of </a:t>
            </a:r>
            <a:r>
              <a:rPr lang="en-US" sz="2800">
                <a:solidFill>
                  <a:srgbClr val="FF66CC"/>
                </a:solidFill>
                <a:latin typeface="Arial Narrow" panose="020B0606020202030204" pitchFamily="34" charset="0"/>
              </a:rPr>
              <a:t>indigenous knowledge </a:t>
            </a:r>
            <a:r>
              <a:rPr 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to conservation and sustainable use of  biodiversity in those ecosystems (</a:t>
            </a:r>
            <a:r>
              <a:rPr lang="en-AU" sz="2800">
                <a:solidFill>
                  <a:schemeClr val="bg1"/>
                </a:solidFill>
                <a:latin typeface="Arial Narrow" panose="020B0606020202030204" pitchFamily="34" charset="0"/>
              </a:rPr>
              <a:t>forest and woodland, rangeland, wetland and aquatic, agroecosystems and mountains</a:t>
            </a:r>
            <a:r>
              <a:rPr 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)?</a:t>
            </a:r>
          </a:p>
          <a:p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en-GB" sz="3200">
                <a:solidFill>
                  <a:schemeClr val="bg1"/>
                </a:solidFill>
                <a:latin typeface="Arial Narrow" pitchFamily="34" charset="0"/>
              </a:rPr>
              <a:t>NEA assessment process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600201"/>
            <a:ext cx="8856984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>
                <a:solidFill>
                  <a:schemeClr val="bg1"/>
                </a:solidFill>
                <a:latin typeface="Arial Narrow" panose="020B0606020202030204" pitchFamily="34" charset="0"/>
              </a:rPr>
              <a:t>6. What are </a:t>
            </a:r>
            <a:r>
              <a:rPr lang="en-US" sz="2600">
                <a:solidFill>
                  <a:srgbClr val="FF66CC"/>
                </a:solidFill>
                <a:latin typeface="Arial Narrow" panose="020B0606020202030204" pitchFamily="34" charset="0"/>
              </a:rPr>
              <a:t>the actual and potential impacts of various key policies and interventions </a:t>
            </a:r>
            <a:r>
              <a:rPr lang="en-US" sz="2600">
                <a:solidFill>
                  <a:schemeClr val="bg1"/>
                </a:solidFill>
                <a:latin typeface="Arial Narrow" panose="020B0606020202030204" pitchFamily="34" charset="0"/>
              </a:rPr>
              <a:t>on biodiversity in </a:t>
            </a:r>
            <a:r>
              <a:rPr lang="en-AU" sz="2600">
                <a:solidFill>
                  <a:schemeClr val="bg1"/>
                </a:solidFill>
                <a:latin typeface="Arial Narrow" panose="020B0606020202030204" pitchFamily="34" charset="0"/>
              </a:rPr>
              <a:t>(forest and woodland, rangeland, wetland and aquatic, agroecosystems and mountains)</a:t>
            </a:r>
            <a:r>
              <a:rPr lang="en-US" sz="260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en-US" sz="260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and their contributions to the national economy and human well-being?</a:t>
            </a:r>
          </a:p>
          <a:p>
            <a:pPr marL="0" lvl="0" indent="0">
              <a:buNone/>
            </a:pPr>
            <a:endParaRPr lang="en-US" sz="26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r>
              <a:rPr lang="en-US" sz="2600">
                <a:solidFill>
                  <a:schemeClr val="bg1"/>
                </a:solidFill>
                <a:latin typeface="Arial Narrow" panose="020B0606020202030204" pitchFamily="34" charset="0"/>
              </a:rPr>
              <a:t>7. What are the </a:t>
            </a:r>
            <a:r>
              <a:rPr lang="en-US" sz="2600">
                <a:solidFill>
                  <a:srgbClr val="FF66CC"/>
                </a:solidFill>
                <a:latin typeface="Arial Narrow" panose="020B0606020202030204" pitchFamily="34" charset="0"/>
              </a:rPr>
              <a:t>key policy, governance and institutional arrangement </a:t>
            </a:r>
            <a:r>
              <a:rPr lang="en-US" sz="2600">
                <a:solidFill>
                  <a:schemeClr val="bg1"/>
                </a:solidFill>
                <a:latin typeface="Arial Narrow" panose="020B0606020202030204" pitchFamily="34" charset="0"/>
              </a:rPr>
              <a:t>needed for maintaining and improving biodiversity  and services in </a:t>
            </a:r>
            <a:r>
              <a:rPr lang="en-AU" sz="2600">
                <a:solidFill>
                  <a:schemeClr val="bg1"/>
                </a:solidFill>
                <a:latin typeface="Arial Narrow" panose="020B0606020202030204" pitchFamily="34" charset="0"/>
              </a:rPr>
              <a:t>forest and woodland, rangeland, wetland and aquatic, agroecosystem, mountains ecosystems</a:t>
            </a:r>
            <a:r>
              <a:rPr lang="en-US" sz="260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endParaRPr lang="en-GB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7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573596"/>
            <a:ext cx="8745056" cy="1055204"/>
          </a:xfrm>
        </p:spPr>
        <p:txBody>
          <a:bodyPr>
            <a:noAutofit/>
          </a:bodyPr>
          <a:lstStyle/>
          <a:p>
            <a:pPr algn="l"/>
            <a:br>
              <a:rPr lang="en-GB" sz="2800">
                <a:solidFill>
                  <a:schemeClr val="bg1"/>
                </a:solidFill>
                <a:latin typeface="Arial Narrow" pitchFamily="34" charset="0"/>
              </a:rPr>
            </a:br>
            <a:br>
              <a:rPr lang="en-GB" sz="28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Authors, editors and external peer reviewers </a:t>
            </a:r>
            <a:r>
              <a:rPr lang="en-GB" sz="2800">
                <a:solidFill>
                  <a:srgbClr val="FF66CC"/>
                </a:solidFill>
                <a:latin typeface="Arial Narrow" pitchFamily="34" charset="0"/>
              </a:rPr>
              <a:t>(Universities, research institutes and others) </a:t>
            </a:r>
            <a:br>
              <a:rPr lang="en-GB" sz="3200">
                <a:solidFill>
                  <a:srgbClr val="FF66CC"/>
                </a:solidFill>
                <a:latin typeface="Arial Narrow" pitchFamily="34" charset="0"/>
              </a:rPr>
            </a:br>
            <a:endParaRPr lang="en-GB" sz="3200">
              <a:solidFill>
                <a:schemeClr val="accent6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79576" y="1772816"/>
          <a:ext cx="8746581" cy="4763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7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337">
                <a:tc rowSpan="2"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en-US" sz="180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Authors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66CC"/>
                          </a:solidFill>
                          <a:latin typeface="Arial Narrow" panose="020B0606020202030204" pitchFamily="34" charset="0"/>
                        </a:rPr>
                        <a:t>Ecosystems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Forest</a:t>
                      </a:r>
                      <a:r>
                        <a:rPr lang="en-US" sz="1800" baseline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and Woodland</a:t>
                      </a:r>
                      <a:endParaRPr lang="en-US" sz="180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Mountains</a:t>
                      </a:r>
                    </a:p>
                    <a:p>
                      <a:endParaRPr lang="en-US" sz="180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Aquatic and Wetland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Rangeland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Agroecosystem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18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Coordinating Lead Authors (CLA)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Lead Authors (LA)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60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Contributing Authors (CA)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33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Editors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60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External</a:t>
                      </a:r>
                      <a:r>
                        <a:rPr lang="en-US" sz="1800" baseline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peer reviewers</a:t>
                      </a:r>
                      <a:endParaRPr lang="en-US" sz="180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337">
                <a:tc gridSpan="2"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Total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337">
                <a:tc gridSpan="7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3333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831975" y="11523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>
                <a:solidFill>
                  <a:schemeClr val="bg1"/>
                </a:solidFill>
                <a:latin typeface="Arial Narrow" pitchFamily="34" charset="0"/>
              </a:rPr>
              <a:t>NEA assessment processes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3" name="AutoShape 2" descr="Snowball sampl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141368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507288" cy="778098"/>
          </a:xfrm>
        </p:spPr>
        <p:txBody>
          <a:bodyPr>
            <a:noAutofit/>
          </a:bodyPr>
          <a:lstStyle/>
          <a:p>
            <a:pPr algn="l"/>
            <a:r>
              <a:rPr lang="en-GB" sz="3200">
                <a:solidFill>
                  <a:schemeClr val="bg1"/>
                </a:solidFill>
                <a:latin typeface="Arial Narrow" pitchFamily="34" charset="0"/>
              </a:rPr>
              <a:t>Outputs of NEA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285" y="908720"/>
            <a:ext cx="8928992" cy="547260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2700">
                <a:solidFill>
                  <a:schemeClr val="bg1"/>
                </a:solidFill>
                <a:latin typeface="Arial Narrow" pitchFamily="34" charset="0"/>
              </a:rPr>
              <a:t>Five NEA documents were produced for five ecosystems and Scenario </a:t>
            </a: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2700">
                <a:solidFill>
                  <a:schemeClr val="bg1"/>
                </a:solidFill>
                <a:latin typeface="Arial Narrow" pitchFamily="34" charset="0"/>
              </a:rPr>
              <a:t>A </a:t>
            </a:r>
            <a:r>
              <a:rPr lang="en-GB" sz="2700">
                <a:solidFill>
                  <a:srgbClr val="FF66FF"/>
                </a:solidFill>
                <a:latin typeface="Arial Narrow" pitchFamily="34" charset="0"/>
              </a:rPr>
              <a:t>composite book </a:t>
            </a:r>
            <a:r>
              <a:rPr lang="en-GB" sz="2700">
                <a:solidFill>
                  <a:schemeClr val="bg1"/>
                </a:solidFill>
                <a:latin typeface="Arial Narrow" pitchFamily="34" charset="0"/>
              </a:rPr>
              <a:t>is produced comprising of six chapters (ecosystems) </a:t>
            </a: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2700">
                <a:solidFill>
                  <a:schemeClr val="bg1"/>
                </a:solidFill>
                <a:latin typeface="Arial Narrow" pitchFamily="34" charset="0"/>
              </a:rPr>
              <a:t>Four supporting documents were produced:</a:t>
            </a: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>
                <a:solidFill>
                  <a:srgbClr val="FF66FF"/>
                </a:solidFill>
                <a:latin typeface="Arial Narrow" pitchFamily="34" charset="0"/>
              </a:rPr>
              <a:t>SPM </a:t>
            </a: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>
                <a:solidFill>
                  <a:srgbClr val="FF66FF"/>
                </a:solidFill>
                <a:latin typeface="Arial Narrow" pitchFamily="34" charset="0"/>
              </a:rPr>
              <a:t>National Biodiversity Platform guideline</a:t>
            </a:r>
            <a:endParaRPr lang="en-GB" sz="270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>
                <a:solidFill>
                  <a:srgbClr val="FF66FF"/>
                </a:solidFill>
                <a:latin typeface="Arial Narrow" pitchFamily="34" charset="0"/>
              </a:rPr>
              <a:t>Communication strategy </a:t>
            </a: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>
                <a:solidFill>
                  <a:srgbClr val="FF66FF"/>
                </a:solidFill>
                <a:latin typeface="Arial Narrow" pitchFamily="34" charset="0"/>
              </a:rPr>
              <a:t>Brochure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GB" sz="270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2"/>
              </a:buBlip>
            </a:pPr>
            <a:endParaRPr lang="en-GB" sz="270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Blip>
                <a:blip r:embed="rId2"/>
              </a:buBlip>
            </a:pPr>
            <a:endParaRPr lang="en-GB" sz="270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3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4845" y="289225"/>
            <a:ext cx="11155839" cy="523684"/>
          </a:xfrm>
        </p:spPr>
        <p:txBody>
          <a:bodyPr>
            <a:noAutofit/>
          </a:bodyPr>
          <a:lstStyle/>
          <a:p>
            <a:r>
              <a:rPr lang="en-GB" sz="500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Housekeeping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20003" y="1220995"/>
            <a:ext cx="11155839" cy="4758608"/>
          </a:xfrm>
        </p:spPr>
        <p:txBody>
          <a:bodyPr vert="horz" lIns="9000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b="1">
                <a:solidFill>
                  <a:schemeClr val="bg1"/>
                </a:solidFill>
                <a:latin typeface="+mj-lt"/>
                <a:ea typeface="Roboto"/>
              </a:rPr>
              <a:t>Recording</a:t>
            </a:r>
            <a:r>
              <a:rPr lang="en-GB">
                <a:solidFill>
                  <a:schemeClr val="bg1"/>
                </a:solidFill>
                <a:latin typeface="+mj-lt"/>
                <a:ea typeface="Roboto"/>
              </a:rPr>
              <a:t>: This webinar will be recorded and will be uploaded to our NEA Initiative website. If you have any issues with this, please let us know.</a:t>
            </a:r>
          </a:p>
          <a:p>
            <a:pPr marL="0" indent="0">
              <a:lnSpc>
                <a:spcPct val="150000"/>
              </a:lnSpc>
              <a:buNone/>
            </a:pPr>
            <a:endParaRPr lang="en-GB">
              <a:solidFill>
                <a:schemeClr val="bg1"/>
              </a:solidFill>
              <a:latin typeface="+mj-lt"/>
              <a:ea typeface="Robot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b="1">
                <a:solidFill>
                  <a:schemeClr val="bg1"/>
                </a:solidFill>
                <a:latin typeface="+mj-lt"/>
                <a:ea typeface="Roboto"/>
              </a:rPr>
              <a:t>Questions</a:t>
            </a:r>
            <a:r>
              <a:rPr lang="en-GB">
                <a:solidFill>
                  <a:schemeClr val="bg1"/>
                </a:solidFill>
                <a:latin typeface="+mj-lt"/>
                <a:ea typeface="Roboto"/>
              </a:rPr>
              <a:t>: If you would like to comment or ask a question during the Q&amp;A session, please type it in the chat function accessible from the bottom of your screen. </a:t>
            </a:r>
            <a:endParaRPr lang="en-GB">
              <a:solidFill>
                <a:schemeClr val="bg1"/>
              </a:solidFill>
              <a:latin typeface="+mj-lt"/>
              <a:ea typeface="Roboto"/>
              <a:cs typeface="Calibri Light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>
              <a:solidFill>
                <a:schemeClr val="bg1"/>
              </a:solidFill>
              <a:latin typeface="+mj-lt"/>
              <a:ea typeface="Robot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b="1">
                <a:solidFill>
                  <a:schemeClr val="bg1"/>
                </a:solidFill>
                <a:latin typeface="+mj-lt"/>
                <a:ea typeface="Roboto"/>
              </a:rPr>
              <a:t>Support</a:t>
            </a:r>
            <a:r>
              <a:rPr lang="en-GB">
                <a:solidFill>
                  <a:schemeClr val="bg1"/>
                </a:solidFill>
                <a:latin typeface="+mj-lt"/>
                <a:ea typeface="Roboto"/>
              </a:rPr>
              <a:t>: If you have any technical issues, please send a direct message to [Technical Support] Mel Wheeler via the chat. </a:t>
            </a:r>
            <a:endParaRPr lang="en-GB">
              <a:solidFill>
                <a:schemeClr val="bg1"/>
              </a:solidFill>
              <a:latin typeface="+mj-lt"/>
              <a:ea typeface="Roboto" panose="02000000000000000000" pitchFamily="2" charset="0"/>
              <a:cs typeface="Calibri Light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b="1">
              <a:solidFill>
                <a:schemeClr val="bg1"/>
              </a:solidFill>
              <a:latin typeface="+mj-lt"/>
              <a:ea typeface="Roboto"/>
              <a:cs typeface="Calibri Light"/>
            </a:endParaRPr>
          </a:p>
          <a:p>
            <a:endParaRPr lang="en-GB" sz="2000">
              <a:latin typeface="Calibri Light"/>
              <a:ea typeface="Roboto" panose="02000000000000000000" pitchFamily="2" charset="0"/>
              <a:cs typeface="Calibri Light"/>
            </a:endParaRPr>
          </a:p>
          <a:p>
            <a:endParaRPr lang="en-GB" sz="2000">
              <a:latin typeface="Calibri Light"/>
              <a:cs typeface="Calibri"/>
            </a:endParaRPr>
          </a:p>
          <a:p>
            <a:pPr marL="0" indent="0">
              <a:buNone/>
            </a:pPr>
            <a:endParaRPr lang="en-GB" sz="2000">
              <a:latin typeface="Calibri Light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0A084-861D-EA40-BEEA-2A547CFC7E9A}"/>
              </a:ext>
            </a:extLst>
          </p:cNvPr>
          <p:cNvSpPr/>
          <p:nvPr/>
        </p:nvSpPr>
        <p:spPr>
          <a:xfrm>
            <a:off x="124287" y="221942"/>
            <a:ext cx="11856956" cy="6378232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E41EFB-4C4B-489D-BFAE-F551A5A3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9" y="1401158"/>
            <a:ext cx="65722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9592D9-1C1C-4905-A4AC-9531F9FF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0" y="3247124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371CB66-3B53-4A0B-A05C-6200DCEE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8" y="5063863"/>
            <a:ext cx="616156" cy="6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014D2-28F0-4F3E-ADB8-3EF856E5A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648" y="4215838"/>
            <a:ext cx="3495675" cy="733425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FC62E0E-4529-4E8F-AE5D-2B0A7C493CC4}"/>
              </a:ext>
            </a:extLst>
          </p:cNvPr>
          <p:cNvSpPr/>
          <p:nvPr/>
        </p:nvSpPr>
        <p:spPr>
          <a:xfrm>
            <a:off x="8642251" y="4215838"/>
            <a:ext cx="464234" cy="24362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8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359" y="260648"/>
            <a:ext cx="8229600" cy="1008112"/>
          </a:xfrm>
        </p:spPr>
        <p:txBody>
          <a:bodyPr>
            <a:normAutofit/>
          </a:bodyPr>
          <a:lstStyle/>
          <a:p>
            <a:pPr algn="l"/>
            <a:r>
              <a:rPr lang="en-GB" sz="3400">
                <a:solidFill>
                  <a:schemeClr val="bg1"/>
                </a:solidFill>
                <a:latin typeface="Arial Narrow" pitchFamily="34" charset="0"/>
              </a:rPr>
              <a:t>Outputs of NEA</a:t>
            </a:r>
            <a:endParaRPr lang="en-GB" sz="3400"/>
          </a:p>
        </p:txBody>
      </p:sp>
      <p:grpSp>
        <p:nvGrpSpPr>
          <p:cNvPr id="7" name="Group 6"/>
          <p:cNvGrpSpPr/>
          <p:nvPr/>
        </p:nvGrpSpPr>
        <p:grpSpPr>
          <a:xfrm>
            <a:off x="1703514" y="2420889"/>
            <a:ext cx="8820471" cy="3283867"/>
            <a:chOff x="179513" y="2420888"/>
            <a:chExt cx="8820471" cy="32838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2420888"/>
              <a:ext cx="4896544" cy="3283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 descr="http://photo.ebi.gov.et:9082/Gallery%2093/slides/fdsa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420889"/>
              <a:ext cx="3779912" cy="32838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524000" y="1252607"/>
            <a:ext cx="8684344" cy="592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Blip>
                <a:blip r:embed="rId4"/>
              </a:buBlip>
            </a:pPr>
            <a:r>
              <a:rPr lang="en-GB" sz="2800">
                <a:solidFill>
                  <a:schemeClr val="bg1"/>
                </a:solidFill>
                <a:latin typeface="Arial Narrow" pitchFamily="34" charset="0"/>
              </a:rPr>
              <a:t>  Ethiopian Biodiversity Platform (EBP) established</a:t>
            </a:r>
          </a:p>
        </p:txBody>
      </p:sp>
    </p:spTree>
    <p:extLst>
      <p:ext uri="{BB962C8B-B14F-4D97-AF65-F5344CB8AC3E}">
        <p14:creationId xmlns:p14="http://schemas.microsoft.com/office/powerpoint/2010/main" val="427598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20969" r="36164" b="6249"/>
          <a:stretch/>
        </p:blipFill>
        <p:spPr bwMode="auto">
          <a:xfrm rot="3543150">
            <a:off x="2644817" y="374902"/>
            <a:ext cx="2952535" cy="398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9736" y="4888406"/>
            <a:ext cx="4176464" cy="1500187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  <a:latin typeface="Arial Narrow" pitchFamily="34" charset="0"/>
              </a:rPr>
              <a:t>Thank you!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9" t="18333" r="38858" b="14314"/>
          <a:stretch/>
        </p:blipFill>
        <p:spPr bwMode="auto">
          <a:xfrm rot="3508619">
            <a:off x="7199394" y="1366798"/>
            <a:ext cx="2307638" cy="371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463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664513E9-1E0A-4107-BA92-8B516211F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" t="11627" r="-163" b="3265"/>
          <a:stretch/>
        </p:blipFill>
        <p:spPr>
          <a:xfrm>
            <a:off x="-1643" y="1630"/>
            <a:ext cx="12205795" cy="68768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50DBA7-27FC-4458-BD9A-88D6DF2C3B72}"/>
              </a:ext>
            </a:extLst>
          </p:cNvPr>
          <p:cNvSpPr txBox="1">
            <a:spLocks/>
          </p:cNvSpPr>
          <p:nvPr/>
        </p:nvSpPr>
        <p:spPr>
          <a:xfrm>
            <a:off x="-2" y="1355713"/>
            <a:ext cx="11309891" cy="4328160"/>
          </a:xfrm>
          <a:prstGeom prst="rect">
            <a:avLst/>
          </a:prstGeom>
          <a:solidFill>
            <a:srgbClr val="007E84">
              <a:alpha val="7882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B1F9C-6006-4713-B385-F09C433DA8E1}"/>
              </a:ext>
            </a:extLst>
          </p:cNvPr>
          <p:cNvSpPr/>
          <p:nvPr/>
        </p:nvSpPr>
        <p:spPr>
          <a:xfrm>
            <a:off x="180507" y="1404448"/>
            <a:ext cx="10644809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00000"/>
              </a:lnSpc>
              <a:spcAft>
                <a:spcPts val="800"/>
              </a:spcAft>
            </a:pPr>
            <a:r>
              <a:rPr lang="en-GB" sz="4800" b="1">
                <a:latin typeface="+mj-lt"/>
              </a:rPr>
              <a:t>Main Findings of Ethiopia’s National Ecosystem Assessment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2A88A-785F-46FD-83F2-FEB62DBA6774}"/>
              </a:ext>
            </a:extLst>
          </p:cNvPr>
          <p:cNvSpPr/>
          <p:nvPr/>
        </p:nvSpPr>
        <p:spPr>
          <a:xfrm>
            <a:off x="180507" y="3682692"/>
            <a:ext cx="11375663" cy="15881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400">
                <a:solidFill>
                  <a:schemeClr val="tx2"/>
                </a:solidFill>
                <a:latin typeface="+mj-lt"/>
              </a:rPr>
              <a:t>Professor </a:t>
            </a:r>
            <a:r>
              <a:rPr lang="en-GB" sz="4400" err="1">
                <a:solidFill>
                  <a:schemeClr val="tx2"/>
                </a:solidFill>
                <a:latin typeface="+mj-lt"/>
              </a:rPr>
              <a:t>Zemede</a:t>
            </a:r>
            <a:r>
              <a:rPr lang="en-GB" sz="4400">
                <a:solidFill>
                  <a:schemeClr val="tx2"/>
                </a:solidFill>
                <a:latin typeface="+mj-lt"/>
              </a:rPr>
              <a:t> Asfaw</a:t>
            </a:r>
            <a:endParaRPr lang="en-US" err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>
                <a:latin typeface="+mj-lt"/>
              </a:rPr>
              <a:t>Lead Author and Compiler of the Summary for Policy-Makers, Addis Ababa University</a:t>
            </a:r>
            <a:endParaRPr lang="en-GB" sz="3200">
              <a:latin typeface="+mj-l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F3BA8-F45E-4E3A-A865-33E528C12D1E}"/>
              </a:ext>
            </a:extLst>
          </p:cNvPr>
          <p:cNvSpPr/>
          <p:nvPr/>
        </p:nvSpPr>
        <p:spPr>
          <a:xfrm>
            <a:off x="180507" y="3160957"/>
            <a:ext cx="4108440" cy="143177"/>
          </a:xfrm>
          <a:prstGeom prst="rect">
            <a:avLst/>
          </a:prstGeom>
          <a:solidFill>
            <a:srgbClr val="AFCB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A9230-F6BD-4AE6-A170-AC785D49918A}"/>
              </a:ext>
            </a:extLst>
          </p:cNvPr>
          <p:cNvSpPr/>
          <p:nvPr/>
        </p:nvSpPr>
        <p:spPr>
          <a:xfrm>
            <a:off x="3483751" y="3160957"/>
            <a:ext cx="1466791" cy="143177"/>
          </a:xfrm>
          <a:prstGeom prst="rect">
            <a:avLst/>
          </a:prstGeom>
          <a:solidFill>
            <a:srgbClr val="009B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A13C104-B8F9-9F04-9235-600F16A50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68" y="5846701"/>
            <a:ext cx="2243203" cy="853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2CFBA-E870-2ACB-437C-D8C2C1800149}"/>
              </a:ext>
            </a:extLst>
          </p:cNvPr>
          <p:cNvSpPr txBox="1"/>
          <p:nvPr/>
        </p:nvSpPr>
        <p:spPr>
          <a:xfrm>
            <a:off x="10101489" y="6613979"/>
            <a:ext cx="90043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Blue Nile Falls, Tis </a:t>
            </a:r>
            <a:r>
              <a:rPr lang="en-US" sz="600" err="1"/>
              <a:t>Issat</a:t>
            </a:r>
            <a:r>
              <a:rPr lang="en-US" sz="600"/>
              <a:t> – by </a:t>
            </a:r>
            <a:r>
              <a:rPr lang="en-US" sz="600" err="1"/>
              <a:t>alekosa</a:t>
            </a:r>
            <a:r>
              <a:rPr lang="en-US" sz="600"/>
              <a:t> on </a:t>
            </a:r>
            <a:r>
              <a:rPr lang="en-US" sz="600" err="1"/>
              <a:t>AdobeStock</a:t>
            </a:r>
            <a:endParaRPr lang="en-US" sz="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231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F87E-A1A5-4343-9975-A9D81049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8839200" cy="46482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en-US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en-US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Main Findings of Ethiopia’s National Ecosystem Assessment (Eth-NEA</a:t>
            </a:r>
            <a:r>
              <a:rPr lang="en-US" sz="4900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en-US" sz="4900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1C8E-EAB9-473C-B0D9-F88B1B30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800600"/>
            <a:ext cx="8839200" cy="1905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i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Zemede Asfaw (Professor)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i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Addis Ababa University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i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May 30, 2022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800" b="1" i="1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800" b="1" i="1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Slide Number Placeholder 4">
            <a:extLst>
              <a:ext uri="{FF2B5EF4-FFF2-40B4-BE49-F238E27FC236}">
                <a16:creationId xmlns:a16="http://schemas.microsoft.com/office/drawing/2014/main" id="{7C04BB72-0A9B-4396-BDCB-2B6D8592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1F6BB4-6D1B-4383-B3AA-46F6FFE205C3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33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34CB870F-0C41-4A42-9617-935F3872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489"/>
            <a:ext cx="10668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F06605A-6745-46F1-9F44-B6B4E7FC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Flag of Ethiopia">
            <a:extLst>
              <a:ext uri="{FF2B5EF4-FFF2-40B4-BE49-F238E27FC236}">
                <a16:creationId xmlns:a16="http://schemas.microsoft.com/office/drawing/2014/main" id="{ED4AB7E1-8334-4CA1-9682-C169EC96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160338"/>
            <a:ext cx="11906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>
            <a:extLst>
              <a:ext uri="{FF2B5EF4-FFF2-40B4-BE49-F238E27FC236}">
                <a16:creationId xmlns:a16="http://schemas.microsoft.com/office/drawing/2014/main" id="{856DD47F-F58D-4A17-A620-31378C94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6062664"/>
            <a:ext cx="68548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23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877B-1B0C-4A6B-9AD8-7FF6C4803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7630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rtlCol="0">
            <a:normAutofit fontScale="62500" lnSpcReduction="20000"/>
          </a:bodyPr>
          <a:lstStyle/>
          <a:p>
            <a:pPr marL="457200" eaLnBrk="1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3800">
                <a:latin typeface="Arial" panose="020B0604020202020204" pitchFamily="34" charset="0"/>
                <a:cs typeface="Arial" pitchFamily="34" charset="0"/>
              </a:rPr>
              <a:t>Brief Background on Ethiopia</a:t>
            </a:r>
          </a:p>
          <a:p>
            <a:pPr marL="457200" eaLnBrk="1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GB" sz="3800">
                <a:latin typeface="Arial" panose="020B0604020202020204" pitchFamily="34" charset="0"/>
                <a:cs typeface="Arial" pitchFamily="34" charset="0"/>
              </a:rPr>
              <a:t>Aims and Expected Outputs of the NEA</a:t>
            </a:r>
          </a:p>
          <a:p>
            <a:pPr marL="457200" eaLnBrk="1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GB" sz="3800">
                <a:latin typeface="Arial" panose="020B0604020202020204" pitchFamily="34" charset="0"/>
                <a:cs typeface="Arial" pitchFamily="34" charset="0"/>
              </a:rPr>
              <a:t>The  Scope of the NEA</a:t>
            </a:r>
          </a:p>
          <a:p>
            <a:pPr marL="457200" eaLnBrk="1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3800">
                <a:latin typeface="Arial" panose="020B0604020202020204" pitchFamily="34" charset="0"/>
                <a:cs typeface="Arial" pitchFamily="34" charset="0"/>
              </a:rPr>
              <a:t>The Main Findings of the NEA</a:t>
            </a:r>
          </a:p>
          <a:p>
            <a:pPr lvl="1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sz="3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Biodiversity &amp; ecosystems</a:t>
            </a:r>
          </a:p>
          <a:p>
            <a:pPr lvl="1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sz="3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Policy and institutional framework-related strengths and gaps</a:t>
            </a:r>
          </a:p>
          <a:p>
            <a:pPr lvl="2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31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Strengths and gaps</a:t>
            </a:r>
          </a:p>
          <a:p>
            <a:pPr lvl="2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31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Policy and institutional framework</a:t>
            </a:r>
          </a:p>
          <a:p>
            <a:pPr lvl="2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31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Policy and institutional perspectives</a:t>
            </a:r>
          </a:p>
          <a:p>
            <a:pPr lvl="1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3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Indications of the scenario analysis</a:t>
            </a:r>
          </a:p>
          <a:p>
            <a:pPr marL="746125" lvl="2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altLang="en-US" sz="3400">
                <a:solidFill>
                  <a:srgbClr val="0070C0"/>
                </a:solidFill>
                <a:latin typeface="Arial" charset="0"/>
                <a:cs typeface="Arial" charset="0"/>
              </a:rPr>
              <a:t>Scenario analysis seen with the assessment conclusions</a:t>
            </a:r>
            <a:endParaRPr lang="en-US" sz="3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FD4624-F3DC-40DD-A33A-52A6134A01FA}"/>
              </a:ext>
            </a:extLst>
          </p:cNvPr>
          <p:cNvSpPr txBox="1">
            <a:spLocks/>
          </p:cNvSpPr>
          <p:nvPr/>
        </p:nvSpPr>
        <p:spPr>
          <a:xfrm>
            <a:off x="1676400" y="152400"/>
            <a:ext cx="8763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>
                <a:solidFill>
                  <a:srgbClr val="3333FF"/>
                </a:solidFill>
              </a:rPr>
              <a:t>Presentation Outline</a:t>
            </a:r>
          </a:p>
        </p:txBody>
      </p:sp>
      <p:sp>
        <p:nvSpPr>
          <p:cNvPr id="3076" name="Slide Number Placeholder 4">
            <a:extLst>
              <a:ext uri="{FF2B5EF4-FFF2-40B4-BE49-F238E27FC236}">
                <a16:creationId xmlns:a16="http://schemas.microsoft.com/office/drawing/2014/main" id="{6A836D71-C7F3-4EAD-B5DE-CDB2B8DA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DD469C-FE17-4923-884D-2F7D4FD43DA3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73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B4F26E9A-94E1-40A7-8618-AE24AE5E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2400"/>
            <a:ext cx="8839200" cy="4572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2800">
                <a:solidFill>
                  <a:srgbClr val="3333FF"/>
                </a:solidFill>
                <a:latin typeface="Arial" charset="0"/>
                <a:cs typeface="Arial" charset="0"/>
              </a:rPr>
              <a:t>Brief Background on Ethiopia </a:t>
            </a:r>
            <a:endParaRPr lang="en-US" altLang="en-US" sz="1600">
              <a:solidFill>
                <a:srgbClr val="3333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653DC0-4851-4CCD-9779-1CA8FC519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6400" y="685800"/>
            <a:ext cx="5486400" cy="6096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4572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GB" sz="2400">
                <a:latin typeface="Arial" panose="020B0604020202020204" pitchFamily="34" charset="0"/>
                <a:cs typeface="Arial" pitchFamily="34" charset="0"/>
              </a:rPr>
              <a:t>Horn of Africa </a:t>
            </a:r>
          </a:p>
          <a:p>
            <a:pPr marL="4572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GB" sz="2400">
                <a:latin typeface="Arial" panose="020B0604020202020204" pitchFamily="34" charset="0"/>
                <a:cs typeface="Arial" pitchFamily="34" charset="0"/>
              </a:rPr>
              <a:t>Diverse topographic features &amp; environmental variations</a:t>
            </a:r>
          </a:p>
          <a:p>
            <a:pPr marL="4572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GB" sz="2400">
                <a:latin typeface="Arial" panose="020B0604020202020204" pitchFamily="34" charset="0"/>
                <a:cs typeface="Arial" pitchFamily="34" charset="0"/>
              </a:rPr>
              <a:t>Ecological/agro-ecological diversity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of the 36 global biodiversity hotspots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Vavilovian centre of crop origin &amp; diversity</a:t>
            </a:r>
          </a:p>
          <a:p>
            <a:pPr marL="457200" indent="-342900" eaLnBrk="1" hangingPunct="1">
              <a:buFont typeface="Wingdings" panose="05000000000000000000" pitchFamily="2" charset="2"/>
              <a:buChar char="§"/>
              <a:tabLst>
                <a:tab pos="1724025" algn="l"/>
              </a:tabLst>
              <a:defRPr/>
            </a:pPr>
            <a:r>
              <a:rPr lang="en-GB" sz="2400">
                <a:latin typeface="Arial" panose="020B0604020202020204" pitchFamily="34" charset="0"/>
                <a:cs typeface="Arial" pitchFamily="34" charset="0"/>
              </a:rPr>
              <a:t>Natural biological assets with richness &amp; uniqueness 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tabLst>
                <a:tab pos="1724025" algn="l"/>
              </a:tabLst>
              <a:defRPr/>
            </a:pPr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number of species with endemic &amp; rare animal &amp; plant species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tabLst>
                <a:tab pos="1724025" algn="l"/>
              </a:tabLst>
              <a:defRPr/>
            </a:pPr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Combines biodiversity wealth with ecosystems, socio-cultural diversity &amp; ILK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tabLst>
                <a:tab pos="1724025" algn="l"/>
              </a:tabLst>
              <a:defRPr/>
            </a:pPr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Expansive rangelands and agricultural landscapes supporting  crop cultivation, animal husbandry &amp; other activities</a:t>
            </a:r>
            <a:endParaRPr lang="en-GB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eaLnBrk="1" hangingPunct="1">
              <a:buFont typeface="Symbol" pitchFamily="18" charset="2"/>
              <a:buChar char="·"/>
              <a:defRPr/>
            </a:pPr>
            <a:endParaRPr lang="en-GB" sz="2400"/>
          </a:p>
          <a:p>
            <a:pPr marL="400050" indent="-285750" eaLnBrk="1" hangingPunct="1">
              <a:buFont typeface="Symbol" pitchFamily="18" charset="2"/>
              <a:buChar char="·"/>
              <a:defRPr/>
            </a:pPr>
            <a:endParaRPr lang="en-GB" sz="2400">
              <a:latin typeface="Arial" pitchFamily="34" charset="0"/>
              <a:cs typeface="Arial" pitchFamily="34" charset="0"/>
            </a:endParaRPr>
          </a:p>
          <a:p>
            <a:pPr marL="631825" lvl="1" indent="-174625" eaLnBrk="1" hangingPunct="1">
              <a:buFont typeface="Arial" charset="0"/>
              <a:buNone/>
              <a:defRPr/>
            </a:pPr>
            <a:endParaRPr lang="en-GB" sz="2000" b="1">
              <a:latin typeface="Arial" pitchFamily="34" charset="0"/>
              <a:cs typeface="Arial" pitchFamily="34" charset="0"/>
            </a:endParaRPr>
          </a:p>
          <a:p>
            <a:pPr marL="631825" lvl="1" indent="-174625" eaLnBrk="1" hangingPunct="1">
              <a:buFont typeface="Symbol" pitchFamily="18" charset="2"/>
              <a:buChar char="·"/>
              <a:defRPr/>
            </a:pPr>
            <a:endParaRPr lang="en-US"/>
          </a:p>
        </p:txBody>
      </p:sp>
      <p:pic>
        <p:nvPicPr>
          <p:cNvPr id="4100" name="Picture 8" descr="E:\VECEAMAP_NEW\Vegetation_map_21_August_2009.jpg">
            <a:extLst>
              <a:ext uri="{FF2B5EF4-FFF2-40B4-BE49-F238E27FC236}">
                <a16:creationId xmlns:a16="http://schemas.microsoft.com/office/drawing/2014/main" id="{A72575B2-AC9B-497B-812A-85F1D7D9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0"/>
            <a:ext cx="3246438" cy="2338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EE3F7617-969C-48BE-B765-15673774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187BE0-60B8-4167-A19D-30F4015CDF3C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35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1FA86719-3934-482D-953F-D57ECA1DD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4300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496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E12CBA82-265D-4988-BFCA-7C5A5330A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762000"/>
            <a:ext cx="8839200" cy="59436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457200"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GB" altLang="en-US" sz="2400">
                <a:latin typeface="Arial" panose="020B0604020202020204" pitchFamily="34" charset="0"/>
                <a:cs typeface="Arial" pitchFamily="34" charset="0"/>
              </a:rPr>
              <a:t>The NEA was undertaken with the aims to: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 up-to-date critical synthesis of knowledge on biodiversity and ecosystem services,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the linkages of biodiversity and ecosystems with people, 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the country’s needs for intervention on specific policy-relevant questions, and </a:t>
            </a:r>
          </a:p>
          <a:p>
            <a:pPr marL="7477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the science-policy interface</a:t>
            </a:r>
            <a:r>
              <a:rPr lang="en-GB" altLang="en-US" sz="2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GB" altLang="en-US" sz="2400">
                <a:latin typeface="Arial" panose="020B0604020202020204" pitchFamily="34" charset="0"/>
                <a:cs typeface="Arial" pitchFamily="34" charset="0"/>
              </a:rPr>
              <a:t>The expected outputs were</a:t>
            </a:r>
          </a:p>
          <a:p>
            <a:pPr lvl="1" algn="just">
              <a:buFont typeface="Symbol" pitchFamily="18" charset="2"/>
              <a:buChar char="·"/>
              <a:defRPr/>
            </a:pP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A book presenting the assessment results 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    (a </a:t>
            </a:r>
            <a:r>
              <a:rPr lang="en-US" altLang="en-US" sz="2200">
                <a:solidFill>
                  <a:srgbClr val="3333FF"/>
                </a:solidFill>
                <a:latin typeface="Arial" charset="0"/>
                <a:cs typeface="Arial" charset="0"/>
              </a:rPr>
              <a:t>syntheses on status of biodiversity &amp; ecosystem services &amp;   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en-US" altLang="en-US" sz="2200">
                <a:solidFill>
                  <a:srgbClr val="3333FF"/>
                </a:solidFill>
                <a:latin typeface="Arial" charset="0"/>
                <a:cs typeface="Arial" charset="0"/>
              </a:rPr>
              <a:t>      scenarios of change</a:t>
            </a: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</a:p>
          <a:p>
            <a:pPr lvl="1">
              <a:buFont typeface="Symbol" pitchFamily="18" charset="2"/>
              <a:buChar char="·"/>
              <a:defRPr/>
            </a:pP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 A Summary for Policy Makers (</a:t>
            </a:r>
            <a:r>
              <a:rPr lang="en-US" altLang="en-US" sz="2200">
                <a:solidFill>
                  <a:srgbClr val="3333FF"/>
                </a:solidFill>
                <a:latin typeface="Arial" charset="0"/>
                <a:cs typeface="Arial" charset="0"/>
              </a:rPr>
              <a:t>a condensed form of the book</a:t>
            </a: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), </a:t>
            </a:r>
          </a:p>
          <a:p>
            <a:pPr lvl="1">
              <a:buFont typeface="Symbol" pitchFamily="18" charset="2"/>
              <a:buChar char="·"/>
              <a:defRPr/>
            </a:pP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A National Biodiversity Platform (</a:t>
            </a:r>
            <a:r>
              <a:rPr lang="en-US" altLang="en-US" sz="2200">
                <a:solidFill>
                  <a:srgbClr val="3333FF"/>
                </a:solidFill>
                <a:latin typeface="Arial" charset="0"/>
                <a:cs typeface="Arial" charset="0"/>
              </a:rPr>
              <a:t>for guiding future processes</a:t>
            </a: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0E47E0-487E-403C-9A8E-4DD572034E54}"/>
              </a:ext>
            </a:extLst>
          </p:cNvPr>
          <p:cNvSpPr/>
          <p:nvPr/>
        </p:nvSpPr>
        <p:spPr>
          <a:xfrm>
            <a:off x="1676400" y="101601"/>
            <a:ext cx="88392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rgbClr val="3333FF"/>
                </a:solidFill>
              </a:rPr>
              <a:t>The Aims of the NEA &amp; Expected Outputs</a:t>
            </a:r>
          </a:p>
        </p:txBody>
      </p:sp>
      <p:sp>
        <p:nvSpPr>
          <p:cNvPr id="5124" name="Slide Number Placeholder 4">
            <a:extLst>
              <a:ext uri="{FF2B5EF4-FFF2-40B4-BE49-F238E27FC236}">
                <a16:creationId xmlns:a16="http://schemas.microsoft.com/office/drawing/2014/main" id="{11D361B2-B900-4A78-AAC0-86DDCF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20200" y="6356351"/>
            <a:ext cx="990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30012A-664F-4712-B6DC-45B55997318A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39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7C4C243-68AE-49FC-BA8F-5090A368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2400"/>
            <a:ext cx="8839200" cy="4572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>
                <a:solidFill>
                  <a:srgbClr val="3333FF"/>
                </a:solidFill>
                <a:latin typeface="Arial" charset="0"/>
                <a:cs typeface="Arial" charset="0"/>
              </a:rPr>
              <a:t>The Scope of the NEA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8075878-4F7F-4033-B4F6-C753ECCC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457200" lvl="1" indent="-342900"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>
                <a:latin typeface="Arial" panose="020B0604020202020204" pitchFamily="34" charset="0"/>
                <a:cs typeface="Arial" pitchFamily="34" charset="0"/>
              </a:rPr>
              <a:t>The assessment has </a:t>
            </a:r>
          </a:p>
          <a:p>
            <a:pPr marL="857250" lvl="2" indent="-342900" eaLnBrk="1" hangingPunct="1">
              <a:lnSpc>
                <a:spcPct val="120000"/>
              </a:lnSpc>
              <a:defRPr/>
            </a:pPr>
            <a:r>
              <a:rPr lang="en-US" altLang="en-US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Aimed at covering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status &amp; trends;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pressures &amp; drivers,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&amp; institution in biodiversity &amp; ecosystem services</a:t>
            </a:r>
          </a:p>
          <a:p>
            <a:pPr marL="857250" lvl="2" indent="-342900" eaLnBrk="1" hangingPunct="1">
              <a:lnSpc>
                <a:spcPct val="120000"/>
              </a:lnSpc>
              <a:defRPr/>
            </a:pPr>
            <a:r>
              <a:rPr lang="en-US" altLang="en-US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Reviewing the ecosystem classification </a:t>
            </a:r>
            <a:r>
              <a:rPr lang="en-US" altLang="en-US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widely accepted approach based on vegetation types (Commonly 12 types) through discussion among experts &amp; stakeholders</a:t>
            </a:r>
          </a:p>
          <a:p>
            <a:pPr marL="857250" lvl="2" indent="-342900" eaLnBrk="1" hangingPunct="1">
              <a:lnSpc>
                <a:spcPct val="120000"/>
              </a:lnSpc>
              <a:defRPr/>
            </a:pPr>
            <a:r>
              <a:rPr lang="en-US" altLang="en-US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Addressing the five broad ecosystem-clusters as assessment targets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Mountain, Forest &amp; Woodland, Aquatic &amp; Wetland, Rangeland &amp;Agricultural ecosystems </a:t>
            </a:r>
          </a:p>
          <a:p>
            <a:pPr marL="857250" lvl="2" indent="-342900" eaLnBrk="1" hangingPunct="1">
              <a:lnSpc>
                <a:spcPct val="120000"/>
              </a:lnSpc>
              <a:defRPr/>
            </a:pPr>
            <a:endParaRPr lang="en-US" altLang="en-US">
              <a:latin typeface="Arial" panose="020B0604020202020204" pitchFamily="34" charset="0"/>
              <a:cs typeface="Arial" pitchFamily="34" charset="0"/>
            </a:endParaRPr>
          </a:p>
          <a:p>
            <a:pPr marL="804863" lvl="2" indent="0" eaLnBrk="1" hangingPunct="1">
              <a:lnSpc>
                <a:spcPct val="114000"/>
              </a:lnSpc>
              <a:buFont typeface="Arial" charset="0"/>
              <a:buNone/>
              <a:defRPr/>
            </a:pPr>
            <a:endParaRPr lang="en-GB" alt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B3F5D658-1BD1-4A6A-BF01-5E332497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5A3F6D-E611-43BD-A084-879C72228BA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37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42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8D757FE-D551-410B-8252-EACA27AE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8438"/>
            <a:ext cx="8763000" cy="487362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>
                <a:solidFill>
                  <a:srgbClr val="3333FF"/>
                </a:solidFill>
                <a:latin typeface="Arial" charset="0"/>
                <a:cs typeface="Arial" charset="0"/>
              </a:rPr>
              <a:t>The Key Findings of the NEA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28D82-4F93-4AE6-ABCA-5E042B55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7630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228600" lvl="1" indent="-228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500">
                <a:latin typeface="Arial" pitchFamily="34" charset="0"/>
                <a:cs typeface="Arial" pitchFamily="34" charset="0"/>
              </a:rPr>
              <a:t>Biodiversity and ecosystem status in Ethiopia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2400">
                <a:latin typeface="Arial" charset="0"/>
                <a:cs typeface="Arial" charset="0"/>
              </a:rPr>
              <a:t>The NEA is the first of its kind for Ethiopia, and revealed information on: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 of biodiversity &amp; ecosystem services,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&amp; trends of change on the biodiversity resource base;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Pressures &amp; drivers of change;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&amp; awareness; 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&amp; organizational/institutional matters and gaps</a:t>
            </a:r>
          </a:p>
          <a:p>
            <a:pPr marL="1147763" lvl="2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significance &amp; uniqueness</a:t>
            </a:r>
          </a:p>
          <a:p>
            <a:pPr marL="685800" lvl="2" indent="-171450" algn="just" eaLnBrk="1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Slide Number Placeholder 4">
            <a:extLst>
              <a:ext uri="{FF2B5EF4-FFF2-40B4-BE49-F238E27FC236}">
                <a16:creationId xmlns:a16="http://schemas.microsoft.com/office/drawing/2014/main" id="{BA4783D0-F8C4-49D8-BD91-5A23ED02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677400" y="6356351"/>
            <a:ext cx="533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4D407B-F28A-41E0-A40B-451D2B4C7D8D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38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7B22E1F-6D4C-423A-96D2-605D2597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8438"/>
            <a:ext cx="8839200" cy="487362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>
                <a:solidFill>
                  <a:srgbClr val="3333FF"/>
                </a:solidFill>
                <a:latin typeface="Arial" charset="0"/>
                <a:cs typeface="Arial" charset="0"/>
              </a:rPr>
              <a:t>The Key Findings of the NEA</a:t>
            </a:r>
          </a:p>
        </p:txBody>
      </p:sp>
      <p:sp>
        <p:nvSpPr>
          <p:cNvPr id="8195" name="Slide Number Placeholder 4">
            <a:extLst>
              <a:ext uri="{FF2B5EF4-FFF2-40B4-BE49-F238E27FC236}">
                <a16:creationId xmlns:a16="http://schemas.microsoft.com/office/drawing/2014/main" id="{17DED1B6-265F-477A-B534-E4FA3E31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677400" y="6356351"/>
            <a:ext cx="533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3B6A22-210F-4F9D-9B36-F8E0BE3FCC00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39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A3056E-CA62-47BD-A09C-C1C395464916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1600200"/>
          <a:ext cx="8763001" cy="292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901"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Ecosystem</a:t>
                      </a: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Types/Cluster</a:t>
                      </a: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Area (in km</a:t>
                      </a:r>
                      <a:r>
                        <a:rPr lang="en-GB" sz="1400" b="1" baseline="30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Area (%</a:t>
                      </a:r>
                      <a:r>
                        <a:rPr lang="en-GB" sz="1400" b="1" baseline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of country’s area)</a:t>
                      </a: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Description</a:t>
                      </a:r>
                    </a:p>
                  </a:txBody>
                  <a:tcPr marT="45703" marB="4570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1">
                <a:tc>
                  <a:txBody>
                    <a:bodyPr/>
                    <a:lstStyle/>
                    <a:p>
                      <a:pPr marL="1187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Mountain 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3000-6500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0.27-0.59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sz="1600" b="0" kern="120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Landmass  rising above the surrounding areas</a:t>
                      </a:r>
                      <a:endParaRPr lang="en-US" sz="16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52">
                <a:tc>
                  <a:txBody>
                    <a:bodyPr/>
                    <a:lstStyle/>
                    <a:p>
                      <a:pPr marL="1187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Forest and Woodland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173,500 - 300,000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indent="-1174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15.7-27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sz="1600" b="0" kern="120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forest lands and woodlands in all landscapes</a:t>
                      </a:r>
                      <a:endParaRPr lang="en-US" sz="16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52">
                <a:tc>
                  <a:txBody>
                    <a:bodyPr/>
                    <a:lstStyle/>
                    <a:p>
                      <a:pPr marL="1187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Aquatic &amp; Wetland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9318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indent="-1174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0.844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sz="1600" b="0" kern="120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wetlands and water bodies</a:t>
                      </a:r>
                      <a:endParaRPr lang="en-US" sz="16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57">
                <a:tc>
                  <a:txBody>
                    <a:bodyPr/>
                    <a:lstStyle/>
                    <a:p>
                      <a:pPr marL="1187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Rangeland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767, 000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indent="-1174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69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sz="1600" b="0" kern="120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Uncultivated land, provides forage &amp; pasture for grazing &amp; browsing animals</a:t>
                      </a:r>
                      <a:endParaRPr lang="en-US" sz="16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57">
                <a:tc>
                  <a:txBody>
                    <a:bodyPr/>
                    <a:lstStyle/>
                    <a:p>
                      <a:pPr marL="1187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Agroecosystem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105,974-242,880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indent="-1174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9.6-22</a:t>
                      </a:r>
                      <a:endParaRPr lang="en-US" sz="1600" b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Agricultural</a:t>
                      </a:r>
                      <a:r>
                        <a:rPr lang="en-US" sz="1600" b="0" baseline="0">
                          <a:effectLst/>
                          <a:latin typeface="Arial" pitchFamily="34" charset="0"/>
                          <a:cs typeface="Arial" pitchFamily="34" charset="0"/>
                        </a:rPr>
                        <a:t> landscape (c</a:t>
                      </a: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roplands, homegardens, pastoral areas)</a:t>
                      </a:r>
                    </a:p>
                  </a:txBody>
                  <a:tcPr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210" name="Rectangle 1">
            <a:extLst>
              <a:ext uri="{FF2B5EF4-FFF2-40B4-BE49-F238E27FC236}">
                <a16:creationId xmlns:a16="http://schemas.microsoft.com/office/drawing/2014/main" id="{A06751C7-265F-4B5A-997E-CC509CCE1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648200"/>
            <a:ext cx="8763000" cy="20780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7150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8001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1" indent="-3429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400">
                <a:latin typeface="Arial" pitchFamily="34" charset="0"/>
              </a:rPr>
              <a:t>The assessment revealed,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Ecosystems are degrading, vulnerable &amp; biodiversity  is declining:</a:t>
            </a:r>
          </a:p>
          <a:p>
            <a:pPr marL="571500" lvl="3" indent="0" algn="just"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800">
                <a:latin typeface="Arial" charset="0"/>
                <a:cs typeface="Arial" charset="0"/>
                <a:sym typeface="Symbol"/>
              </a:rPr>
              <a:t> </a:t>
            </a:r>
            <a:r>
              <a:rPr lang="en-US" altLang="en-US" sz="1800">
                <a:latin typeface="Arial" charset="0"/>
                <a:cs typeface="Arial" charset="0"/>
              </a:rPr>
              <a:t>Land-use changes, overgrazing, receding of lakes, habitat &amp; species loss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Evident gaps in policies &amp; institutional setup exist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solidFill>
                  <a:srgbClr val="0070C0"/>
                </a:solidFill>
                <a:latin typeface="Arial" charset="0"/>
                <a:cs typeface="Arial" charset="0"/>
              </a:rPr>
              <a:t>A very weak since-policy interface</a:t>
            </a:r>
            <a:endParaRPr lang="en-US" altLang="en-US" sz="220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4EDF0A-A9DD-4D44-88B3-5722D1EDB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33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342900" lvl="1" indent="-3429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>
                <a:latin typeface="Arial" pitchFamily="34" charset="0"/>
                <a:cs typeface="Arial" pitchFamily="34" charset="0"/>
              </a:rPr>
              <a:t>Some basic facts about the major ecosystems NEA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171450" algn="just" eaLnBrk="1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endParaRPr lang="en-US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5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ADBB-B030-4B5F-AAFD-E02B053BD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9303"/>
            <a:ext cx="9661359" cy="1582056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 algn="l"/>
            <a:r>
              <a:rPr lang="en-GB" sz="4800">
                <a:solidFill>
                  <a:schemeClr val="bg1"/>
                </a:solidFill>
                <a:ea typeface="DengXian Light" panose="020B0503020204020204" pitchFamily="2" charset="-122"/>
                <a:cs typeface="Aparajita" panose="020B0502040204020203" pitchFamily="18" charset="0"/>
              </a:rPr>
              <a:t> </a:t>
            </a:r>
            <a:r>
              <a:rPr lang="en-GB" sz="4800" b="1">
                <a:solidFill>
                  <a:schemeClr val="bg1"/>
                </a:solidFill>
                <a:ea typeface="DengXian Light" panose="020B0503020204020204" pitchFamily="2" charset="-122"/>
                <a:cs typeface="Aparajita" panose="020B0502040204020203" pitchFamily="18" charset="0"/>
              </a:rPr>
              <a:t>Webinar 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71E5A-E5C3-49A0-BAFB-555CBB35CE0D}"/>
              </a:ext>
            </a:extLst>
          </p:cNvPr>
          <p:cNvSpPr/>
          <p:nvPr/>
        </p:nvSpPr>
        <p:spPr>
          <a:xfrm>
            <a:off x="-2" y="1409335"/>
            <a:ext cx="9661359" cy="2528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87A2930-ACAA-498D-AE3A-ADC428924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52" y="5987579"/>
            <a:ext cx="2478334" cy="941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A7B52F-9D56-410F-BDA3-D1722CCDAC4D}"/>
              </a:ext>
            </a:extLst>
          </p:cNvPr>
          <p:cNvSpPr txBox="1"/>
          <p:nvPr/>
        </p:nvSpPr>
        <p:spPr>
          <a:xfrm>
            <a:off x="3265048" y="2411015"/>
            <a:ext cx="8814306" cy="31906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Opening Remarks</a:t>
            </a:r>
            <a:endParaRPr lang="en-GB" sz="2400">
              <a:latin typeface="+mj-lt"/>
              <a:cs typeface="Calibri Light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Overview of Ethiopia’s National Ecosystem Assessment Process </a:t>
            </a:r>
            <a:endParaRPr lang="en-GB" sz="2400">
              <a:latin typeface="+mj-lt"/>
              <a:cs typeface="Calibri Light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Main Findings of Ethiopia’s National Ecosystem Assessment</a:t>
            </a:r>
            <a:endParaRPr lang="en-GB" sz="2400">
              <a:latin typeface="+mj-lt"/>
              <a:cs typeface="Calibri Light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Q&amp;A Session</a:t>
            </a:r>
            <a:endParaRPr lang="en-GB" sz="2400">
              <a:latin typeface="+mj-lt"/>
              <a:cs typeface="Calibri Light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Challenges, Lessons, and Impacts from Ethiopia’s National Ecosystem Assessment</a:t>
            </a:r>
            <a:endParaRPr lang="en-GB" sz="2400">
              <a:latin typeface="+mj-lt"/>
              <a:cs typeface="Calibri Light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Q&amp;A Session</a:t>
            </a:r>
            <a:endParaRPr lang="en-GB" sz="2400">
              <a:latin typeface="+mj-lt"/>
              <a:cs typeface="Calibri Light"/>
            </a:endParaRPr>
          </a:p>
        </p:txBody>
      </p:sp>
      <p:pic>
        <p:nvPicPr>
          <p:cNvPr id="3" name="Picture 3" descr="A picture containing grass, mammal, outdoor, field&#10;&#10;Description automatically generated">
            <a:extLst>
              <a:ext uri="{FF2B5EF4-FFF2-40B4-BE49-F238E27FC236}">
                <a16:creationId xmlns:a16="http://schemas.microsoft.com/office/drawing/2014/main" id="{C68C8405-93CE-6A65-89AE-6F0CF071C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07" t="-122" r="35806" b="2760"/>
          <a:stretch/>
        </p:blipFill>
        <p:spPr>
          <a:xfrm>
            <a:off x="2252" y="1658105"/>
            <a:ext cx="2731746" cy="5271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78CE6-1A1B-90AA-A7C4-F51C5050AFF5}"/>
              </a:ext>
            </a:extLst>
          </p:cNvPr>
          <p:cNvSpPr txBox="1"/>
          <p:nvPr/>
        </p:nvSpPr>
        <p:spPr>
          <a:xfrm>
            <a:off x="-917" y="6675428"/>
            <a:ext cx="3957557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00" i="1">
                <a:solidFill>
                  <a:schemeClr val="bg1"/>
                </a:solidFill>
              </a:rPr>
              <a:t>Ethiopian Wolf – by </a:t>
            </a:r>
            <a:r>
              <a:rPr lang="en-GB" sz="600" i="1" err="1">
                <a:solidFill>
                  <a:schemeClr val="bg1"/>
                </a:solidFill>
                <a:ea typeface="+mn-lt"/>
                <a:cs typeface="+mn-lt"/>
              </a:rPr>
              <a:t>giedriius</a:t>
            </a:r>
            <a:r>
              <a:rPr lang="en-GB" sz="600" i="1">
                <a:solidFill>
                  <a:schemeClr val="bg1"/>
                </a:solidFill>
                <a:ea typeface="+mn-lt"/>
                <a:cs typeface="+mn-lt"/>
              </a:rPr>
              <a:t> on </a:t>
            </a:r>
            <a:r>
              <a:rPr lang="en-GB" sz="600" i="1" err="1">
                <a:solidFill>
                  <a:schemeClr val="bg1"/>
                </a:solidFill>
                <a:ea typeface="+mn-lt"/>
                <a:cs typeface="+mn-lt"/>
              </a:rPr>
              <a:t>AdobeStock</a:t>
            </a:r>
            <a:endParaRPr lang="en-GB" sz="600" i="1" u="sng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073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CB285-3E00-4E4E-8C86-4CA822FED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066800"/>
            <a:ext cx="8839200" cy="5715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342900" lvl="1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US" sz="2400" b="1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The Mountain Ecosystem 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2200">
                <a:latin typeface="Arial" charset="0"/>
                <a:cs typeface="Arial" charset="0"/>
              </a:rPr>
              <a:t>Very large area of land hosting important vegetation types, rich flora &amp; fauna but degrading &amp; degraded in many places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2200">
                <a:latin typeface="Arial" charset="0"/>
                <a:cs typeface="Arial" charset="0"/>
              </a:rPr>
              <a:t>Declining in area coverage &amp; biodiversity quality &amp; quantity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endemic flora &amp; fauna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assigned critically endangered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status by the IUCN Red List Criteria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Steep slopes encroached by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agriculture (cultivation, overgrazing)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sensitive &amp; fragile, highly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vulnerable to climate impacts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Drivers: land-use changes, climate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variability, population pressure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research &amp; documentation on BES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Slide Number Placeholder 4">
            <a:extLst>
              <a:ext uri="{FF2B5EF4-FFF2-40B4-BE49-F238E27FC236}">
                <a16:creationId xmlns:a16="http://schemas.microsoft.com/office/drawing/2014/main" id="{A2D5CB97-9336-4DCF-A1E2-177340D1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7E1B12-E791-4BC5-8B11-FC197CD9C26A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40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4D0C19E-1825-48DA-A028-6E88CDA5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4886325"/>
            <a:ext cx="2592388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C4DB85-5BB6-4841-97EA-021005ADEB38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Biodiversity &amp; ecosystem: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status, changes, drivers, knowledge</a:t>
            </a:r>
            <a:endParaRPr lang="en-US" sz="2600" b="1">
              <a:solidFill>
                <a:srgbClr val="7030A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5">
            <a:extLst>
              <a:ext uri="{FF2B5EF4-FFF2-40B4-BE49-F238E27FC236}">
                <a16:creationId xmlns:a16="http://schemas.microsoft.com/office/drawing/2014/main" id="{2F6EA00F-2ABE-4830-B2F7-E8C365DE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95600"/>
            <a:ext cx="3581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42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359CF39A-E5B2-48CB-8E1D-AE3C76C0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342900" lvl="1" indent="-342900" eaLnBrk="1" hangingPunct="1">
              <a:lnSpc>
                <a:spcPct val="114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sz="24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 Forest &amp; Woodland Ecosystem</a:t>
            </a:r>
            <a:endParaRPr lang="en-GB" altLang="en-US" sz="2400" b="1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A vast area, various vegetation types,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 distributed in agro-climatic gradients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From the woodlands of lowlands to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high mountain tropical forests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Covers 15-27% of the total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area of all  the ecosystems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Vulnerable as natural habitats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deteriorate &amp; decline in floral &amp;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faunal diversity  due to land-use changes, deforestation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embedded protected areas are acing anthropogenic pressures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lack of compliance with &amp; paucity in implementing existing policies &amp; enforcing laws/regulations</a:t>
            </a:r>
            <a:endParaRPr lang="en-US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2" indent="0" eaLnBrk="1" hangingPunct="1">
              <a:lnSpc>
                <a:spcPct val="125000"/>
              </a:lnSpc>
              <a:buFont typeface="Arial" charset="0"/>
              <a:buNone/>
              <a:defRPr/>
            </a:pPr>
            <a:endParaRPr lang="en-GB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2" indent="0" eaLnBrk="1" hangingPunct="1">
              <a:lnSpc>
                <a:spcPct val="125000"/>
              </a:lnSpc>
              <a:buFont typeface="Arial" charset="0"/>
              <a:buNone/>
              <a:defRPr/>
            </a:pPr>
            <a:endParaRPr lang="en-GB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eaLnBrk="1" hangingPunct="1">
              <a:buFont typeface="Arial" charset="0"/>
              <a:buNone/>
              <a:defRPr/>
            </a:pPr>
            <a:endParaRPr lang="en-GB" altLang="en-US" sz="1600">
              <a:latin typeface="Arial" charset="0"/>
              <a:cs typeface="Arial" charset="0"/>
            </a:endParaRPr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55B95435-7175-401B-B7FF-57B9B336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808A2A-8894-4791-9330-3FDA91883FD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41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B1BFB3F6-5181-4695-8384-A26F23CC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322388"/>
            <a:ext cx="3719512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6">
            <a:extLst>
              <a:ext uri="{FF2B5EF4-FFF2-40B4-BE49-F238E27FC236}">
                <a16:creationId xmlns:a16="http://schemas.microsoft.com/office/drawing/2014/main" id="{2BEDF8AB-E826-417F-B8BF-5EF7BEAE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3962401"/>
            <a:ext cx="3719512" cy="307975"/>
          </a:xfrm>
          <a:prstGeom prst="rect">
            <a:avLst/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Land-use &amp; land cover map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9B4659-E213-4D0A-B1BF-83C8E93ECC85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Biodiversity &amp; ecosystem: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status, … (contd.)</a:t>
            </a:r>
            <a:endParaRPr lang="en-US" sz="2600" b="1">
              <a:solidFill>
                <a:srgbClr val="7030A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2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76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>
            <a:extLst>
              <a:ext uri="{FF2B5EF4-FFF2-40B4-BE49-F238E27FC236}">
                <a16:creationId xmlns:a16="http://schemas.microsoft.com/office/drawing/2014/main" id="{BEB7A13F-E981-4B63-905F-BC205E80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65EC4B-9574-4513-BC21-27DC6D112F82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53671D68-55AC-426C-9E1B-E7FDB9BE1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901701"/>
            <a:ext cx="8839200" cy="5832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01638" indent="-174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1" indent="-342900" eaLnBrk="1" hangingPunct="1">
              <a:lnSpc>
                <a:spcPct val="114000"/>
              </a:lnSpc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400" b="1">
                <a:solidFill>
                  <a:srgbClr val="00B050"/>
                </a:solidFill>
              </a:rPr>
              <a:t>The Aquatic &amp; Wetland Ecosystem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A biodiversity hotspot: </a:t>
            </a:r>
          </a:p>
          <a:p>
            <a:pPr marL="690563" lvl="2" indent="-350838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/>
              <a:t>~</a:t>
            </a:r>
            <a:r>
              <a:rPr lang="en-GB" altLang="en-US" sz="2200">
                <a:solidFill>
                  <a:srgbClr val="0070C0"/>
                </a:solidFill>
              </a:rPr>
              <a:t>10% of the Ethiopian </a:t>
            </a:r>
          </a:p>
          <a:p>
            <a:pPr marL="339725" lvl="2" indent="0" eaLnBrk="1" hangingPunct="1">
              <a:spcBef>
                <a:spcPct val="20000"/>
              </a:spcBef>
              <a:defRPr/>
            </a:pPr>
            <a:r>
              <a:rPr lang="en-GB" altLang="en-US" sz="2200">
                <a:solidFill>
                  <a:srgbClr val="0070C0"/>
                </a:solidFill>
              </a:rPr>
              <a:t>     floral diversity, </a:t>
            </a:r>
          </a:p>
          <a:p>
            <a:pPr marL="690563" lvl="2" indent="-350838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</a:rPr>
              <a:t>habitats for ~25% of </a:t>
            </a:r>
          </a:p>
          <a:p>
            <a:pPr marL="339725" lvl="2" indent="0" eaLnBrk="1" hangingPunct="1">
              <a:spcBef>
                <a:spcPct val="20000"/>
              </a:spcBef>
              <a:defRPr/>
            </a:pPr>
            <a:r>
              <a:rPr lang="en-GB" altLang="en-US" sz="2200">
                <a:solidFill>
                  <a:srgbClr val="0070C0"/>
                </a:solidFill>
              </a:rPr>
              <a:t>     the avifauna, </a:t>
            </a:r>
          </a:p>
          <a:p>
            <a:pPr marL="690563" lvl="2" indent="-350838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</a:rPr>
              <a:t>hosts several megafauna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Rapidly declining with the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biodiversity of the wild fauna &amp; flora</a:t>
            </a:r>
          </a:p>
          <a:p>
            <a:pPr marL="690563" lvl="2" indent="-350838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</a:rPr>
              <a:t>The ecosystem goods &amp; services &amp; </a:t>
            </a:r>
          </a:p>
          <a:p>
            <a:pPr marL="339725" lvl="2" indent="0" eaLnBrk="1" hangingPunct="1">
              <a:spcBef>
                <a:spcPct val="20000"/>
              </a:spcBef>
              <a:defRPr/>
            </a:pPr>
            <a:r>
              <a:rPr lang="en-GB" altLang="en-US" sz="2200">
                <a:solidFill>
                  <a:srgbClr val="0070C0"/>
                </a:solidFill>
              </a:rPr>
              <a:t>    associated ILK prone to vanish</a:t>
            </a:r>
          </a:p>
          <a:p>
            <a:pPr marL="690563" lvl="2" indent="-350838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</a:rPr>
              <a:t>A host of direct and indirect rivers:  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Absence of a national policy that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recognizes values &amp; benefits of wetlands  and aquatic resources</a:t>
            </a:r>
          </a:p>
        </p:txBody>
      </p:sp>
      <p:pic>
        <p:nvPicPr>
          <p:cNvPr id="11268" name="Picture 18">
            <a:extLst>
              <a:ext uri="{FF2B5EF4-FFF2-40B4-BE49-F238E27FC236}">
                <a16:creationId xmlns:a16="http://schemas.microsoft.com/office/drawing/2014/main" id="{89489D3A-3172-434D-9606-43D4771A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917950"/>
            <a:ext cx="39147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43E54E-D95D-42FF-B061-757889BCE5FB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Biodiversity &amp; ecosystem: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status, … (contd.)</a:t>
            </a:r>
            <a:endParaRPr lang="en-US" sz="2600" b="1">
              <a:solidFill>
                <a:srgbClr val="7030A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4">
            <a:extLst>
              <a:ext uri="{FF2B5EF4-FFF2-40B4-BE49-F238E27FC236}">
                <a16:creationId xmlns:a16="http://schemas.microsoft.com/office/drawing/2014/main" id="{028B2215-65C4-40F3-89E3-5526FD7BB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3"/>
          <a:stretch>
            <a:fillRect/>
          </a:stretch>
        </p:blipFill>
        <p:spPr bwMode="auto">
          <a:xfrm>
            <a:off x="6035676" y="1365250"/>
            <a:ext cx="44799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197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D1196FDB-445C-4425-A5D7-E35AD927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914400"/>
            <a:ext cx="88392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342900" lvl="1" indent="-342900" eaLnBrk="1" hangingPunct="1">
              <a:lnSpc>
                <a:spcPct val="114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Rangeland Ecosystem</a:t>
            </a:r>
            <a:endParaRPr lang="en-GB" altLang="en-US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Largest land area (69%), shrinking since the 1960s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A number of threatening factors to BES &amp; ILK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Curtailed traditional seasonal mobility that led to vegetation cover loss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Deterioration aggravated by diverse  drivers: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pressure, privatization land enclosures, bush encroachment,    sedentarization, land-use change,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weakening customary institutions,   change &amp; human pressure 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Government focus on poverty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 reduction  </a:t>
            </a:r>
          </a:p>
          <a:p>
            <a:pPr marL="690563" lvl="2" indent="-350838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proper attention to  </a:t>
            </a:r>
          </a:p>
          <a:p>
            <a:pPr marL="339725" lvl="2" indent="0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biodiversity &amp; ecosystem </a:t>
            </a:r>
          </a:p>
          <a:p>
            <a:pPr marL="339725" lvl="2" indent="0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protection</a:t>
            </a:r>
          </a:p>
        </p:txBody>
      </p:sp>
      <p:sp>
        <p:nvSpPr>
          <p:cNvPr id="12291" name="Slide Number Placeholder 4">
            <a:extLst>
              <a:ext uri="{FF2B5EF4-FFF2-40B4-BE49-F238E27FC236}">
                <a16:creationId xmlns:a16="http://schemas.microsoft.com/office/drawing/2014/main" id="{AB4718ED-5390-4D4F-8A43-6D6C8994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31BA2F-C00B-4011-B463-749E1FEE3E29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43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292" name="Picture 10">
            <a:extLst>
              <a:ext uri="{FF2B5EF4-FFF2-40B4-BE49-F238E27FC236}">
                <a16:creationId xmlns:a16="http://schemas.microsoft.com/office/drawing/2014/main" id="{14996745-D4CA-41AF-88A6-F5C137C3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1263" b="2098"/>
          <a:stretch>
            <a:fillRect/>
          </a:stretch>
        </p:blipFill>
        <p:spPr bwMode="auto">
          <a:xfrm>
            <a:off x="6096000" y="4687888"/>
            <a:ext cx="441960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7928D2-34E1-4577-B7C8-86D63D942F70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Biodiversity &amp; ecosystem: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status, … (contd.)</a:t>
            </a:r>
            <a:endParaRPr lang="en-US" sz="2600" b="1">
              <a:solidFill>
                <a:srgbClr val="7030A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2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73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207F229-6490-47FA-84B5-F42F9CC2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164" y="914400"/>
            <a:ext cx="8834437" cy="5715000"/>
          </a:xfrm>
          <a:ln>
            <a:solidFill>
              <a:srgbClr val="00B0F0"/>
            </a:solidFill>
          </a:ln>
        </p:spPr>
        <p:txBody>
          <a:bodyPr/>
          <a:lstStyle/>
          <a:p>
            <a:pPr marL="342900" lvl="1" indent="-342900" eaLnBrk="1" hangingPunct="1">
              <a:lnSpc>
                <a:spcPct val="114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Agroecosystem</a:t>
            </a:r>
            <a:endParaRPr lang="en-GB" altLang="en-US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Covers about 9-22% of the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 ecosystems</a:t>
            </a: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Source of f</a:t>
            </a:r>
            <a:r>
              <a:rPr lang="en-GB" altLang="en-US" sz="2400">
                <a:latin typeface="Arial" charset="0"/>
                <a:cs typeface="Arial" charset="0"/>
              </a:rPr>
              <a:t>ood for the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400">
                <a:latin typeface="Arial" charset="0"/>
                <a:cs typeface="Arial" charset="0"/>
              </a:rPr>
              <a:t>    population and employment </a:t>
            </a:r>
            <a:endParaRPr lang="en-GB" altLang="en-US" sz="1800">
              <a:latin typeface="Arial" charset="0"/>
              <a:cs typeface="Arial" charset="0"/>
            </a:endParaRPr>
          </a:p>
          <a:p>
            <a:pPr marL="342900" lvl="1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Its agrobiodiversity &amp; the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services it provide are threatened </a:t>
            </a: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2200">
                <a:latin typeface="Arial" charset="0"/>
                <a:cs typeface="Arial" charset="0"/>
              </a:rPr>
              <a:t>    by natural and anthropogenic drivers: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Unsustainable utilization of resources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(overexploitation, excessive use of nutrients)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(drought, flood, acidification,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salt accumulation, soil erosion, water depletion)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alien species</a:t>
            </a:r>
          </a:p>
          <a:p>
            <a:pPr marL="339725" lvl="2" indent="0" eaLnBrk="1" hangingPunct="1">
              <a:lnSpc>
                <a:spcPct val="120000"/>
              </a:lnSpc>
              <a:buFont typeface="Arial" charset="0"/>
              <a:buNone/>
              <a:defRPr/>
            </a:pPr>
            <a:endParaRPr lang="en-GB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2" indent="0" eaLnBrk="1" hangingPunct="1">
              <a:lnSpc>
                <a:spcPct val="120000"/>
              </a:lnSpc>
              <a:buFont typeface="Arial" charset="0"/>
              <a:buNone/>
              <a:defRPr/>
            </a:pPr>
            <a:endParaRPr lang="en-GB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altLang="en-US" sz="2200">
              <a:latin typeface="Arial" charset="0"/>
              <a:cs typeface="Arial" charset="0"/>
            </a:endParaRPr>
          </a:p>
        </p:txBody>
      </p:sp>
      <p:sp>
        <p:nvSpPr>
          <p:cNvPr id="13315" name="Slide Number Placeholder 4">
            <a:extLst>
              <a:ext uri="{FF2B5EF4-FFF2-40B4-BE49-F238E27FC236}">
                <a16:creationId xmlns:a16="http://schemas.microsoft.com/office/drawing/2014/main" id="{5C649E54-7910-4956-A646-46C35E12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8A6D42-7BA3-4569-AEED-AA7AB50DEE1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A64C4191-5728-42E4-9041-CEFA38C1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1066800"/>
            <a:ext cx="4143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49F3B-CBFF-468C-8B51-4DA56CDFD365}"/>
              </a:ext>
            </a:extLst>
          </p:cNvPr>
          <p:cNvSpPr txBox="1"/>
          <p:nvPr/>
        </p:nvSpPr>
        <p:spPr>
          <a:xfrm>
            <a:off x="8458200" y="4648201"/>
            <a:ext cx="1981200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srgbClr val="3333FF"/>
                </a:solidFill>
                <a:latin typeface="Arial" charset="0"/>
                <a:cs typeface="Arial" charset="0"/>
              </a:rPr>
              <a:t>Levels, functions,  threats &amp; actions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20E812-E1C7-4EDA-820D-982A514F912A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Biodiversity &amp; ecosystem: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status, … (contd.)</a:t>
            </a:r>
          </a:p>
          <a:p>
            <a:pPr marL="342900" lvl="1" indent="-342900" eaLnBrk="1" hangingPunct="1">
              <a:lnSpc>
                <a:spcPct val="114000"/>
              </a:lnSpc>
              <a:buFont typeface="Wingdings" panose="05000000000000000000" pitchFamily="2" charset="2"/>
              <a:buChar char="q"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55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>
            <a:extLst>
              <a:ext uri="{FF2B5EF4-FFF2-40B4-BE49-F238E27FC236}">
                <a16:creationId xmlns:a16="http://schemas.microsoft.com/office/drawing/2014/main" id="{3C016933-4DA2-4D4E-90BA-F712BF2C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356351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FA870D-94E6-41BB-9993-DD3B5068215D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45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4F2E7D-3737-4A59-BD15-38A7F1FE3C09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Policy &amp; Institutional Framework-related … (contd.)</a:t>
            </a:r>
          </a:p>
          <a:p>
            <a:pPr marL="0" lvl="1" indent="0" eaLnBrk="1" hangingPunct="1">
              <a:lnSpc>
                <a:spcPct val="114000"/>
              </a:lnSpc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0D6879-F67F-4336-8958-2E7B5BE0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400" b="1">
                <a:solidFill>
                  <a:srgbClr val="002060"/>
                </a:solidFill>
                <a:latin typeface="Arial" charset="0"/>
                <a:cs typeface="Arial" charset="0"/>
              </a:rPr>
              <a:t>Strengths:</a:t>
            </a:r>
            <a:r>
              <a:rPr lang="en-US" altLang="en-US" sz="2800" b="1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>
                <a:latin typeface="Arial" charset="0"/>
                <a:cs typeface="Arial" charset="0"/>
              </a:rPr>
              <a:t>Basic policies, strategies &amp; institutions in place</a:t>
            </a:r>
            <a:endParaRPr lang="en-US" altLang="en-US" sz="2800">
              <a:latin typeface="Arial" charset="0"/>
              <a:cs typeface="Arial" charset="0"/>
            </a:endParaRPr>
          </a:p>
          <a:p>
            <a:pPr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>
                <a:latin typeface="Arial" charset="0"/>
                <a:cs typeface="Arial" charset="0"/>
              </a:rPr>
              <a:t>Policies,  strategies, proclamations, programs and plans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Environment, Biodiversity, Forest development policies …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Resilient Green Economy Strategy …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resources and community knowledge proclamation …</a:t>
            </a:r>
          </a:p>
          <a:p>
            <a:pPr marL="339725" lvl="2" indent="0" eaLnBrk="1" hangingPunct="1">
              <a:lnSpc>
                <a:spcPct val="114000"/>
              </a:lnSpc>
              <a:buFont typeface="Arial" charset="0"/>
              <a:buNone/>
              <a:defRPr/>
            </a:pPr>
            <a:endParaRPr lang="en-US" sz="1200">
              <a:latin typeface="Arial" pitchFamily="34" charset="0"/>
              <a:cs typeface="Arial" pitchFamily="34" charset="0"/>
            </a:endParaRP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Government commitment to the cause of conservation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Putting in place appropriate institutions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of protected area system (parks, protected forests, others)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and execution of National Biodiversity Strategy &amp; Action Plans (NBSAPs)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endParaRPr lang="en-US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altLang="en-US" sz="2000">
              <a:latin typeface="Arial" charset="0"/>
              <a:cs typeface="Arial" charset="0"/>
            </a:endParaRP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6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5CAF0CDE-AEC7-46B8-8628-D361057E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356351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F53000-F7F8-483E-AD2C-E67765C41CA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E8589E-369C-4465-8B46-5F7656ACD592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Policy &amp; Institutional Framework-related </a:t>
            </a:r>
            <a:r>
              <a:rPr lang="en-US" altLang="en-US" sz="2400" b="1">
                <a:solidFill>
                  <a:srgbClr val="3333FF"/>
                </a:solidFill>
                <a:latin typeface="Arial" charset="0"/>
                <a:cs typeface="Arial" charset="0"/>
              </a:rPr>
              <a:t>… (contd.)</a:t>
            </a: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800"/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D9710B-3AF9-4916-A116-50D50560F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914400"/>
            <a:ext cx="8839200" cy="5715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400" b="1">
                <a:solidFill>
                  <a:srgbClr val="002060"/>
                </a:solidFill>
                <a:latin typeface="Arial" charset="0"/>
                <a:cs typeface="Arial" charset="0"/>
              </a:rPr>
              <a:t>Strengths:</a:t>
            </a:r>
            <a:r>
              <a:rPr lang="en-US" altLang="en-US" sz="2800" b="1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>
                <a:latin typeface="Arial" charset="0"/>
                <a:cs typeface="Arial" charset="0"/>
              </a:rPr>
              <a:t>Basic policies, strategies … (contd.)</a:t>
            </a:r>
            <a:endParaRPr lang="en-US" altLang="en-US" sz="2800">
              <a:latin typeface="Arial" charset="0"/>
              <a:cs typeface="Arial" charset="0"/>
            </a:endParaRP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Options/opportunities &amp; knowledge 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Richness in biodiversity and associated ecosystem services 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very rich ILK that has developed and accumulated over millennia</a:t>
            </a:r>
            <a:endParaRPr lang="en-US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 wellbeing &amp; healthy ecosystem/agroecosystem as key factors for Ethiopia’s:</a:t>
            </a:r>
          </a:p>
          <a:p>
            <a:pPr marL="974725" lvl="3" algn="just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Char char="·"/>
              <a:defRPr/>
            </a:pPr>
            <a:r>
              <a:rPr lang="en-GB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and Transformation drive</a:t>
            </a:r>
          </a:p>
          <a:p>
            <a:pPr marL="974725" lvl="3" algn="just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Char char="·"/>
              <a:defRPr/>
            </a:pPr>
            <a:r>
              <a:rPr lang="en-GB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Resilient Green Economy Strategy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altLang="en-US" sz="2000">
              <a:latin typeface="Arial" charset="0"/>
              <a:cs typeface="Arial" charset="0"/>
            </a:endParaRP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19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3C45568B-539F-4E6B-9A31-4AE38007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867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GB" altLang="en-US" sz="2400" b="1">
                <a:solidFill>
                  <a:srgbClr val="002060"/>
                </a:solidFill>
                <a:latin typeface="Arial" charset="0"/>
                <a:cs typeface="Arial" charset="0"/>
              </a:rPr>
              <a:t>Gaps</a:t>
            </a:r>
          </a:p>
          <a:p>
            <a:pPr marL="0" lvl="2" indent="0">
              <a:lnSpc>
                <a:spcPct val="11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GB" altLang="en-US">
                <a:latin typeface="Arial" charset="0"/>
                <a:cs typeface="Arial" charset="0"/>
              </a:rPr>
              <a:t>    Biodiversity &amp; ecosystems face pressures &amp; policy gaps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Pressures identified: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pressure &amp; drivers on ecosystems (mountain, forest, woodland, aquatic &amp; wetland, rangeland) &amp; protected areas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Policy gaps indicated: 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 of a comprehensive land-use policy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Inadequacy of legal frameworks (forest, rangeland, wetland): patchy, focus, tools 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design, implementation &amp; legal frameworks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Institutional gaps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inter-sectoral coordination, synergy, law enforcement</a:t>
            </a:r>
          </a:p>
          <a:p>
            <a:pPr marL="690563" lvl="2" indent="-350838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 shifting of institutional mandates &amp; working relations </a:t>
            </a:r>
          </a:p>
          <a:p>
            <a:pPr marL="339725" lvl="2" indent="0" eaLnBrk="1" hangingPunct="1">
              <a:buFont typeface="Arial" charset="0"/>
              <a:buNone/>
              <a:defRPr/>
            </a:pPr>
            <a:endParaRPr lang="en-GB" alt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D9F11951-8EC3-421A-95B0-5FC91F8B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5690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EABD3D-786B-4D06-AA27-61ED4AFE615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47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EF52F5-CE25-474B-A26E-CF72C1A86AF0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Policy &amp; Institutional Framework-related </a:t>
            </a:r>
            <a:r>
              <a:rPr lang="en-US" altLang="en-US" sz="2400" b="1">
                <a:solidFill>
                  <a:srgbClr val="3333FF"/>
                </a:solidFill>
                <a:latin typeface="Arial" charset="0"/>
                <a:cs typeface="Arial" charset="0"/>
              </a:rPr>
              <a:t>… (contd.)</a:t>
            </a: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41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80E0470B-8742-49A2-920D-1C234F28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538" y="914400"/>
            <a:ext cx="8839200" cy="5715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marL="342900" lvl="1" indent="-34290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GB" altLang="en-US" sz="2400">
                <a:solidFill>
                  <a:srgbClr val="002060"/>
                </a:solidFill>
                <a:latin typeface="Arial" charset="0"/>
                <a:cs typeface="Arial" charset="0"/>
              </a:rPr>
              <a:t>Main areas in need of policy and strategy attention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Documentation for more data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Restoration, rehabilitation of ecosystems &amp; biodiversity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Policies: adjusting, exploring, checking coherence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Science-informed land-use policy  almost all ecosystems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>
                <a:latin typeface="Arial" charset="0"/>
                <a:cs typeface="Arial" charset="0"/>
              </a:rPr>
              <a:t>Systems and mechanisms for: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the post-2020 Global Biodiversity Framework &amp; alignment with NBSAP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biodiversity goals &amp; targets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on invasive alien species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of marginal lands, wetlands, forests &amp; woodlands.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execution of Climate Resilient Green Economy Strategy </a:t>
            </a:r>
          </a:p>
        </p:txBody>
      </p:sp>
      <p:sp>
        <p:nvSpPr>
          <p:cNvPr id="17411" name="Slide Number Placeholder 4">
            <a:extLst>
              <a:ext uri="{FF2B5EF4-FFF2-40B4-BE49-F238E27FC236}">
                <a16:creationId xmlns:a16="http://schemas.microsoft.com/office/drawing/2014/main" id="{9D578121-485C-4F38-9628-5A0989A7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F172B4-3EC8-473C-A4CE-49F78C4D939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48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BE49F4-CF32-497B-ACA6-C42BA9A8B41F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Policy and Institutional Perspectives</a:t>
            </a:r>
            <a:endParaRPr lang="en-US" altLang="en-US" sz="24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52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9F6B4743-1DD8-476E-83D5-25A09D46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982200" y="6324601"/>
            <a:ext cx="533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E75399-3DE4-461A-9664-250A18BECD57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49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8B8A3C-B696-46A8-95CD-A6473BE13CD2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Policy and Institutional … (contd.)</a:t>
            </a:r>
            <a:endParaRPr lang="en-US" altLang="en-US" sz="24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342900" lvl="1" indent="-34290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n-GB" sz="2400" b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655B9C-345C-486A-9B94-4F1CC4ADA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715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rtlCol="0">
            <a:noAutofit/>
          </a:bodyPr>
          <a:lstStyle/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>
                <a:latin typeface="Arial" charset="0"/>
                <a:cs typeface="Arial" charset="0"/>
              </a:rPr>
              <a:t>Better Natural resource management in all the five ecosystems 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>
                <a:latin typeface="Arial" charset="0"/>
                <a:cs typeface="Arial" charset="0"/>
              </a:rPr>
              <a:t>Optimal resource utilization with sustainability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for environmental marketing (water, biodiversity, carbon &amp; other resources)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for valorization of new forest products, enhancing forest &amp; woodland conservation and sustainable utilization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>
                <a:latin typeface="Arial" charset="0"/>
                <a:cs typeface="Arial" charset="0"/>
              </a:rPr>
              <a:t>Plausible interventions to address the challenges: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Training, awareness-raising, implementation of outreach programmes, knowledge management system 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on biodiversity &amp; ecosystem services</a:t>
            </a:r>
          </a:p>
          <a:p>
            <a:pPr marL="1143000" lvl="3" algn="just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2200">
                <a:latin typeface="Arial" pitchFamily="34" charset="0"/>
                <a:cs typeface="Arial" pitchFamily="34" charset="0"/>
              </a:rPr>
              <a:t>Knowhow on payment for ecosystem services (PES)</a:t>
            </a:r>
          </a:p>
          <a:p>
            <a:pPr marL="57150" lvl="1" indent="0" algn="just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    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1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47172D9-FF4C-4490-8703-D1BF54E010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47172D9-FF4C-4490-8703-D1BF54E01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C4377EE-C2B7-4D94-843A-11D7896101FC}"/>
              </a:ext>
            </a:extLst>
          </p:cNvPr>
          <p:cNvSpPr/>
          <p:nvPr/>
        </p:nvSpPr>
        <p:spPr>
          <a:xfrm>
            <a:off x="4643425" y="0"/>
            <a:ext cx="7605486" cy="6858000"/>
          </a:xfrm>
          <a:prstGeom prst="rect">
            <a:avLst/>
          </a:prstGeom>
          <a:solidFill>
            <a:srgbClr val="007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Freeform 223">
            <a:extLst>
              <a:ext uri="{FF2B5EF4-FFF2-40B4-BE49-F238E27FC236}">
                <a16:creationId xmlns:a16="http://schemas.microsoft.com/office/drawing/2014/main" id="{6DAE2AD2-108E-4656-BFD4-CC90EF190DB4}"/>
              </a:ext>
            </a:extLst>
          </p:cNvPr>
          <p:cNvSpPr/>
          <p:nvPr/>
        </p:nvSpPr>
        <p:spPr>
          <a:xfrm rot="18900000" flipH="1">
            <a:off x="9895243" y="5695007"/>
            <a:ext cx="3445693" cy="2914989"/>
          </a:xfrm>
          <a:custGeom>
            <a:avLst/>
            <a:gdLst>
              <a:gd name="connsiteX0" fmla="*/ 225490 w 4619134"/>
              <a:gd name="connsiteY0" fmla="*/ 225490 h 3907698"/>
              <a:gd name="connsiteX1" fmla="*/ 769871 w 4619134"/>
              <a:gd name="connsiteY1" fmla="*/ 0 h 3907698"/>
              <a:gd name="connsiteX2" fmla="*/ 3849263 w 4619134"/>
              <a:gd name="connsiteY2" fmla="*/ 0 h 3907698"/>
              <a:gd name="connsiteX3" fmla="*/ 4619134 w 4619134"/>
              <a:gd name="connsiteY3" fmla="*/ 769871 h 3907698"/>
              <a:gd name="connsiteX4" fmla="*/ 4619134 w 4619134"/>
              <a:gd name="connsiteY4" fmla="*/ 1597230 h 3907698"/>
              <a:gd name="connsiteX5" fmla="*/ 2308666 w 4619134"/>
              <a:gd name="connsiteY5" fmla="*/ 3907698 h 3907698"/>
              <a:gd name="connsiteX6" fmla="*/ 0 w 4619134"/>
              <a:gd name="connsiteY6" fmla="*/ 1599032 h 3907698"/>
              <a:gd name="connsiteX7" fmla="*/ 0 w 4619134"/>
              <a:gd name="connsiteY7" fmla="*/ 769871 h 3907698"/>
              <a:gd name="connsiteX8" fmla="*/ 225490 w 4619134"/>
              <a:gd name="connsiteY8" fmla="*/ 225490 h 39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134" h="3907698">
                <a:moveTo>
                  <a:pt x="225490" y="225490"/>
                </a:moveTo>
                <a:cubicBezTo>
                  <a:pt x="364810" y="86170"/>
                  <a:pt x="557278" y="0"/>
                  <a:pt x="769871" y="0"/>
                </a:cubicBezTo>
                <a:lnTo>
                  <a:pt x="3849263" y="0"/>
                </a:lnTo>
                <a:cubicBezTo>
                  <a:pt x="4274450" y="0"/>
                  <a:pt x="4619134" y="344683"/>
                  <a:pt x="4619134" y="769871"/>
                </a:cubicBezTo>
                <a:lnTo>
                  <a:pt x="4619134" y="1597230"/>
                </a:lnTo>
                <a:lnTo>
                  <a:pt x="2308666" y="3907698"/>
                </a:lnTo>
                <a:lnTo>
                  <a:pt x="0" y="1599032"/>
                </a:lnTo>
                <a:lnTo>
                  <a:pt x="0" y="769871"/>
                </a:lnTo>
                <a:cubicBezTo>
                  <a:pt x="0" y="557277"/>
                  <a:pt x="86171" y="364809"/>
                  <a:pt x="225490" y="225490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23">
            <a:extLst>
              <a:ext uri="{FF2B5EF4-FFF2-40B4-BE49-F238E27FC236}">
                <a16:creationId xmlns:a16="http://schemas.microsoft.com/office/drawing/2014/main" id="{AAB54487-6710-47D1-8964-3BC246E59DA4}"/>
              </a:ext>
            </a:extLst>
          </p:cNvPr>
          <p:cNvSpPr/>
          <p:nvPr/>
        </p:nvSpPr>
        <p:spPr>
          <a:xfrm rot="2700000">
            <a:off x="-929911" y="3723538"/>
            <a:ext cx="4439001" cy="4419536"/>
          </a:xfrm>
          <a:custGeom>
            <a:avLst/>
            <a:gdLst>
              <a:gd name="connsiteX0" fmla="*/ 225490 w 4619134"/>
              <a:gd name="connsiteY0" fmla="*/ 225490 h 3907698"/>
              <a:gd name="connsiteX1" fmla="*/ 769871 w 4619134"/>
              <a:gd name="connsiteY1" fmla="*/ 0 h 3907698"/>
              <a:gd name="connsiteX2" fmla="*/ 3849263 w 4619134"/>
              <a:gd name="connsiteY2" fmla="*/ 0 h 3907698"/>
              <a:gd name="connsiteX3" fmla="*/ 4619134 w 4619134"/>
              <a:gd name="connsiteY3" fmla="*/ 769871 h 3907698"/>
              <a:gd name="connsiteX4" fmla="*/ 4619134 w 4619134"/>
              <a:gd name="connsiteY4" fmla="*/ 1597230 h 3907698"/>
              <a:gd name="connsiteX5" fmla="*/ 2308666 w 4619134"/>
              <a:gd name="connsiteY5" fmla="*/ 3907698 h 3907698"/>
              <a:gd name="connsiteX6" fmla="*/ 0 w 4619134"/>
              <a:gd name="connsiteY6" fmla="*/ 1599032 h 3907698"/>
              <a:gd name="connsiteX7" fmla="*/ 0 w 4619134"/>
              <a:gd name="connsiteY7" fmla="*/ 769871 h 3907698"/>
              <a:gd name="connsiteX8" fmla="*/ 225490 w 4619134"/>
              <a:gd name="connsiteY8" fmla="*/ 225490 h 39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134" h="3907698">
                <a:moveTo>
                  <a:pt x="225490" y="225490"/>
                </a:moveTo>
                <a:cubicBezTo>
                  <a:pt x="364810" y="86170"/>
                  <a:pt x="557278" y="0"/>
                  <a:pt x="769871" y="0"/>
                </a:cubicBezTo>
                <a:lnTo>
                  <a:pt x="3849263" y="0"/>
                </a:lnTo>
                <a:cubicBezTo>
                  <a:pt x="4274450" y="0"/>
                  <a:pt x="4619134" y="344683"/>
                  <a:pt x="4619134" y="769871"/>
                </a:cubicBezTo>
                <a:lnTo>
                  <a:pt x="4619134" y="1597230"/>
                </a:lnTo>
                <a:lnTo>
                  <a:pt x="2308666" y="3907698"/>
                </a:lnTo>
                <a:lnTo>
                  <a:pt x="0" y="1599032"/>
                </a:lnTo>
                <a:lnTo>
                  <a:pt x="0" y="769871"/>
                </a:lnTo>
                <a:cubicBezTo>
                  <a:pt x="0" y="557277"/>
                  <a:pt x="86171" y="364809"/>
                  <a:pt x="225490" y="2254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60BEC50-F262-486C-B92F-7F33A62F5BD6}"/>
              </a:ext>
            </a:extLst>
          </p:cNvPr>
          <p:cNvGrpSpPr/>
          <p:nvPr/>
        </p:nvGrpSpPr>
        <p:grpSpPr>
          <a:xfrm>
            <a:off x="5859624" y="2875555"/>
            <a:ext cx="5065711" cy="2258424"/>
            <a:chOff x="4586514" y="2853510"/>
            <a:chExt cx="8606972" cy="22584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EB7615-4306-4B0E-8B0C-B6204C26E30D}"/>
                </a:ext>
              </a:extLst>
            </p:cNvPr>
            <p:cNvCxnSpPr/>
            <p:nvPr/>
          </p:nvCxnSpPr>
          <p:spPr>
            <a:xfrm>
              <a:off x="4586514" y="2853510"/>
              <a:ext cx="860697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44B22E2-390E-43BA-9B68-AE7A1AA38470}"/>
                </a:ext>
              </a:extLst>
            </p:cNvPr>
            <p:cNvCxnSpPr/>
            <p:nvPr/>
          </p:nvCxnSpPr>
          <p:spPr>
            <a:xfrm>
              <a:off x="4586514" y="3982722"/>
              <a:ext cx="860697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942EA6-B5F2-47F0-977C-595C569AF1E6}"/>
                </a:ext>
              </a:extLst>
            </p:cNvPr>
            <p:cNvCxnSpPr/>
            <p:nvPr/>
          </p:nvCxnSpPr>
          <p:spPr>
            <a:xfrm>
              <a:off x="4586514" y="5111934"/>
              <a:ext cx="860697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7981B5A-A432-4EC7-92B6-406DE5BB103A}"/>
              </a:ext>
            </a:extLst>
          </p:cNvPr>
          <p:cNvSpPr/>
          <p:nvPr/>
        </p:nvSpPr>
        <p:spPr>
          <a:xfrm>
            <a:off x="5883436" y="2008322"/>
            <a:ext cx="458469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Tailoring the IPBES methodology for national ecosystem assessments 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1D17DCF-005C-447E-A487-28A3DBCE51D5}"/>
              </a:ext>
            </a:extLst>
          </p:cNvPr>
          <p:cNvSpPr/>
          <p:nvPr/>
        </p:nvSpPr>
        <p:spPr>
          <a:xfrm>
            <a:off x="5883436" y="3118681"/>
            <a:ext cx="482490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Opportunities for impact from national ecosystem assessments </a:t>
            </a: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417CC92-FE25-4F3D-A7A9-CD942A8493B1}"/>
              </a:ext>
            </a:extLst>
          </p:cNvPr>
          <p:cNvSpPr/>
          <p:nvPr/>
        </p:nvSpPr>
        <p:spPr>
          <a:xfrm>
            <a:off x="5931808" y="4317762"/>
            <a:ext cx="4884821" cy="56143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National ecosystem assessments to support implementation of the Convention on Biological Diversity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2" name="Picture 181" descr="Logo&#10;&#10;Description automatically generated">
            <a:extLst>
              <a:ext uri="{FF2B5EF4-FFF2-40B4-BE49-F238E27FC236}">
                <a16:creationId xmlns:a16="http://schemas.microsoft.com/office/drawing/2014/main" id="{522897E8-6637-4599-808C-A3A1C10D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" y="358205"/>
            <a:ext cx="2246961" cy="12816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031E4C-AFD2-44DA-814F-27F9061D7DF1}"/>
              </a:ext>
            </a:extLst>
          </p:cNvPr>
          <p:cNvSpPr/>
          <p:nvPr/>
        </p:nvSpPr>
        <p:spPr>
          <a:xfrm>
            <a:off x="458919" y="1814615"/>
            <a:ext cx="3217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7E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Sub-Global Assessment Network</a:t>
            </a:r>
            <a:endParaRPr kumimoji="0" lang="en-GB" sz="2000" b="1" i="0" u="none" strike="sng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5C8632-52DC-4FED-8027-004813694C38}"/>
              </a:ext>
            </a:extLst>
          </p:cNvPr>
          <p:cNvSpPr/>
          <p:nvPr/>
        </p:nvSpPr>
        <p:spPr>
          <a:xfrm>
            <a:off x="123160" y="4728924"/>
            <a:ext cx="35531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A community of practice that connects and supports individuals and organisations involved in sub-global ecosystem assessments 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1DBA9F2-2BF0-4C71-93CE-F32264F23489}"/>
              </a:ext>
            </a:extLst>
          </p:cNvPr>
          <p:cNvSpPr/>
          <p:nvPr/>
        </p:nvSpPr>
        <p:spPr>
          <a:xfrm>
            <a:off x="5035606" y="325106"/>
            <a:ext cx="6521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August 2021, UNEP-WCMC reconvened members and welcome new partners with the intention of strengthening the activities of the network. Since then we have delivered successfully the following open webinars:</a:t>
            </a:r>
          </a:p>
        </p:txBody>
      </p:sp>
      <p:pic>
        <p:nvPicPr>
          <p:cNvPr id="185" name="Picture 184" descr="Logo&#10;&#10;Description automatically generated">
            <a:extLst>
              <a:ext uri="{FF2B5EF4-FFF2-40B4-BE49-F238E27FC236}">
                <a16:creationId xmlns:a16="http://schemas.microsoft.com/office/drawing/2014/main" id="{AC494982-DDC0-4B7E-8320-031C8C4884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77" y="5933306"/>
            <a:ext cx="2243203" cy="8536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B6DCDC-851A-4835-8360-17DE2D8101C8}"/>
              </a:ext>
            </a:extLst>
          </p:cNvPr>
          <p:cNvSpPr/>
          <p:nvPr/>
        </p:nvSpPr>
        <p:spPr>
          <a:xfrm>
            <a:off x="5931808" y="5318906"/>
            <a:ext cx="458469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lvl="0">
              <a:defRPr/>
            </a:pPr>
            <a:r>
              <a:rPr lang="en-GB" i="1">
                <a:solidFill>
                  <a:prstClr val="white"/>
                </a:solidFill>
                <a:latin typeface="Calibri Light" panose="020F0302020204030204"/>
                <a:cs typeface="Segoe UI" panose="020B0502040204020203" pitchFamily="34" charset="0"/>
              </a:rPr>
              <a:t>Global presentation of Vietnam’s National Ecosystem Assessment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43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E682646E-8EDF-415F-84F9-1EEE1C60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982200" y="6324601"/>
            <a:ext cx="533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AB90B9-0A28-4A69-9D26-51C0B95C6C3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50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5B21DB-66F5-482D-9553-38B8F0975FA6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Policy and Institutional … (contd.)</a:t>
            </a:r>
            <a:endParaRPr lang="en-US" altLang="en-US" sz="24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3726BE-C668-4623-8261-7A248E6EC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38200"/>
            <a:ext cx="8839200" cy="57912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rtlCol="0">
            <a:noAutofit/>
          </a:bodyPr>
          <a:lstStyle/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&amp; empower local communities 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Pastoral-friendly rangeland policy</a:t>
            </a:r>
          </a:p>
          <a:p>
            <a:pPr marL="1143000" lvl="3" algn="just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2200">
                <a:latin typeface="Arial" pitchFamily="34" charset="0"/>
                <a:cs typeface="Arial" pitchFamily="34" charset="0"/>
              </a:rPr>
              <a:t>Building resilient livelihoods, maintenance of the cultural, historical &amp; economic characteristics of the system</a:t>
            </a:r>
          </a:p>
          <a:p>
            <a:pPr marL="1143000" lvl="3" algn="just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2200">
                <a:latin typeface="Arial" pitchFamily="34" charset="0"/>
                <a:cs typeface="Arial" pitchFamily="34" charset="0"/>
              </a:rPr>
              <a:t>A clear pastoral land tenure system &amp; land-use policy framework</a:t>
            </a:r>
          </a:p>
          <a:p>
            <a:pPr marL="1143000" lvl="3" algn="just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2200">
                <a:latin typeface="Arial" pitchFamily="34" charset="0"/>
                <a:cs typeface="Arial" pitchFamily="34" charset="0"/>
              </a:rPr>
              <a:t>Sustenance of productivity of the rangeland ecosystem.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for excessive population growth</a:t>
            </a:r>
          </a:p>
          <a:p>
            <a:pPr marL="690563" lvl="2" indent="-350838" eaLnBrk="1" hangingPunct="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GB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global/regional conventions, treaties &amp; targets at local &amp; national levels</a:t>
            </a:r>
          </a:p>
        </p:txBody>
      </p:sp>
    </p:spTree>
    <p:extLst>
      <p:ext uri="{BB962C8B-B14F-4D97-AF65-F5344CB8AC3E}">
        <p14:creationId xmlns:p14="http://schemas.microsoft.com/office/powerpoint/2010/main" val="4269181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13A0DCFE-8538-457B-8DF1-E2569F6C7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B1FE24BB-A38A-4451-AC8A-B73EEDDC4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609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42CF4634-6DA3-4E20-B5ED-66284A0C0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5" name="Slide Number Placeholder 8">
            <a:extLst>
              <a:ext uri="{FF2B5EF4-FFF2-40B4-BE49-F238E27FC236}">
                <a16:creationId xmlns:a16="http://schemas.microsoft.com/office/drawing/2014/main" id="{EB779FE6-0BE5-47F9-885C-2E8CBE68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AF15C9-D6BA-4A1D-9552-C72E9C452A5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51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39512CD9-92EE-4529-8719-906BD4B5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874714"/>
            <a:ext cx="8839200" cy="5849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1" indent="-34290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400">
                <a:solidFill>
                  <a:srgbClr val="002060"/>
                </a:solidFill>
                <a:latin typeface="Arial" charset="0"/>
                <a:cs typeface="Arial" charset="0"/>
              </a:rPr>
              <a:t>There is a need:</a:t>
            </a:r>
          </a:p>
          <a:p>
            <a:pPr marL="800100" lvl="3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for Improved institutional setups</a:t>
            </a:r>
          </a:p>
          <a:p>
            <a:pPr marL="800100" lvl="3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to enhance working relations</a:t>
            </a:r>
          </a:p>
          <a:p>
            <a:pPr marL="800100" lvl="3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to avoid mandate overlaps</a:t>
            </a:r>
            <a:endParaRPr lang="en-US" sz="2000">
              <a:latin typeface="Arial" charset="0"/>
              <a:cs typeface="Arial" charset="0"/>
            </a:endParaRPr>
          </a:p>
          <a:p>
            <a:pPr marL="800100" lvl="3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for a higher level  governance system </a:t>
            </a:r>
          </a:p>
          <a:p>
            <a:pPr marL="457200" lvl="3" indent="0">
              <a:lnSpc>
                <a:spcPct val="11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    for biodiversity</a:t>
            </a:r>
          </a:p>
          <a:p>
            <a:pPr marL="800100" lvl="3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Strengthening informal institutions</a:t>
            </a:r>
          </a:p>
          <a:p>
            <a:pPr marL="457200" lvl="3" indent="0">
              <a:lnSpc>
                <a:spcPct val="11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    that promote wise resource use norm</a:t>
            </a:r>
            <a:endParaRPr lang="en-US" altLang="en-US" sz="240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457200" lvl="3" indent="0">
              <a:lnSpc>
                <a:spcPct val="11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2400">
                <a:solidFill>
                  <a:srgbClr val="002060"/>
                </a:solidFill>
                <a:latin typeface="Arial" charset="0"/>
                <a:cs typeface="Arial" charset="0"/>
              </a:rPr>
              <a:t>     </a:t>
            </a:r>
            <a:r>
              <a:rPr lang="en-US" alt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and conservation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tabLst>
                <a:tab pos="3775075" algn="l"/>
              </a:tabLst>
              <a:defRPr/>
            </a:pPr>
            <a:endParaRPr lang="en-US" altLang="en-US" sz="200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tabLst>
                <a:tab pos="3775075" algn="l"/>
              </a:tabLst>
              <a:defRPr/>
            </a:pPr>
            <a:endParaRPr lang="en-US" altLang="en-US" sz="200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tabLst>
                <a:tab pos="3775075" algn="l"/>
              </a:tabLst>
              <a:defRPr/>
            </a:pPr>
            <a:endParaRPr lang="en-US" altLang="en-US" sz="200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tabLst>
                <a:tab pos="3775075" algn="l"/>
              </a:tabLst>
              <a:defRPr/>
            </a:pPr>
            <a:endParaRPr lang="en-US" altLang="en-US" sz="2000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  <p:pic>
        <p:nvPicPr>
          <p:cNvPr id="20487" name="Picture 1">
            <a:extLst>
              <a:ext uri="{FF2B5EF4-FFF2-40B4-BE49-F238E27FC236}">
                <a16:creationId xmlns:a16="http://schemas.microsoft.com/office/drawing/2014/main" id="{5213CC36-E551-4EE5-BF47-6DD3FDB7B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4191000" cy="2090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AEF9844-CE8D-48CD-9289-E0D927914959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6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Institutional Arrangement, Collaboration &amp; Governance</a:t>
            </a:r>
            <a:endParaRPr lang="en-GB" sz="26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01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589F5-A545-4606-8A53-04968ABF3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914400"/>
            <a:ext cx="8839200" cy="5715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rtlCol="0">
            <a:noAutofit/>
          </a:bodyPr>
          <a:lstStyle/>
          <a:p>
            <a:pPr marL="342900" lvl="1" indent="-34290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GB" sz="2400">
                <a:solidFill>
                  <a:srgbClr val="002060"/>
                </a:solidFill>
                <a:latin typeface="Arial" charset="0"/>
                <a:cs typeface="Arial" charset="0"/>
              </a:rPr>
              <a:t>Scenario</a:t>
            </a:r>
            <a:r>
              <a:rPr lang="en-US" sz="2400">
                <a:solidFill>
                  <a:srgbClr val="002060"/>
                </a:solidFill>
                <a:latin typeface="Arial" charset="0"/>
                <a:cs typeface="Arial" charset="0"/>
              </a:rPr>
              <a:t> analysis was carried out based on</a:t>
            </a:r>
          </a:p>
          <a:p>
            <a:pPr marL="800100" lvl="3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0070C0"/>
                </a:solidFill>
                <a:latin typeface="Arial" charset="0"/>
                <a:cs typeface="Arial" charset="0"/>
              </a:rPr>
              <a:t>The Assessment findings and Expert judgment</a:t>
            </a:r>
          </a:p>
          <a:p>
            <a:pPr marL="342900" lvl="2" indent="-342900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latin typeface="Arial" charset="0"/>
                <a:cs typeface="Arial" charset="0"/>
              </a:rPr>
              <a:t>Five plausible scenario archetypes were identified:</a:t>
            </a:r>
          </a:p>
          <a:p>
            <a:pPr marL="914400" lvl="3" indent="-457200">
              <a:lnSpc>
                <a:spcPct val="114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sz="2400">
                <a:solidFill>
                  <a:srgbClr val="0070C0"/>
                </a:solidFill>
                <a:latin typeface="Arial" charset="0"/>
                <a:cs typeface="Arial" charset="0"/>
              </a:rPr>
              <a:t>The business-as-usual </a:t>
            </a:r>
            <a:r>
              <a:rPr lang="en-GB" sz="2400">
                <a:solidFill>
                  <a:srgbClr val="002060"/>
                </a:solidFill>
                <a:latin typeface="Arial" charset="0"/>
                <a:cs typeface="Arial" charset="0"/>
              </a:rPr>
              <a:t>(future from historical)</a:t>
            </a:r>
          </a:p>
          <a:p>
            <a:pPr marL="914400" lvl="3" indent="-457200">
              <a:lnSpc>
                <a:spcPct val="114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sz="2400">
                <a:solidFill>
                  <a:srgbClr val="0070C0"/>
                </a:solidFill>
                <a:latin typeface="Arial" charset="0"/>
                <a:cs typeface="Arial" charset="0"/>
              </a:rPr>
              <a:t>The food first fast track economic growth </a:t>
            </a:r>
            <a:r>
              <a:rPr lang="en-GB" sz="2400">
                <a:solidFill>
                  <a:srgbClr val="002060"/>
                </a:solidFill>
                <a:latin typeface="Arial" charset="0"/>
                <a:cs typeface="Arial" charset="0"/>
              </a:rPr>
              <a:t>(economic optimism)</a:t>
            </a:r>
          </a:p>
          <a:p>
            <a:pPr marL="914400" lvl="3" indent="-457200">
              <a:lnSpc>
                <a:spcPct val="114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sz="2400">
                <a:solidFill>
                  <a:srgbClr val="0070C0"/>
                </a:solidFill>
                <a:latin typeface="Arial" charset="0"/>
                <a:cs typeface="Arial" charset="0"/>
              </a:rPr>
              <a:t>The green growth </a:t>
            </a:r>
            <a:r>
              <a:rPr lang="en-GB" sz="2400">
                <a:solidFill>
                  <a:srgbClr val="002060"/>
                </a:solidFill>
                <a:latin typeface="Arial" charset="0"/>
                <a:cs typeface="Arial" charset="0"/>
              </a:rPr>
              <a:t>(environmental optimism)</a:t>
            </a:r>
          </a:p>
          <a:p>
            <a:pPr marL="914400" lvl="3" indent="-457200">
              <a:lnSpc>
                <a:spcPct val="114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sz="2400">
                <a:solidFill>
                  <a:srgbClr val="0070C0"/>
                </a:solidFill>
                <a:latin typeface="Arial" charset="0"/>
                <a:cs typeface="Arial" charset="0"/>
              </a:rPr>
              <a:t>The policy reform </a:t>
            </a:r>
            <a:r>
              <a:rPr lang="en-GB" sz="2400">
                <a:solidFill>
                  <a:srgbClr val="002060"/>
                </a:solidFill>
                <a:latin typeface="Arial" charset="0"/>
                <a:cs typeface="Arial" charset="0"/>
              </a:rPr>
              <a:t>(uncertainty), </a:t>
            </a:r>
            <a:r>
              <a:rPr lang="en-GB" sz="2400">
                <a:solidFill>
                  <a:srgbClr val="0070C0"/>
                </a:solidFill>
                <a:latin typeface="Arial" charset="0"/>
                <a:cs typeface="Arial" charset="0"/>
              </a:rPr>
              <a:t>and</a:t>
            </a:r>
          </a:p>
          <a:p>
            <a:pPr marL="914400" lvl="3" indent="-457200">
              <a:lnSpc>
                <a:spcPct val="114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GB" sz="2400">
                <a:solidFill>
                  <a:srgbClr val="0070C0"/>
                </a:solidFill>
                <a:latin typeface="Arial" charset="0"/>
                <a:cs typeface="Arial" charset="0"/>
              </a:rPr>
              <a:t>The regional integration </a:t>
            </a:r>
            <a:r>
              <a:rPr lang="en-GB" sz="2400">
                <a:solidFill>
                  <a:srgbClr val="002060"/>
                </a:solidFill>
                <a:latin typeface="Arial" charset="0"/>
                <a:cs typeface="Arial" charset="0"/>
              </a:rPr>
              <a:t>model (peace dividends)</a:t>
            </a:r>
          </a:p>
          <a:p>
            <a:pPr eaLnBrk="1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endParaRPr lang="en-US" sz="3500">
              <a:latin typeface="Arial" pitchFamily="34" charset="0"/>
              <a:cs typeface="Arial" pitchFamily="34" charset="0"/>
            </a:endParaRPr>
          </a:p>
          <a:p>
            <a:pPr marL="460375" lvl="2" indent="-342900" algn="just" eaLnBrk="1" fontAlgn="auto" hangingPunct="1">
              <a:lnSpc>
                <a:spcPct val="110000"/>
              </a:lnSpc>
              <a:spcAft>
                <a:spcPts val="0"/>
              </a:spcAft>
              <a:buFont typeface="Calibri" pitchFamily="34" charset="0"/>
              <a:buChar char="●"/>
              <a:defRPr/>
            </a:pPr>
            <a:endParaRPr lang="en-US" sz="2200">
              <a:latin typeface="Arial" pitchFamily="34" charset="0"/>
              <a:cs typeface="Arial" pitchFamily="34" charset="0"/>
            </a:endParaRPr>
          </a:p>
          <a:p>
            <a:pPr marL="460375" lvl="2" indent="-342900" algn="just" eaLnBrk="1" fontAlgn="auto" hangingPunct="1">
              <a:lnSpc>
                <a:spcPct val="110000"/>
              </a:lnSpc>
              <a:spcAft>
                <a:spcPts val="0"/>
              </a:spcAft>
              <a:buFont typeface="Calibri" pitchFamily="34" charset="0"/>
              <a:buChar char="●"/>
              <a:defRPr/>
            </a:pPr>
            <a:endParaRPr lang="en-US" sz="2200">
              <a:latin typeface="Arial" pitchFamily="34" charset="0"/>
              <a:cs typeface="Arial" pitchFamily="34" charset="0"/>
            </a:endParaRPr>
          </a:p>
          <a:p>
            <a:pPr marL="460375" lvl="2" indent="-342900" algn="just" eaLnBrk="1" fontAlgn="auto" hangingPunct="1">
              <a:lnSpc>
                <a:spcPct val="110000"/>
              </a:lnSpc>
              <a:spcAft>
                <a:spcPts val="0"/>
              </a:spcAft>
              <a:buFont typeface="Calibri" pitchFamily="34" charset="0"/>
              <a:buChar char="●"/>
              <a:defRPr/>
            </a:pPr>
            <a:endParaRPr lang="en-US" sz="2200">
              <a:latin typeface="Arial" pitchFamily="34" charset="0"/>
              <a:cs typeface="Arial" pitchFamily="34" charset="0"/>
            </a:endParaRPr>
          </a:p>
          <a:p>
            <a:pPr marL="460375" lvl="2" indent="-342900" algn="just" eaLnBrk="1" fontAlgn="auto" hangingPunct="1">
              <a:lnSpc>
                <a:spcPct val="110000"/>
              </a:lnSpc>
              <a:spcAft>
                <a:spcPts val="0"/>
              </a:spcAft>
              <a:buFont typeface="Calibri" pitchFamily="34" charset="0"/>
              <a:buChar char="●"/>
              <a:defRPr/>
            </a:pPr>
            <a:endParaRPr lang="en-US" sz="2200">
              <a:latin typeface="Arial" pitchFamily="34" charset="0"/>
              <a:cs typeface="Arial" pitchFamily="34" charset="0"/>
            </a:endParaRPr>
          </a:p>
          <a:p>
            <a:pPr marL="117475" lvl="2" indent="0" algn="just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D677FBC8-082D-4B09-A78F-9B58F8F9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CFC420-9EF1-4689-AF76-604978A859D0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F64028-DEAD-41BB-AE29-DB979A8DF884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Indications emerging from the Scenario Analysis</a:t>
            </a:r>
            <a:endParaRPr lang="en-US" altLang="en-US" sz="28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95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704FB432-797F-47C2-ACBC-F8AD343E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D2501E-337B-4279-BC8F-A098D51E5A6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53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157F24-EBD0-4D7E-9D0C-5CA26B437E2E}"/>
              </a:ext>
            </a:extLst>
          </p:cNvPr>
          <p:cNvSpPr/>
          <p:nvPr/>
        </p:nvSpPr>
        <p:spPr>
          <a:xfrm>
            <a:off x="8458200" y="3505201"/>
            <a:ext cx="2133600" cy="830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conceptual framework for the analysis of scenarios  </a:t>
            </a:r>
            <a:endParaRPr lang="en-US" sz="140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3535AE64-BAB2-4E3D-96C7-F41F3E44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47244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64416F-068B-47A6-8F54-8B388C6E9C77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6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Indications emerging from the Scenario … (contd.</a:t>
            </a:r>
            <a:r>
              <a:rPr lang="en-GB" alt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)</a:t>
            </a:r>
            <a:endParaRPr lang="en-US" altLang="en-US" sz="28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E8369-2EF9-43FB-9C92-542D7AB9FC0E}"/>
              </a:ext>
            </a:extLst>
          </p:cNvPr>
          <p:cNvSpPr/>
          <p:nvPr/>
        </p:nvSpPr>
        <p:spPr>
          <a:xfrm>
            <a:off x="1676400" y="838201"/>
            <a:ext cx="4038600" cy="3262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33363" indent="-233363" algn="just">
              <a:buFont typeface="Wingdings" panose="05000000000000000000" pitchFamily="2" charset="2"/>
              <a:buChar char="§"/>
              <a:defRPr/>
            </a:pPr>
            <a:r>
              <a:rPr lang="en-US" sz="2200"/>
              <a:t>Conceptual framework</a:t>
            </a: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How changes impact biodiversity, ecosystems &amp; ecosystem goods &amp; services</a:t>
            </a:r>
          </a:p>
          <a:p>
            <a:pPr marL="233363" lvl="1" indent="-233363" algn="just">
              <a:buFont typeface="Wingdings" panose="05000000000000000000" pitchFamily="2" charset="2"/>
              <a:buChar char="§"/>
              <a:defRPr/>
            </a:pPr>
            <a:r>
              <a:rPr lang="en-US" sz="2200"/>
              <a:t>Trends &amp; impacts of each  </a:t>
            </a:r>
            <a:r>
              <a:rPr lang="en-GB" sz="2200"/>
              <a:t>archetype</a:t>
            </a:r>
            <a:endParaRPr lang="en-US" sz="2200"/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underlying factors</a:t>
            </a: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indirect drivers</a:t>
            </a: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Direct drivers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4E9DC-D19F-4500-8B1E-9FE179F1248B}"/>
              </a:ext>
            </a:extLst>
          </p:cNvPr>
          <p:cNvSpPr/>
          <p:nvPr/>
        </p:nvSpPr>
        <p:spPr>
          <a:xfrm>
            <a:off x="1676400" y="4360864"/>
            <a:ext cx="5715000" cy="2416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/>
              <a:t>1.Trend in drivers /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Urbanization, Land-use/land     </a:t>
            </a:r>
          </a:p>
          <a:p>
            <a:pPr>
              <a:defRPr/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                                 cover change, Economic      </a:t>
            </a:r>
          </a:p>
          <a:p>
            <a:pPr>
              <a:defRPr/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                                 policy and  institution,                  </a:t>
            </a:r>
          </a:p>
          <a:p>
            <a:pPr>
              <a:defRPr/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                                 Climate change</a:t>
            </a:r>
            <a:r>
              <a:rPr lang="en-US" sz="2000">
                <a:solidFill>
                  <a:srgbClr val="0070C0"/>
                </a:solidFill>
              </a:rPr>
              <a:t>/</a:t>
            </a:r>
          </a:p>
          <a:p>
            <a:pPr marL="685800" lvl="1" indent="-342900">
              <a:lnSpc>
                <a:spcPct val="115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The green growth has better performance under  all drivers &amp; is followed by  regional integration</a:t>
            </a:r>
          </a:p>
        </p:txBody>
      </p:sp>
      <p:pic>
        <p:nvPicPr>
          <p:cNvPr id="22536" name="Picture 1">
            <a:extLst>
              <a:ext uri="{FF2B5EF4-FFF2-40B4-BE49-F238E27FC236}">
                <a16:creationId xmlns:a16="http://schemas.microsoft.com/office/drawing/2014/main" id="{301A988F-ECEE-4B54-961B-A40CF416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49764"/>
            <a:ext cx="29718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54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>
            <a:extLst>
              <a:ext uri="{FF2B5EF4-FFF2-40B4-BE49-F238E27FC236}">
                <a16:creationId xmlns:a16="http://schemas.microsoft.com/office/drawing/2014/main" id="{516C1243-FA61-4B77-931B-CC57950F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DE2F09-7B1A-4E3E-8462-85027548A02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382D7157-631B-4339-97F7-D391DF50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914400"/>
            <a:ext cx="3702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53C74384-DC8C-47E7-AC7D-634850F1E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422650"/>
            <a:ext cx="34909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C9EF71-E66E-4253-AA95-D051422FE022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GB" altLang="en-US" sz="26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Indications emerging from the Scenario … (contd.</a:t>
            </a:r>
            <a:r>
              <a:rPr lang="en-GB" altLang="en-US" sz="28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)</a:t>
            </a:r>
            <a:endParaRPr lang="en-US" altLang="en-US" sz="28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7150" lvl="1" indent="-57150" eaLnBrk="1" hangingPunct="1">
              <a:buFont typeface="Arial" charset="0"/>
              <a:buNone/>
              <a:defRPr/>
            </a:pPr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00C13D-4A3E-4F8F-A943-116DEBB3617D}"/>
              </a:ext>
            </a:extLst>
          </p:cNvPr>
          <p:cNvSpPr/>
          <p:nvPr/>
        </p:nvSpPr>
        <p:spPr>
          <a:xfrm>
            <a:off x="1676400" y="838200"/>
            <a:ext cx="5029200" cy="2185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/>
              <a:t>2.Trend in biodiversity and    </a:t>
            </a:r>
          </a:p>
          <a:p>
            <a:pPr>
              <a:defRPr/>
            </a:pPr>
            <a:r>
              <a:rPr lang="en-US" sz="2200"/>
              <a:t>   ecosystem services</a:t>
            </a:r>
          </a:p>
          <a:p>
            <a:pPr marL="404813" lvl="1" indent="-404813">
              <a:lnSpc>
                <a:spcPct val="115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Better biodiversity and ecosystem </a:t>
            </a:r>
          </a:p>
          <a:p>
            <a:pPr marL="342900" lvl="1">
              <a:lnSpc>
                <a:spcPct val="115000"/>
              </a:lnSpc>
              <a:defRPr/>
            </a:pPr>
            <a:r>
              <a:rPr lang="en-US" sz="2000">
                <a:solidFill>
                  <a:srgbClr val="0070C0"/>
                </a:solidFill>
              </a:rPr>
              <a:t>  services are expected to increase  </a:t>
            </a:r>
          </a:p>
          <a:p>
            <a:pPr marL="342900" lvl="1">
              <a:lnSpc>
                <a:spcPct val="115000"/>
              </a:lnSpc>
              <a:defRPr/>
            </a:pPr>
            <a:r>
              <a:rPr lang="en-US" sz="2000">
                <a:solidFill>
                  <a:srgbClr val="0070C0"/>
                </a:solidFill>
              </a:rPr>
              <a:t>  in all ecosystems under the green </a:t>
            </a:r>
          </a:p>
          <a:p>
            <a:pPr marL="342900" lvl="1">
              <a:lnSpc>
                <a:spcPct val="115000"/>
              </a:lnSpc>
              <a:defRPr/>
            </a:pPr>
            <a:r>
              <a:rPr lang="en-US" sz="2000">
                <a:solidFill>
                  <a:srgbClr val="0070C0"/>
                </a:solidFill>
              </a:rPr>
              <a:t>  growth future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25B6C-1BDD-4767-9256-5B92724932C8}"/>
              </a:ext>
            </a:extLst>
          </p:cNvPr>
          <p:cNvSpPr/>
          <p:nvPr/>
        </p:nvSpPr>
        <p:spPr>
          <a:xfrm>
            <a:off x="1676400" y="3124200"/>
            <a:ext cx="5029200" cy="3232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/>
              <a:t>3.Trend in ecosystem goods and </a:t>
            </a:r>
          </a:p>
          <a:p>
            <a:pPr>
              <a:defRPr/>
            </a:pPr>
            <a:r>
              <a:rPr lang="en-US" sz="2200"/>
              <a:t>   services</a:t>
            </a:r>
            <a:endParaRPr lang="en-US" sz="2000">
              <a:solidFill>
                <a:srgbClr val="0070C0"/>
              </a:solidFill>
            </a:endParaRPr>
          </a:p>
          <a:p>
            <a:pPr marL="404813" lvl="1" indent="-404813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Almost all ecosystem services considered in the assessment increase under the green growth future</a:t>
            </a:r>
          </a:p>
          <a:p>
            <a:pPr marL="404813" lvl="1" indent="-404813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Second best is the regional integration future</a:t>
            </a:r>
          </a:p>
          <a:p>
            <a:pPr marL="339725" lvl="1" indent="-339725"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0070C0"/>
                </a:solidFill>
              </a:rPr>
              <a:t>Business-as-usual, policy reform, food first  lead to deterioration in  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2089622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B861F04D-E890-449A-B00A-1CE7CE0E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19200"/>
            <a:ext cx="8839200" cy="5334000"/>
          </a:xfrm>
          <a:ln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A strong wake-up call to invigorate sustainable conservation interventions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policies, plans, arrangements, collaborations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impact assessment, evaluation, monitoring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knowledge systems to address gaps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 people’s engagement with BES as a centrepiece duty</a:t>
            </a:r>
            <a:endParaRPr lang="en-US" alt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Synchronization/alignment of national policy issues  with relevant regional/sub-regional &amp; global goals/targets: </a:t>
            </a:r>
          </a:p>
          <a:p>
            <a:pPr marL="628650" lvl="2" algn="just" eaLnBrk="1" hangingPunct="1">
              <a:spcBef>
                <a:spcPct val="0"/>
              </a:spcBef>
              <a:buFont typeface="Calibri" panose="020F0502020204030204" pitchFamily="34" charset="0"/>
              <a:buChar char="●"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The Post-2020 Global Biodiversity Framework, </a:t>
            </a:r>
          </a:p>
          <a:p>
            <a:pPr marL="628650" lvl="2" algn="just" eaLnBrk="1" hangingPunct="1">
              <a:spcBef>
                <a:spcPct val="0"/>
              </a:spcBef>
              <a:buFont typeface="Calibri" panose="020F0502020204030204" pitchFamily="34" charset="0"/>
              <a:buChar char="●"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The 2050 Vision for Biodiversity (“Living in harmony with nature”), </a:t>
            </a:r>
          </a:p>
          <a:p>
            <a:pPr marL="628650" lvl="2" algn="just" eaLnBrk="1" hangingPunct="1">
              <a:spcBef>
                <a:spcPct val="0"/>
              </a:spcBef>
              <a:buFont typeface="Calibri" panose="020F0502020204030204" pitchFamily="34" charset="0"/>
              <a:buChar char="●"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The African Agenda 2063 (biodiversity conservation, ecosystems, genetic resources)</a:t>
            </a:r>
          </a:p>
        </p:txBody>
      </p:sp>
      <p:sp>
        <p:nvSpPr>
          <p:cNvPr id="24579" name="Slide Number Placeholder 4">
            <a:extLst>
              <a:ext uri="{FF2B5EF4-FFF2-40B4-BE49-F238E27FC236}">
                <a16:creationId xmlns:a16="http://schemas.microsoft.com/office/drawing/2014/main" id="{31AFFD85-BEF3-40A0-B65F-3A157793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144000" y="6356351"/>
            <a:ext cx="1066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29D770-8E93-4694-834F-16020D75AF73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55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4AAFCA-C210-4ACE-A233-5615F42EE178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Convergence of Assessment Conclusions &amp; </a:t>
            </a:r>
          </a:p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Scenario Analysis</a:t>
            </a:r>
          </a:p>
          <a:p>
            <a:pPr marL="57150" lvl="1" indent="-57150" algn="ctr" eaLnBrk="1" hangingPunct="1">
              <a:buFont typeface="Arial" charset="0"/>
              <a:buNone/>
              <a:defRPr/>
            </a:pPr>
            <a:endParaRPr lang="en-US" sz="2400" b="1">
              <a:solidFill>
                <a:srgbClr val="3333FF"/>
              </a:solidFill>
              <a:latin typeface="Arial" charset="0"/>
              <a:ea typeface="+mj-ea"/>
              <a:cs typeface="Arial" charset="0"/>
            </a:endParaRPr>
          </a:p>
          <a:p>
            <a:pPr marL="57150" lvl="1" indent="-57150" algn="ctr" eaLnBrk="1" hangingPunct="1">
              <a:buFont typeface="Arial" charset="0"/>
              <a:buNone/>
              <a:defRPr/>
            </a:pPr>
            <a:endParaRPr lang="en-GB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9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>
            <a:extLst>
              <a:ext uri="{FF2B5EF4-FFF2-40B4-BE49-F238E27FC236}">
                <a16:creationId xmlns:a16="http://schemas.microsoft.com/office/drawing/2014/main" id="{9843C167-DF1B-4E50-AFDE-B85577C1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144000" y="6356351"/>
            <a:ext cx="1066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518E12-3AD0-48D5-9F17-88B86A424CC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8FAA2B-3D7F-4F59-9A1A-A82A3544A3A1}"/>
              </a:ext>
            </a:extLst>
          </p:cNvPr>
          <p:cNvSpPr txBox="1">
            <a:spLocks/>
          </p:cNvSpPr>
          <p:nvPr/>
        </p:nvSpPr>
        <p:spPr bwMode="auto">
          <a:xfrm>
            <a:off x="1676400" y="152400"/>
            <a:ext cx="88392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Convergence of Assessment Conclusions &amp; </a:t>
            </a:r>
          </a:p>
          <a:p>
            <a:pPr marL="57150" lvl="1" indent="-57150" algn="ctr" eaLnBrk="1" hangingPunct="1">
              <a:buFont typeface="Arial" charset="0"/>
              <a:buNone/>
              <a:defRPr/>
            </a:pPr>
            <a:r>
              <a:rPr lang="en-US" altLang="en-US" sz="2400" b="1">
                <a:solidFill>
                  <a:srgbClr val="3333FF"/>
                </a:solidFill>
                <a:latin typeface="Arial" charset="0"/>
                <a:ea typeface="+mj-ea"/>
                <a:cs typeface="Arial" charset="0"/>
              </a:rPr>
              <a:t>Scenario … (contd.)</a:t>
            </a:r>
          </a:p>
          <a:p>
            <a:pPr marL="57150" lvl="1" indent="-57150" algn="ctr" eaLnBrk="1" hangingPunct="1">
              <a:buFont typeface="Arial" charset="0"/>
              <a:buNone/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303410E9-676D-483A-B316-C96089DF1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95400"/>
            <a:ext cx="8839200" cy="5334000"/>
          </a:xfrm>
          <a:ln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promising &amp; impactful scenario option 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0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Growth </a:t>
            </a: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Growth </a:t>
            </a: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a better option for the future of BES in all the five broad ecosystems of Ethiopia</a:t>
            </a:r>
            <a:endParaRPr lang="en-US" alt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0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integration model </a:t>
            </a: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comes in the second place</a:t>
            </a:r>
          </a:p>
          <a:p>
            <a:pPr marL="509588" lvl="1" indent="-33972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Ethiopia’s </a:t>
            </a:r>
            <a:r>
              <a:rPr lang="en-GB" altLang="en-US" sz="20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Resilient Green Economy </a:t>
            </a:r>
            <a:r>
              <a:rPr lang="en-GB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is in good accord with the Green Growth Model </a:t>
            </a:r>
          </a:p>
          <a:p>
            <a:pPr marL="342900" lvl="2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 is already working on many of the policy and institutional issues; the way forward is expected to accelerate and aculeate quickly.</a:t>
            </a:r>
          </a:p>
        </p:txBody>
      </p:sp>
    </p:spTree>
    <p:extLst>
      <p:ext uri="{BB962C8B-B14F-4D97-AF65-F5344CB8AC3E}">
        <p14:creationId xmlns:p14="http://schemas.microsoft.com/office/powerpoint/2010/main" val="7414226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9317769-EBA5-4392-9F76-F9906B30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0"/>
            <a:ext cx="913447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id="{FA9783C3-B9F4-43A6-80F1-B45556F7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05800" y="6400801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893F58-119E-4676-B650-71FCF969E2AE}" type="slidenum">
              <a:rPr lang="en-US" altLang="en-US" b="1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pPr/>
              <a:t>57</a:t>
            </a:fld>
            <a:endParaRPr lang="en-US" altLang="en-US" b="1">
              <a:solidFill>
                <a:srgbClr val="89898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771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159FB3-F8D0-4EC9-BB29-776F8DE540C0}"/>
              </a:ext>
            </a:extLst>
          </p:cNvPr>
          <p:cNvSpPr txBox="1">
            <a:spLocks/>
          </p:cNvSpPr>
          <p:nvPr/>
        </p:nvSpPr>
        <p:spPr>
          <a:xfrm>
            <a:off x="8603" y="1711560"/>
            <a:ext cx="12192000" cy="30480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DengXian"/>
                <a:cs typeface="+mj-cs"/>
              </a:rPr>
              <a:t>Q&amp;A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3FECC3-AE80-4CBA-B428-74BD9BB8091F}"/>
              </a:ext>
            </a:extLst>
          </p:cNvPr>
          <p:cNvSpPr txBox="1">
            <a:spLocks/>
          </p:cNvSpPr>
          <p:nvPr/>
        </p:nvSpPr>
        <p:spPr>
          <a:xfrm>
            <a:off x="-2" y="4146189"/>
            <a:ext cx="12192002" cy="173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3A1F74-0FAA-4588-BF8B-18B6396C2405}"/>
              </a:ext>
            </a:extLst>
          </p:cNvPr>
          <p:cNvSpPr/>
          <p:nvPr/>
        </p:nvSpPr>
        <p:spPr>
          <a:xfrm>
            <a:off x="8603" y="2065310"/>
            <a:ext cx="12192000" cy="210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8C6A2-7800-4E37-A906-7DE8A1881495}"/>
              </a:ext>
            </a:extLst>
          </p:cNvPr>
          <p:cNvSpPr/>
          <p:nvPr/>
        </p:nvSpPr>
        <p:spPr>
          <a:xfrm>
            <a:off x="8603" y="4076720"/>
            <a:ext cx="12192000" cy="214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B174D4-42F8-4AD7-8E3B-347C83609799}"/>
              </a:ext>
            </a:extLst>
          </p:cNvPr>
          <p:cNvSpPr/>
          <p:nvPr/>
        </p:nvSpPr>
        <p:spPr>
          <a:xfrm>
            <a:off x="2904203" y="4076718"/>
            <a:ext cx="6534150" cy="21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Customer review RTL">
            <a:extLst>
              <a:ext uri="{FF2B5EF4-FFF2-40B4-BE49-F238E27FC236}">
                <a16:creationId xmlns:a16="http://schemas.microsoft.com/office/drawing/2014/main" id="{D9F04DA8-C065-4BBB-8EBB-750D65D1C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529" y="2265695"/>
            <a:ext cx="1793875" cy="179387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B69D26D-702E-4C12-8783-9D82D401A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00" y="6004331"/>
            <a:ext cx="2243203" cy="853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936FAD-2258-4973-AEB6-227977BA3E22}"/>
              </a:ext>
            </a:extLst>
          </p:cNvPr>
          <p:cNvSpPr txBox="1"/>
          <p:nvPr/>
        </p:nvSpPr>
        <p:spPr>
          <a:xfrm>
            <a:off x="-25817" y="6686786"/>
            <a:ext cx="101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@Alexander</a:t>
            </a:r>
          </a:p>
        </p:txBody>
      </p:sp>
    </p:spTree>
    <p:extLst>
      <p:ext uri="{BB962C8B-B14F-4D97-AF65-F5344CB8AC3E}">
        <p14:creationId xmlns:p14="http://schemas.microsoft.com/office/powerpoint/2010/main" val="5009472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5D9EB-B4AC-44E9-84D8-BDF820D87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77" b="15196"/>
          <a:stretch/>
        </p:blipFill>
        <p:spPr>
          <a:xfrm>
            <a:off x="-514" y="0"/>
            <a:ext cx="12214621" cy="68605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50DBA7-27FC-4458-BD9A-88D6DF2C3B72}"/>
              </a:ext>
            </a:extLst>
          </p:cNvPr>
          <p:cNvSpPr txBox="1">
            <a:spLocks/>
          </p:cNvSpPr>
          <p:nvPr/>
        </p:nvSpPr>
        <p:spPr>
          <a:xfrm>
            <a:off x="-2" y="737857"/>
            <a:ext cx="10652926" cy="5393867"/>
          </a:xfrm>
          <a:prstGeom prst="rect">
            <a:avLst/>
          </a:prstGeom>
          <a:solidFill>
            <a:srgbClr val="007E84">
              <a:alpha val="7882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B1F9C-6006-4713-B385-F09C433DA8E1}"/>
              </a:ext>
            </a:extLst>
          </p:cNvPr>
          <p:cNvSpPr/>
          <p:nvPr/>
        </p:nvSpPr>
        <p:spPr>
          <a:xfrm>
            <a:off x="280082" y="1053960"/>
            <a:ext cx="9889043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4400" b="1">
                <a:latin typeface="+mj-lt"/>
              </a:rPr>
              <a:t>Challenges, Lessons and Impacts from Ethiopia’s National Ecosystem Assessment</a:t>
            </a:r>
            <a:endParaRPr lang="en-GB" sz="4400" b="1">
              <a:latin typeface="+mj-l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F3BA8-F45E-4E3A-A865-33E528C12D1E}"/>
              </a:ext>
            </a:extLst>
          </p:cNvPr>
          <p:cNvSpPr/>
          <p:nvPr/>
        </p:nvSpPr>
        <p:spPr>
          <a:xfrm>
            <a:off x="303805" y="3472712"/>
            <a:ext cx="4108440" cy="143177"/>
          </a:xfrm>
          <a:prstGeom prst="rect">
            <a:avLst/>
          </a:prstGeom>
          <a:solidFill>
            <a:srgbClr val="AFCB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A9230-F6BD-4AE6-A170-AC785D49918A}"/>
              </a:ext>
            </a:extLst>
          </p:cNvPr>
          <p:cNvSpPr/>
          <p:nvPr/>
        </p:nvSpPr>
        <p:spPr>
          <a:xfrm>
            <a:off x="4354585" y="3472712"/>
            <a:ext cx="1466791" cy="143177"/>
          </a:xfrm>
          <a:prstGeom prst="rect">
            <a:avLst/>
          </a:prstGeom>
          <a:solidFill>
            <a:srgbClr val="009B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44704-17F8-4226-AA1A-B0721F4C84D0}"/>
              </a:ext>
            </a:extLst>
          </p:cNvPr>
          <p:cNvSpPr/>
          <p:nvPr/>
        </p:nvSpPr>
        <p:spPr>
          <a:xfrm>
            <a:off x="281297" y="3771767"/>
            <a:ext cx="10811219" cy="17889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 err="1">
                <a:ea typeface="+mn-lt"/>
                <a:cs typeface="+mn-lt"/>
              </a:rPr>
              <a:t>Dr.</a:t>
            </a:r>
            <a:r>
              <a:rPr lang="en-GB" sz="3200">
                <a:ea typeface="+mn-lt"/>
                <a:cs typeface="+mn-lt"/>
              </a:rPr>
              <a:t> </a:t>
            </a:r>
            <a:r>
              <a:rPr lang="en-GB" sz="3200" err="1">
                <a:ea typeface="+mn-lt"/>
                <a:cs typeface="+mn-lt"/>
              </a:rPr>
              <a:t>Misikire</a:t>
            </a:r>
            <a:r>
              <a:rPr lang="en-GB" sz="3200">
                <a:ea typeface="+mn-lt"/>
                <a:cs typeface="+mn-lt"/>
              </a:rPr>
              <a:t> Tessema</a:t>
            </a:r>
            <a:endParaRPr lang="en-GB" sz="3200">
              <a:solidFill>
                <a:srgbClr val="E7E6E6"/>
              </a:solidFill>
              <a:latin typeface="Calibri Light" panose="020F0302020204030204"/>
              <a:ea typeface="+mn-lt"/>
              <a:cs typeface="Calibri Light" panose="020F0302020204030204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>
                <a:latin typeface="+mj-lt"/>
              </a:rPr>
              <a:t>National Coordinator of Ethiopia’s NEA, Ethiopian Biodiversity Institute</a:t>
            </a:r>
            <a:endParaRPr lang="en-GB" sz="2400">
              <a:latin typeface="+mj-lt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GB" sz="1050">
              <a:latin typeface="Calibri Light"/>
              <a:ea typeface="+mn-lt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 err="1">
                <a:ea typeface="+mn-lt"/>
                <a:cs typeface="+mn-lt"/>
              </a:rPr>
              <a:t>Dr.</a:t>
            </a:r>
            <a:r>
              <a:rPr lang="en-GB" sz="3200">
                <a:ea typeface="+mn-lt"/>
                <a:cs typeface="+mn-lt"/>
              </a:rPr>
              <a:t> Feleke Woldeyes Gamo</a:t>
            </a:r>
            <a:endParaRPr lang="en-GB" sz="3200">
              <a:solidFill>
                <a:srgbClr val="E7E6E6"/>
              </a:solidFill>
              <a:latin typeface="Calibri Light" panose="020F0302020204030204"/>
              <a:ea typeface="+mn-lt"/>
              <a:cs typeface="Calibri Light" panose="020F0302020204030204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>
                <a:latin typeface="+mj-lt"/>
              </a:rPr>
              <a:t>Project Focal Point, Deputy Director-General, Ethiopian Biodiversity Institute</a:t>
            </a:r>
            <a:endParaRPr lang="en-GB" sz="2400">
              <a:latin typeface="+mj-lt"/>
              <a:cs typeface="Calibri Light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9DC0468-C848-09CA-D007-E9C5C1E0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68" y="5980051"/>
            <a:ext cx="1890778" cy="729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10D5F7-0571-EEFB-3578-119BCCB92337}"/>
              </a:ext>
            </a:extLst>
          </p:cNvPr>
          <p:cNvSpPr txBox="1"/>
          <p:nvPr/>
        </p:nvSpPr>
        <p:spPr>
          <a:xfrm>
            <a:off x="10425339" y="6604454"/>
            <a:ext cx="90043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Arba Minch – by </a:t>
            </a:r>
            <a:r>
              <a:rPr lang="en-US" sz="600" err="1"/>
              <a:t>ArtushFoto</a:t>
            </a:r>
            <a:r>
              <a:rPr lang="en-US" sz="600"/>
              <a:t> on </a:t>
            </a:r>
            <a:r>
              <a:rPr lang="en-US" sz="600" err="1"/>
              <a:t>AdobeStock</a:t>
            </a:r>
            <a:endParaRPr lang="en-US" sz="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40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47172D9-FF4C-4490-8703-D1BF54E010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5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47172D9-FF4C-4490-8703-D1BF54E01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C4377EE-C2B7-4D94-843A-11D7896101FC}"/>
              </a:ext>
            </a:extLst>
          </p:cNvPr>
          <p:cNvSpPr/>
          <p:nvPr/>
        </p:nvSpPr>
        <p:spPr>
          <a:xfrm>
            <a:off x="4586514" y="0"/>
            <a:ext cx="7605486" cy="6858000"/>
          </a:xfrm>
          <a:prstGeom prst="rect">
            <a:avLst/>
          </a:prstGeom>
          <a:solidFill>
            <a:srgbClr val="007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Freeform 223">
            <a:extLst>
              <a:ext uri="{FF2B5EF4-FFF2-40B4-BE49-F238E27FC236}">
                <a16:creationId xmlns:a16="http://schemas.microsoft.com/office/drawing/2014/main" id="{6DAE2AD2-108E-4656-BFD4-CC90EF190DB4}"/>
              </a:ext>
            </a:extLst>
          </p:cNvPr>
          <p:cNvSpPr/>
          <p:nvPr/>
        </p:nvSpPr>
        <p:spPr>
          <a:xfrm rot="18900000" flipH="1">
            <a:off x="9441598" y="4344028"/>
            <a:ext cx="3445693" cy="2914989"/>
          </a:xfrm>
          <a:custGeom>
            <a:avLst/>
            <a:gdLst>
              <a:gd name="connsiteX0" fmla="*/ 225490 w 4619134"/>
              <a:gd name="connsiteY0" fmla="*/ 225490 h 3907698"/>
              <a:gd name="connsiteX1" fmla="*/ 769871 w 4619134"/>
              <a:gd name="connsiteY1" fmla="*/ 0 h 3907698"/>
              <a:gd name="connsiteX2" fmla="*/ 3849263 w 4619134"/>
              <a:gd name="connsiteY2" fmla="*/ 0 h 3907698"/>
              <a:gd name="connsiteX3" fmla="*/ 4619134 w 4619134"/>
              <a:gd name="connsiteY3" fmla="*/ 769871 h 3907698"/>
              <a:gd name="connsiteX4" fmla="*/ 4619134 w 4619134"/>
              <a:gd name="connsiteY4" fmla="*/ 1597230 h 3907698"/>
              <a:gd name="connsiteX5" fmla="*/ 2308666 w 4619134"/>
              <a:gd name="connsiteY5" fmla="*/ 3907698 h 3907698"/>
              <a:gd name="connsiteX6" fmla="*/ 0 w 4619134"/>
              <a:gd name="connsiteY6" fmla="*/ 1599032 h 3907698"/>
              <a:gd name="connsiteX7" fmla="*/ 0 w 4619134"/>
              <a:gd name="connsiteY7" fmla="*/ 769871 h 3907698"/>
              <a:gd name="connsiteX8" fmla="*/ 225490 w 4619134"/>
              <a:gd name="connsiteY8" fmla="*/ 225490 h 39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134" h="3907698">
                <a:moveTo>
                  <a:pt x="225490" y="225490"/>
                </a:moveTo>
                <a:cubicBezTo>
                  <a:pt x="364810" y="86170"/>
                  <a:pt x="557278" y="0"/>
                  <a:pt x="769871" y="0"/>
                </a:cubicBezTo>
                <a:lnTo>
                  <a:pt x="3849263" y="0"/>
                </a:lnTo>
                <a:cubicBezTo>
                  <a:pt x="4274450" y="0"/>
                  <a:pt x="4619134" y="344683"/>
                  <a:pt x="4619134" y="769871"/>
                </a:cubicBezTo>
                <a:lnTo>
                  <a:pt x="4619134" y="1597230"/>
                </a:lnTo>
                <a:lnTo>
                  <a:pt x="2308666" y="3907698"/>
                </a:lnTo>
                <a:lnTo>
                  <a:pt x="0" y="1599032"/>
                </a:lnTo>
                <a:lnTo>
                  <a:pt x="0" y="769871"/>
                </a:lnTo>
                <a:cubicBezTo>
                  <a:pt x="0" y="557277"/>
                  <a:pt x="86171" y="364809"/>
                  <a:pt x="225490" y="225490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23">
            <a:extLst>
              <a:ext uri="{FF2B5EF4-FFF2-40B4-BE49-F238E27FC236}">
                <a16:creationId xmlns:a16="http://schemas.microsoft.com/office/drawing/2014/main" id="{AAB54487-6710-47D1-8964-3BC246E59DA4}"/>
              </a:ext>
            </a:extLst>
          </p:cNvPr>
          <p:cNvSpPr/>
          <p:nvPr/>
        </p:nvSpPr>
        <p:spPr>
          <a:xfrm rot="2700000">
            <a:off x="-592835" y="4597363"/>
            <a:ext cx="3145874" cy="2661348"/>
          </a:xfrm>
          <a:custGeom>
            <a:avLst/>
            <a:gdLst>
              <a:gd name="connsiteX0" fmla="*/ 225490 w 4619134"/>
              <a:gd name="connsiteY0" fmla="*/ 225490 h 3907698"/>
              <a:gd name="connsiteX1" fmla="*/ 769871 w 4619134"/>
              <a:gd name="connsiteY1" fmla="*/ 0 h 3907698"/>
              <a:gd name="connsiteX2" fmla="*/ 3849263 w 4619134"/>
              <a:gd name="connsiteY2" fmla="*/ 0 h 3907698"/>
              <a:gd name="connsiteX3" fmla="*/ 4619134 w 4619134"/>
              <a:gd name="connsiteY3" fmla="*/ 769871 h 3907698"/>
              <a:gd name="connsiteX4" fmla="*/ 4619134 w 4619134"/>
              <a:gd name="connsiteY4" fmla="*/ 1597230 h 3907698"/>
              <a:gd name="connsiteX5" fmla="*/ 2308666 w 4619134"/>
              <a:gd name="connsiteY5" fmla="*/ 3907698 h 3907698"/>
              <a:gd name="connsiteX6" fmla="*/ 0 w 4619134"/>
              <a:gd name="connsiteY6" fmla="*/ 1599032 h 3907698"/>
              <a:gd name="connsiteX7" fmla="*/ 0 w 4619134"/>
              <a:gd name="connsiteY7" fmla="*/ 769871 h 3907698"/>
              <a:gd name="connsiteX8" fmla="*/ 225490 w 4619134"/>
              <a:gd name="connsiteY8" fmla="*/ 225490 h 39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134" h="3907698">
                <a:moveTo>
                  <a:pt x="225490" y="225490"/>
                </a:moveTo>
                <a:cubicBezTo>
                  <a:pt x="364810" y="86170"/>
                  <a:pt x="557278" y="0"/>
                  <a:pt x="769871" y="0"/>
                </a:cubicBezTo>
                <a:lnTo>
                  <a:pt x="3849263" y="0"/>
                </a:lnTo>
                <a:cubicBezTo>
                  <a:pt x="4274450" y="0"/>
                  <a:pt x="4619134" y="344683"/>
                  <a:pt x="4619134" y="769871"/>
                </a:cubicBezTo>
                <a:lnTo>
                  <a:pt x="4619134" y="1597230"/>
                </a:lnTo>
                <a:lnTo>
                  <a:pt x="2308666" y="3907698"/>
                </a:lnTo>
                <a:lnTo>
                  <a:pt x="0" y="1599032"/>
                </a:lnTo>
                <a:lnTo>
                  <a:pt x="0" y="769871"/>
                </a:lnTo>
                <a:cubicBezTo>
                  <a:pt x="0" y="557277"/>
                  <a:pt x="86171" y="364809"/>
                  <a:pt x="225490" y="2254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2" name="Picture 181" descr="Logo&#10;&#10;Description automatically generated">
            <a:extLst>
              <a:ext uri="{FF2B5EF4-FFF2-40B4-BE49-F238E27FC236}">
                <a16:creationId xmlns:a16="http://schemas.microsoft.com/office/drawing/2014/main" id="{522897E8-6637-4599-808C-A3A1C10D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" y="358205"/>
            <a:ext cx="2246961" cy="12816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031E4C-AFD2-44DA-814F-27F9061D7DF1}"/>
              </a:ext>
            </a:extLst>
          </p:cNvPr>
          <p:cNvSpPr/>
          <p:nvPr/>
        </p:nvSpPr>
        <p:spPr>
          <a:xfrm>
            <a:off x="458919" y="1814615"/>
            <a:ext cx="3217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7E8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Sub-Global Assessment Network </a:t>
            </a:r>
          </a:p>
        </p:txBody>
      </p:sp>
      <p:pic>
        <p:nvPicPr>
          <p:cNvPr id="185" name="Picture 184" descr="Logo&#10;&#10;Description automatically generated">
            <a:extLst>
              <a:ext uri="{FF2B5EF4-FFF2-40B4-BE49-F238E27FC236}">
                <a16:creationId xmlns:a16="http://schemas.microsoft.com/office/drawing/2014/main" id="{AC494982-DDC0-4B7E-8320-031C8C4884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35" y="5897793"/>
            <a:ext cx="2243203" cy="853669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54A32F6-F837-4665-912B-26CC28543DAA}"/>
              </a:ext>
            </a:extLst>
          </p:cNvPr>
          <p:cNvSpPr/>
          <p:nvPr/>
        </p:nvSpPr>
        <p:spPr>
          <a:xfrm>
            <a:off x="4407664" y="1011406"/>
            <a:ext cx="2373085" cy="604523"/>
          </a:xfrm>
          <a:prstGeom prst="roundRect">
            <a:avLst>
              <a:gd name="adj" fmla="val 50000"/>
            </a:avLst>
          </a:prstGeom>
          <a:solidFill>
            <a:srgbClr val="AFCB27"/>
          </a:solidFill>
          <a:effectLst>
            <a:outerShdw dist="38100" algn="l" rotWithShape="0">
              <a:srgbClr val="43C959"/>
            </a:outerShdw>
          </a:effectLst>
        </p:spPr>
        <p:txBody>
          <a:bodyPr wrap="square" lIns="5040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bg1"/>
                </a:solidFill>
                <a:latin typeface="Segoe UI"/>
                <a:cs typeface="Segoe UI"/>
              </a:rPr>
              <a:t>30/05/2022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F325075-C325-4101-929C-1B78122D6855}"/>
              </a:ext>
            </a:extLst>
          </p:cNvPr>
          <p:cNvCxnSpPr/>
          <p:nvPr/>
        </p:nvCxnSpPr>
        <p:spPr>
          <a:xfrm>
            <a:off x="7079368" y="1868762"/>
            <a:ext cx="506571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96EE168B-5C08-44B0-8A10-E71C9A1B667C}"/>
              </a:ext>
            </a:extLst>
          </p:cNvPr>
          <p:cNvSpPr/>
          <p:nvPr/>
        </p:nvSpPr>
        <p:spPr>
          <a:xfrm>
            <a:off x="7103180" y="1025495"/>
            <a:ext cx="458469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Webinar </a:t>
            </a:r>
            <a:r>
              <a:rPr lang="en-GB" i="1">
                <a:solidFill>
                  <a:schemeClr val="bg1"/>
                </a:solidFill>
                <a:latin typeface="Calibri Light" panose="020F0302020204030204"/>
                <a:cs typeface="Calibri Light"/>
              </a:rPr>
              <a:t>4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. </a:t>
            </a:r>
            <a:r>
              <a:rPr lang="en-GB" i="1">
                <a:solidFill>
                  <a:schemeClr val="bg1"/>
                </a:solidFill>
                <a:latin typeface="Calibri Light" panose="020F0302020204030204"/>
                <a:cs typeface="Calibri Light"/>
              </a:rPr>
              <a:t>Global presentation of Ethiopia’s National Ecosystem Assessment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Freeform 55">
            <a:extLst>
              <a:ext uri="{FF2B5EF4-FFF2-40B4-BE49-F238E27FC236}">
                <a16:creationId xmlns:a16="http://schemas.microsoft.com/office/drawing/2014/main" id="{B4EF849D-1BAE-4567-A93F-8C4780FEB41E}"/>
              </a:ext>
            </a:extLst>
          </p:cNvPr>
          <p:cNvSpPr>
            <a:spLocks noEditPoints="1"/>
          </p:cNvSpPr>
          <p:nvPr/>
        </p:nvSpPr>
        <p:spPr bwMode="auto">
          <a:xfrm>
            <a:off x="6529723" y="1190059"/>
            <a:ext cx="246133" cy="247216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4BD5B4A-1446-459C-99F2-90DE8B18A133}"/>
              </a:ext>
            </a:extLst>
          </p:cNvPr>
          <p:cNvSpPr/>
          <p:nvPr/>
        </p:nvSpPr>
        <p:spPr>
          <a:xfrm>
            <a:off x="4454585" y="3238421"/>
            <a:ext cx="2373085" cy="604523"/>
          </a:xfrm>
          <a:prstGeom prst="roundRect">
            <a:avLst>
              <a:gd name="adj" fmla="val 50000"/>
            </a:avLst>
          </a:prstGeom>
          <a:solidFill>
            <a:srgbClr val="AFCB27"/>
          </a:solidFill>
          <a:effectLst>
            <a:outerShdw dist="38100" algn="l" rotWithShape="0">
              <a:srgbClr val="43C959"/>
            </a:outerShdw>
          </a:effectLst>
        </p:spPr>
        <p:txBody>
          <a:bodyPr wrap="square" lIns="5040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bg1"/>
                </a:solidFill>
                <a:latin typeface="Segoe UI"/>
                <a:cs typeface="Segoe UI"/>
              </a:rPr>
              <a:t>06/2022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3FFC69-033E-4A97-B6D9-B41D0C5BF335}"/>
              </a:ext>
            </a:extLst>
          </p:cNvPr>
          <p:cNvSpPr/>
          <p:nvPr/>
        </p:nvSpPr>
        <p:spPr>
          <a:xfrm>
            <a:off x="4454585" y="2091985"/>
            <a:ext cx="2373085" cy="604523"/>
          </a:xfrm>
          <a:prstGeom prst="roundRect">
            <a:avLst>
              <a:gd name="adj" fmla="val 50000"/>
            </a:avLst>
          </a:prstGeom>
          <a:solidFill>
            <a:srgbClr val="AFCB27"/>
          </a:solidFill>
          <a:effectLst>
            <a:outerShdw dist="38100" algn="l" rotWithShape="0">
              <a:srgbClr val="FFC50D"/>
            </a:outerShdw>
          </a:effectLst>
        </p:spPr>
        <p:txBody>
          <a:bodyPr wrap="square" lIns="5040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bg1"/>
                </a:solidFill>
                <a:latin typeface="Segoe UI"/>
                <a:cs typeface="Segoe UI"/>
              </a:rPr>
              <a:t>08/06/2022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B14112-0E6B-45C0-A7CF-F1D60E01C5F3}"/>
              </a:ext>
            </a:extLst>
          </p:cNvPr>
          <p:cNvGrpSpPr/>
          <p:nvPr/>
        </p:nvGrpSpPr>
        <p:grpSpPr>
          <a:xfrm>
            <a:off x="7126289" y="2966565"/>
            <a:ext cx="5065711" cy="1129212"/>
            <a:chOff x="4586514" y="1724298"/>
            <a:chExt cx="8606972" cy="11292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29CE0D-51DC-4349-9236-2BB7C5B61058}"/>
                </a:ext>
              </a:extLst>
            </p:cNvPr>
            <p:cNvCxnSpPr/>
            <p:nvPr/>
          </p:nvCxnSpPr>
          <p:spPr>
            <a:xfrm>
              <a:off x="4586514" y="1724298"/>
              <a:ext cx="860697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EE12D9-6F5D-42C5-937F-C68E08D20F5E}"/>
                </a:ext>
              </a:extLst>
            </p:cNvPr>
            <p:cNvCxnSpPr/>
            <p:nvPr/>
          </p:nvCxnSpPr>
          <p:spPr>
            <a:xfrm>
              <a:off x="4586514" y="2853510"/>
              <a:ext cx="860697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00ED42F-EAB7-4AEA-8F63-41EA9E3CEBBC}"/>
              </a:ext>
            </a:extLst>
          </p:cNvPr>
          <p:cNvSpPr/>
          <p:nvPr/>
        </p:nvSpPr>
        <p:spPr>
          <a:xfrm>
            <a:off x="7150101" y="2095399"/>
            <a:ext cx="458469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/>
              </a:rPr>
              <a:t>Webinar </a:t>
            </a:r>
            <a:r>
              <a:rPr lang="en-US" i="1">
                <a:solidFill>
                  <a:schemeClr val="bg1"/>
                </a:solidFill>
                <a:latin typeface="Calibri Light" panose="020F0302020204030204"/>
                <a:cs typeface="Segoe UI"/>
              </a:rPr>
              <a:t>5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/>
              </a:rPr>
              <a:t>.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/>
              </a:rPr>
              <a:t>Brazilian national platform and assessments experience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Segoe U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6ED1C0-EBE8-4B41-B012-EFF7C05A195A}"/>
              </a:ext>
            </a:extLst>
          </p:cNvPr>
          <p:cNvSpPr/>
          <p:nvPr/>
        </p:nvSpPr>
        <p:spPr>
          <a:xfrm>
            <a:off x="7126289" y="2163972"/>
            <a:ext cx="458469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6B34F7-5BE8-4F70-90A7-BF5481F631E7}"/>
              </a:ext>
            </a:extLst>
          </p:cNvPr>
          <p:cNvSpPr/>
          <p:nvPr/>
        </p:nvSpPr>
        <p:spPr>
          <a:xfrm>
            <a:off x="7150101" y="3219788"/>
            <a:ext cx="4584699" cy="6144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/>
              </a:rPr>
              <a:t>Webinar </a:t>
            </a:r>
            <a:r>
              <a:rPr lang="en-US" i="1">
                <a:solidFill>
                  <a:schemeClr val="bg1"/>
                </a:solidFill>
                <a:latin typeface="Calibri Light" panose="020F0302020204030204"/>
                <a:cs typeface="Segoe UI"/>
              </a:rPr>
              <a:t>6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/>
              </a:rPr>
              <a:t>.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/>
              </a:rPr>
              <a:t>Launch of the National Biodiversity Platform Guidebook by UFZ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Segoe U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CE1196-3E08-48D2-BADE-98376B2AEED9}"/>
              </a:ext>
            </a:extLst>
          </p:cNvPr>
          <p:cNvSpPr/>
          <p:nvPr/>
        </p:nvSpPr>
        <p:spPr>
          <a:xfrm>
            <a:off x="243024" y="4868579"/>
            <a:ext cx="1824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Join the network and stay up to date with upcoming events </a:t>
            </a:r>
          </a:p>
        </p:txBody>
      </p:sp>
      <p:sp>
        <p:nvSpPr>
          <p:cNvPr id="28" name="Freeform 55">
            <a:extLst>
              <a:ext uri="{FF2B5EF4-FFF2-40B4-BE49-F238E27FC236}">
                <a16:creationId xmlns:a16="http://schemas.microsoft.com/office/drawing/2014/main" id="{C8F6D1D7-1F9B-4877-80A4-25DDE1A2AA0B}"/>
              </a:ext>
            </a:extLst>
          </p:cNvPr>
          <p:cNvSpPr>
            <a:spLocks noEditPoints="1"/>
          </p:cNvSpPr>
          <p:nvPr/>
        </p:nvSpPr>
        <p:spPr bwMode="auto">
          <a:xfrm>
            <a:off x="6524590" y="2270639"/>
            <a:ext cx="246133" cy="247216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55">
            <a:extLst>
              <a:ext uri="{FF2B5EF4-FFF2-40B4-BE49-F238E27FC236}">
                <a16:creationId xmlns:a16="http://schemas.microsoft.com/office/drawing/2014/main" id="{ACFB45C7-84C2-411F-A5C8-E384B921EB4B}"/>
              </a:ext>
            </a:extLst>
          </p:cNvPr>
          <p:cNvSpPr>
            <a:spLocks noEditPoints="1"/>
          </p:cNvSpPr>
          <p:nvPr/>
        </p:nvSpPr>
        <p:spPr bwMode="auto">
          <a:xfrm>
            <a:off x="6552500" y="3417074"/>
            <a:ext cx="246133" cy="247216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56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1">
            <a:extLst>
              <a:ext uri="{FF2B5EF4-FFF2-40B4-BE49-F238E27FC236}">
                <a16:creationId xmlns:a16="http://schemas.microsoft.com/office/drawing/2014/main" id="{A549342C-B470-4454-81FF-EB86A625D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430" y="295394"/>
            <a:ext cx="8763000" cy="538163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</a:rPr>
              <a:t>National Ecosystem </a:t>
            </a:r>
            <a:r>
              <a:rPr lang="en-US" sz="2900" b="1" err="1">
                <a:solidFill>
                  <a:schemeClr val="accent1">
                    <a:lumMod val="50000"/>
                  </a:schemeClr>
                </a:solidFill>
              </a:rPr>
              <a:t>Assessment_Ethiopia</a:t>
            </a:r>
            <a:r>
              <a:rPr lang="en-US" sz="29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052" name="TextBox 3">
            <a:extLst>
              <a:ext uri="{FF2B5EF4-FFF2-40B4-BE49-F238E27FC236}">
                <a16:creationId xmlns:a16="http://schemas.microsoft.com/office/drawing/2014/main" id="{2825C275-6448-4498-A82C-C63B025E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40" y="1920993"/>
            <a:ext cx="8424862" cy="50800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700" b="1">
                <a:solidFill>
                  <a:srgbClr val="00B050"/>
                </a:solidFill>
              </a:rPr>
              <a:t>Challenges, Lessons and Impacts </a:t>
            </a:r>
            <a:r>
              <a:rPr lang="en-GB" sz="2700" b="1" i="1"/>
              <a:t> </a:t>
            </a:r>
            <a:endParaRPr lang="en-US" sz="270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A507F02-8070-4397-B257-EF7C36A1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833" y="2640660"/>
            <a:ext cx="6789738" cy="3324225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lnSpc>
                <a:spcPts val="3600"/>
              </a:lnSpc>
              <a:buFont typeface="Arial" charset="0"/>
              <a:buNone/>
              <a:defRPr/>
            </a:pP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Misikire Tessema (PhD)</a:t>
            </a:r>
          </a:p>
          <a:p>
            <a:pPr algn="ctr">
              <a:lnSpc>
                <a:spcPts val="3600"/>
              </a:lnSpc>
              <a:buFont typeface="Arial" charset="0"/>
              <a:buNone/>
              <a:defRPr/>
            </a:pP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National Project Coordinator and</a:t>
            </a:r>
          </a:p>
          <a:p>
            <a:pPr algn="ctr">
              <a:lnSpc>
                <a:spcPts val="3600"/>
              </a:lnSpc>
              <a:buFont typeface="Arial" charset="0"/>
              <a:buNone/>
              <a:defRPr/>
            </a:pPr>
            <a:endParaRPr lang="en-GB" sz="100">
              <a:solidFill>
                <a:srgbClr val="7030A0"/>
              </a:solidFill>
              <a:cs typeface="Calibri" pitchFamily="34" charset="0"/>
            </a:endParaRPr>
          </a:p>
          <a:p>
            <a:pPr algn="ctr">
              <a:lnSpc>
                <a:spcPts val="3600"/>
              </a:lnSpc>
              <a:buFont typeface="Arial" charset="0"/>
              <a:buNone/>
              <a:defRPr/>
            </a:pP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Feleke </a:t>
            </a:r>
            <a:r>
              <a:rPr lang="en-GB" sz="2300" err="1">
                <a:solidFill>
                  <a:srgbClr val="7030A0"/>
                </a:solidFill>
                <a:cs typeface="Calibri" pitchFamily="34" charset="0"/>
              </a:rPr>
              <a:t>Woldeyes</a:t>
            </a: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 (PhD),</a:t>
            </a:r>
          </a:p>
          <a:p>
            <a:pPr algn="ctr">
              <a:lnSpc>
                <a:spcPts val="3600"/>
              </a:lnSpc>
              <a:buFont typeface="Arial" charset="0"/>
              <a:buNone/>
              <a:defRPr/>
            </a:pP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Project Focal Point, Deputy Director General</a:t>
            </a:r>
          </a:p>
          <a:p>
            <a:pPr algn="ctr">
              <a:lnSpc>
                <a:spcPts val="3600"/>
              </a:lnSpc>
              <a:buFont typeface="Arial" charset="0"/>
              <a:buNone/>
              <a:defRPr/>
            </a:pP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Ethiopian Biodiversity Institute</a:t>
            </a:r>
          </a:p>
          <a:p>
            <a:pPr algn="ctr">
              <a:lnSpc>
                <a:spcPts val="3600"/>
              </a:lnSpc>
              <a:defRPr/>
            </a:pPr>
            <a:r>
              <a:rPr lang="en-GB" sz="2300">
                <a:solidFill>
                  <a:srgbClr val="7030A0"/>
                </a:solidFill>
                <a:cs typeface="Calibri" pitchFamily="34" charset="0"/>
              </a:rPr>
              <a:t>30 May 2022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09E36E35-C561-4E6E-8782-2C97B45F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94" y="-42156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6E8FD87-96F6-4A0A-9119-549A6E52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428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>
            <a:extLst>
              <a:ext uri="{FF2B5EF4-FFF2-40B4-BE49-F238E27FC236}">
                <a16:creationId xmlns:a16="http://schemas.microsoft.com/office/drawing/2014/main" id="{C9CBA7FA-C95C-443D-93AE-D4DD0377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1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FB000187-FE78-4F5F-B516-875A1B29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192" y="273050"/>
            <a:ext cx="10205392" cy="1136650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1146175" indent="-227013" algn="l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Contents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251B3DCE-437C-44EF-AEE9-15190C2307B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1027113" indent="-398463">
              <a:lnSpc>
                <a:spcPct val="150000"/>
              </a:lnSpc>
              <a:buFont typeface="Arial" charset="0"/>
              <a:buAutoNum type="arabicPeriod"/>
              <a:tabLst>
                <a:tab pos="684213" algn="l"/>
              </a:tabLst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Challenges</a:t>
            </a:r>
          </a:p>
          <a:p>
            <a:pPr marL="1027113" indent="-398463">
              <a:lnSpc>
                <a:spcPct val="150000"/>
              </a:lnSpc>
              <a:buFont typeface="Arial" charset="0"/>
              <a:buAutoNum type="arabicPeriod"/>
              <a:tabLst>
                <a:tab pos="684213" algn="l"/>
              </a:tabLst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Lessons</a:t>
            </a:r>
          </a:p>
          <a:p>
            <a:pPr marL="1027113" indent="-398463">
              <a:lnSpc>
                <a:spcPct val="150000"/>
              </a:lnSpc>
              <a:buFont typeface="Arial" charset="0"/>
              <a:buAutoNum type="arabicPeriod"/>
              <a:tabLst>
                <a:tab pos="684213" algn="l"/>
              </a:tabLst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Impacts</a:t>
            </a: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8F727B4D-A6DE-45E6-8C10-713331FA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4" y="165513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>
            <a:extLst>
              <a:ext uri="{FF2B5EF4-FFF2-40B4-BE49-F238E27FC236}">
                <a16:creationId xmlns:a16="http://schemas.microsoft.com/office/drawing/2014/main" id="{463834A3-CD08-4AB4-AD18-A2BA8538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>
            <a:extLst>
              <a:ext uri="{FF2B5EF4-FFF2-40B4-BE49-F238E27FC236}">
                <a16:creationId xmlns:a16="http://schemas.microsoft.com/office/drawing/2014/main" id="{DF2A5FB6-50DD-4BC9-B7D2-5CCA3D77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96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8674-2139-469A-8348-7AA9B553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58763"/>
            <a:ext cx="8382000" cy="41275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461963" indent="-287338" algn="l">
              <a:defRPr/>
            </a:pPr>
            <a:r>
              <a:rPr lang="en-US" sz="2900">
                <a:latin typeface="Calibri" pitchFamily="34" charset="0"/>
                <a:cs typeface="Calibri" pitchFamily="34" charset="0"/>
              </a:rPr>
              <a:t>		</a:t>
            </a: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1.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D924E-7844-4FE1-AC8A-52C3C029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052" y="963319"/>
            <a:ext cx="8458200" cy="510540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55563" indent="0">
              <a:lnSpc>
                <a:spcPct val="200000"/>
              </a:lnSpc>
              <a:buFont typeface="Times New Roman" panose="02020603050405020304" pitchFamily="18" charset="0"/>
              <a:buNone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 Scoping phase (</a:t>
            </a:r>
            <a:r>
              <a:rPr lang="en-US" sz="23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stage setting phase</a:t>
            </a: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858838" indent="-285750">
              <a:lnSpc>
                <a:spcPct val="150000"/>
              </a:lnSpc>
              <a:defRPr/>
            </a:pPr>
            <a:r>
              <a:rPr lang="en-US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Understanding the approach</a:t>
            </a:r>
          </a:p>
          <a:p>
            <a:pPr marL="858838" indent="-285750">
              <a:lnSpc>
                <a:spcPct val="150000"/>
              </a:lnSpc>
              <a:defRPr/>
            </a:pPr>
            <a:r>
              <a:rPr lang="en-US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Identifying the authors </a:t>
            </a:r>
            <a:r>
              <a:rPr lang="en-US" sz="1900">
                <a:latin typeface="Calibri" pitchFamily="34" charset="0"/>
                <a:cs typeface="Calibri" pitchFamily="34" charset="0"/>
              </a:rPr>
              <a:t>(</a:t>
            </a:r>
            <a:r>
              <a:rPr lang="en-US" sz="19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based, mainly,</a:t>
            </a:r>
            <a:r>
              <a:rPr lang="en-US" sz="1900">
                <a:latin typeface="Calibri" pitchFamily="34" charset="0"/>
                <a:cs typeface="Calibri" pitchFamily="34" charset="0"/>
              </a:rPr>
              <a:t> </a:t>
            </a:r>
            <a:r>
              <a:rPr lang="en-US" sz="19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on the existing networks, to all author categories, editors and external peer reviewers</a:t>
            </a:r>
            <a:r>
              <a:rPr lang="en-US" sz="1900">
                <a:latin typeface="Calibri" pitchFamily="34" charset="0"/>
                <a:cs typeface="Calibri" pitchFamily="34" charset="0"/>
              </a:rPr>
              <a:t>)</a:t>
            </a:r>
          </a:p>
          <a:p>
            <a:pPr marL="858838" indent="-285750">
              <a:lnSpc>
                <a:spcPct val="150000"/>
              </a:lnSpc>
              <a:defRPr/>
            </a:pPr>
            <a:r>
              <a:rPr lang="en-US" sz="19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Agreeing on </a:t>
            </a:r>
            <a:r>
              <a:rPr lang="en-US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the ecosystem types </a:t>
            </a:r>
            <a:r>
              <a:rPr lang="en-US" sz="1900">
                <a:latin typeface="Calibri" pitchFamily="34" charset="0"/>
                <a:cs typeface="Calibri" pitchFamily="34" charset="0"/>
              </a:rPr>
              <a:t> (</a:t>
            </a:r>
            <a:r>
              <a:rPr lang="en-US" sz="19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such as whether to include “Mountain Ecosystem as separate ecosystem from the Forest and Woodland Ecosystem</a:t>
            </a:r>
            <a:r>
              <a:rPr lang="en-US" sz="1900">
                <a:latin typeface="Calibri" pitchFamily="34" charset="0"/>
                <a:cs typeface="Calibri" pitchFamily="34" charset="0"/>
              </a:rPr>
              <a:t>)</a:t>
            </a:r>
          </a:p>
          <a:p>
            <a:pPr marL="858838" indent="-285750">
              <a:lnSpc>
                <a:spcPct val="150000"/>
              </a:lnSpc>
              <a:defRPr/>
            </a:pPr>
            <a:r>
              <a:rPr lang="en-US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Formulating and validating Key policy questions to be addressed</a:t>
            </a:r>
          </a:p>
          <a:p>
            <a:pPr marL="858838" indent="-285750">
              <a:lnSpc>
                <a:spcPct val="150000"/>
              </a:lnSpc>
              <a:defRPr/>
            </a:pPr>
            <a:r>
              <a:rPr lang="en-US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Developing a road map for authors to pursue with their assessmen</a:t>
            </a:r>
            <a:r>
              <a:rPr lang="en-US" sz="1900">
                <a:solidFill>
                  <a:srgbClr val="7030A0"/>
                </a:solidFill>
              </a:rPr>
              <a:t>t</a:t>
            </a:r>
          </a:p>
          <a:p>
            <a:pPr marL="55563" indent="0">
              <a:buFontTx/>
              <a:buChar char="-"/>
              <a:defRPr/>
            </a:pPr>
            <a:endParaRPr lang="en-US" sz="1600"/>
          </a:p>
          <a:p>
            <a:pPr marL="55563" indent="0">
              <a:buFont typeface="Times New Roman" panose="02020603050405020304" pitchFamily="18" charset="0"/>
              <a:buNone/>
              <a:defRPr/>
            </a:pPr>
            <a:endParaRPr lang="en-US" sz="1600"/>
          </a:p>
        </p:txBody>
      </p:sp>
      <p:pic>
        <p:nvPicPr>
          <p:cNvPr id="4101" name="Picture 6">
            <a:extLst>
              <a:ext uri="{FF2B5EF4-FFF2-40B4-BE49-F238E27FC236}">
                <a16:creationId xmlns:a16="http://schemas.microsoft.com/office/drawing/2014/main" id="{443FF466-6AC8-4BFB-86E5-CE146C18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>
            <a:extLst>
              <a:ext uri="{FF2B5EF4-FFF2-40B4-BE49-F238E27FC236}">
                <a16:creationId xmlns:a16="http://schemas.microsoft.com/office/drawing/2014/main" id="{31BEF233-D7E7-433D-AD8B-D3B009B5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C9975C5-9051-3DEF-B740-0AF349994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45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9335602-F14E-4790-AA37-864862D4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18488" cy="64135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628650" indent="-65088" algn="l">
              <a:defRPr/>
            </a:pPr>
            <a:r>
              <a:rPr lang="en-US" sz="2900"/>
              <a:t>			</a:t>
            </a: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1. Challenges, …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F3C358AB-DFB2-4EB5-BE21-1D372EB6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36" y="745891"/>
            <a:ext cx="8686800" cy="5368925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969963" indent="-454025">
              <a:buFont typeface="Times New Roman" panose="02020603050405020304" pitchFamily="18" charset="0"/>
              <a:buNone/>
              <a:defRPr/>
            </a:pPr>
            <a:endParaRPr lang="en-US" sz="400" b="1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969963" indent="-454025">
              <a:buFont typeface="Times New Roman" panose="02020603050405020304" pitchFamily="18" charset="0"/>
              <a:buNone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2. Evaluation/implementation phase</a:t>
            </a:r>
          </a:p>
          <a:p>
            <a:pPr marL="1200150" indent="-403225">
              <a:buFont typeface="Times New Roman" panose="02020603050405020304" pitchFamily="18" charset="0"/>
              <a:buNone/>
              <a:defRPr/>
            </a:pPr>
            <a:endParaRPr lang="en-US" sz="400">
              <a:latin typeface="Calibri" pitchFamily="34" charset="0"/>
              <a:cs typeface="Calibri" pitchFamily="34" charset="0"/>
            </a:endParaRPr>
          </a:p>
          <a:p>
            <a:pPr marL="1144588" indent="-341313">
              <a:lnSpc>
                <a:spcPts val="2500"/>
              </a:lnSpc>
              <a:buFont typeface="Arial" charset="0"/>
              <a:buChar char="•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Data collection</a:t>
            </a:r>
          </a:p>
          <a:p>
            <a:pPr marL="1144588" indent="-341313">
              <a:lnSpc>
                <a:spcPts val="2500"/>
              </a:lnSpc>
              <a:buFont typeface="Arial" charset="0"/>
              <a:buChar char="•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Compiling FODs and SODs</a:t>
            </a:r>
          </a:p>
          <a:p>
            <a:pPr marL="1144588" indent="-341313">
              <a:lnSpc>
                <a:spcPts val="2500"/>
              </a:lnSpc>
              <a:buFont typeface="Arial" charset="0"/>
              <a:buChar char="•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Engagement </a:t>
            </a:r>
          </a:p>
          <a:p>
            <a:pPr marL="1200150" indent="-403225">
              <a:buFont typeface="Arial" charset="0"/>
              <a:buChar char="•"/>
              <a:defRPr/>
            </a:pPr>
            <a:endParaRPr lang="en-US" sz="400">
              <a:latin typeface="Calibri" pitchFamily="34" charset="0"/>
              <a:cs typeface="Calibri" pitchFamily="34" charset="0"/>
            </a:endParaRPr>
          </a:p>
          <a:p>
            <a:pPr marL="1200150" indent="-403225">
              <a:buFont typeface="Times New Roman" panose="02020603050405020304" pitchFamily="18" charset="0"/>
              <a:buNone/>
              <a:defRPr/>
            </a:pPr>
            <a:r>
              <a:rPr lang="en-US" sz="2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Difficulty in:</a:t>
            </a:r>
          </a:p>
          <a:p>
            <a:pPr marL="1598613" indent="-223838">
              <a:lnSpc>
                <a:spcPts val="2500"/>
              </a:lnSpc>
              <a:buFont typeface="Wingdings" pitchFamily="2" charset="2"/>
              <a:buChar char="§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compiling Draft Composite</a:t>
            </a:r>
          </a:p>
          <a:p>
            <a:pPr marL="1598613" indent="-223838">
              <a:lnSpc>
                <a:spcPts val="2500"/>
              </a:lnSpc>
              <a:buFont typeface="Times New Roman" panose="02020603050405020304" pitchFamily="18" charset="0"/>
              <a:buNone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   Book and </a:t>
            </a:r>
          </a:p>
          <a:p>
            <a:pPr marL="1598613" indent="-223838">
              <a:lnSpc>
                <a:spcPts val="2500"/>
              </a:lnSpc>
              <a:buFont typeface="Wingdings" pitchFamily="2" charset="2"/>
              <a:buChar char="§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finalizing the Bo</a:t>
            </a:r>
            <a:r>
              <a:rPr lang="en-US" sz="23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ok</a:t>
            </a:r>
          </a:p>
          <a:p>
            <a:pPr marL="796925" indent="0">
              <a:lnSpc>
                <a:spcPts val="2500"/>
              </a:lnSpc>
              <a:buFont typeface="Times New Roman" panose="02020603050405020304" pitchFamily="18" charset="0"/>
              <a:buNone/>
              <a:defRPr/>
            </a:pPr>
            <a:endParaRPr lang="en-US" sz="230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1312863" indent="-287338">
              <a:lnSpc>
                <a:spcPts val="2500"/>
              </a:lnSpc>
              <a:buFont typeface="Arial" charset="0"/>
              <a:buChar char="•"/>
              <a:defRPr/>
            </a:pPr>
            <a:r>
              <a:rPr lang="en-US" sz="23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COVID-19 </a:t>
            </a:r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814F3224-F4B4-4507-835A-C01EFD07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C58E5003-E090-4794-841C-EABD78C2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C099DBD-8F66-4E33-A6FC-B89EDCD6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2CA879-27A3-4552-9F6C-D1ED89F6EF7D}"/>
              </a:ext>
            </a:extLst>
          </p:cNvPr>
          <p:cNvSpPr txBox="1"/>
          <p:nvPr/>
        </p:nvSpPr>
        <p:spPr>
          <a:xfrm>
            <a:off x="5688661" y="3189581"/>
            <a:ext cx="4104099" cy="2949525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charset="0"/>
              </a:rPr>
              <a:t>referencing related inconsistencies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charset="0"/>
              </a:rPr>
              <a:t>deviation from Harvard style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charset="0"/>
              </a:rPr>
              <a:t>Lack of content harmony between &amp; within Chapters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charset="0"/>
              </a:rPr>
              <a:t>Incorrect cross-referencing of key findings to sections and sub-sections</a:t>
            </a:r>
          </a:p>
        </p:txBody>
      </p:sp>
    </p:spTree>
    <p:extLst>
      <p:ext uri="{BB962C8B-B14F-4D97-AF65-F5344CB8AC3E}">
        <p14:creationId xmlns:p14="http://schemas.microsoft.com/office/powerpoint/2010/main" val="14699881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324609F-C653-4719-95D3-B155800B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218488" cy="793750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517525" indent="-225425" algn="l">
              <a:defRPr/>
            </a:pPr>
            <a:r>
              <a:rPr lang="en-US" sz="2900"/>
              <a:t> 	  </a:t>
            </a: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2. Lessons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7AA37EDC-1F85-481C-9F61-7BD28D60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075" y="1762007"/>
            <a:ext cx="8023225" cy="3581400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Aft>
                <a:spcPct val="0"/>
              </a:spcAft>
              <a:buFont typeface="Times New Roman" panose="02020603050405020304" pitchFamily="18" charset="0"/>
              <a:buAutoNum type="arabicPeriod"/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Lessons from the process</a:t>
            </a:r>
          </a:p>
          <a:p>
            <a:pPr marL="0" indent="0">
              <a:lnSpc>
                <a:spcPct val="150000"/>
              </a:lnSpc>
              <a:spcAft>
                <a:spcPct val="0"/>
              </a:spcAft>
              <a:buFont typeface="Times New Roman" panose="02020603050405020304" pitchFamily="18" charset="0"/>
              <a:buNone/>
              <a:defRPr/>
            </a:pPr>
            <a:endParaRPr lang="en-US" sz="180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Aft>
                <a:spcPct val="0"/>
              </a:spcAft>
              <a:buFont typeface="Times New Roman" panose="02020603050405020304" pitchFamily="18" charset="0"/>
              <a:buNone/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2.  Lessons that we would have done otherwise if</a:t>
            </a:r>
          </a:p>
          <a:p>
            <a:pPr marL="515938" indent="0">
              <a:lnSpc>
                <a:spcPct val="150000"/>
              </a:lnSpc>
              <a:spcAft>
                <a:spcPct val="0"/>
              </a:spcAft>
              <a:buFont typeface="Times New Roman" panose="02020603050405020304" pitchFamily="18" charset="0"/>
              <a:buNone/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we were to  undertake similar tasks in the future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5A65738E-031F-4929-9B6D-1D17412F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86DE04F-1057-4E47-B6A8-380FD110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1BCB00BA-922E-FF93-12EA-006F1CD4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5310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0501E93-6918-4ED6-984B-8CA228D1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218488" cy="641350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2. Lessons,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F34A0-48FA-4B7C-BD22-CCBC6DF31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58" y="1182511"/>
            <a:ext cx="8023225" cy="449580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914400" lvl="2" indent="-45720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AutoNum type="arabicPeriod"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Lessons from the process</a:t>
            </a:r>
          </a:p>
          <a:p>
            <a:pPr marL="914400" lvl="2" indent="-45720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endParaRPr lang="en-US" sz="30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marL="914400" lvl="2" indent="-45720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Ecosystem assessment at national scale has enabled us to :</a:t>
            </a:r>
          </a:p>
          <a:p>
            <a:pPr marL="914400" lvl="2" indent="-457200">
              <a:lnSpc>
                <a:spcPct val="100000"/>
              </a:lnSpc>
              <a:spcAft>
                <a:spcPts val="1288"/>
              </a:spcAft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clearly understand </a:t>
            </a:r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where the gaps  are, </a:t>
            </a:r>
            <a:endParaRPr lang="en-US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marL="914400" lvl="2" indent="-457200">
              <a:lnSpc>
                <a:spcPct val="100000"/>
              </a:lnSpc>
              <a:spcAft>
                <a:spcPts val="1288"/>
              </a:spcAft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acquire up-to-date information </a:t>
            </a:r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for informed policy and decision making and further research</a:t>
            </a: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, and</a:t>
            </a:r>
          </a:p>
          <a:p>
            <a:pPr marL="914400" lvl="2" indent="-457200">
              <a:lnSpc>
                <a:spcPct val="150000"/>
              </a:lnSpc>
              <a:spcAft>
                <a:spcPts val="1288"/>
              </a:spcAft>
              <a:buFont typeface="Arial" charset="0"/>
              <a:buChar char="•"/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reassess our hitherto </a:t>
            </a:r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basis of classification </a:t>
            </a: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of ecosystems: </a:t>
            </a:r>
          </a:p>
          <a:p>
            <a:pPr marL="1487488" lvl="2" indent="-517525">
              <a:lnSpc>
                <a:spcPct val="100000"/>
              </a:lnSpc>
              <a:spcAft>
                <a:spcPts val="1288"/>
              </a:spcAft>
              <a:buFont typeface="Wingdings" pitchFamily="2" charset="2"/>
              <a:buChar char="§"/>
              <a:defRPr/>
            </a:pPr>
            <a:r>
              <a:rPr lang="en-US" err="1">
                <a:solidFill>
                  <a:srgbClr val="00664D"/>
                </a:solidFill>
                <a:latin typeface="Calibri" pitchFamily="34" charset="0"/>
                <a:cs typeface="Calibri" pitchFamily="34" charset="0"/>
              </a:rPr>
              <a:t>Agroecosystem</a:t>
            </a:r>
            <a:endParaRPr lang="en-US">
              <a:solidFill>
                <a:srgbClr val="00664D"/>
              </a:solidFill>
              <a:latin typeface="Calibri" pitchFamily="34" charset="0"/>
              <a:cs typeface="Calibri" pitchFamily="34" charset="0"/>
            </a:endParaRPr>
          </a:p>
          <a:p>
            <a:pPr marL="1487488" lvl="2" indent="-517525">
              <a:lnSpc>
                <a:spcPct val="100000"/>
              </a:lnSpc>
              <a:spcAft>
                <a:spcPts val="1288"/>
              </a:spcAft>
              <a:buFont typeface="Wingdings" pitchFamily="2" charset="2"/>
              <a:buChar char="§"/>
              <a:defRPr/>
            </a:pPr>
            <a:r>
              <a:rPr lang="en-US">
                <a:solidFill>
                  <a:srgbClr val="00664D"/>
                </a:solidFill>
                <a:latin typeface="Calibri" pitchFamily="34" charset="0"/>
                <a:cs typeface="Calibri" pitchFamily="34" charset="0"/>
              </a:rPr>
              <a:t>Rangeland</a:t>
            </a:r>
          </a:p>
          <a:p>
            <a:pPr marL="914400" lvl="2" indent="-45720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endParaRPr lang="en-US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marL="914400" lvl="2" indent="-45720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r>
              <a:rPr lang="en-US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/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3BDE96DE-C3ED-467D-888D-74498B60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>
            <a:extLst>
              <a:ext uri="{FF2B5EF4-FFF2-40B4-BE49-F238E27FC236}">
                <a16:creationId xmlns:a16="http://schemas.microsoft.com/office/drawing/2014/main" id="{DE70FEF5-0C18-48DD-8F89-3A87231F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CB969-0564-49FE-ACBD-E26D25D18936}"/>
              </a:ext>
            </a:extLst>
          </p:cNvPr>
          <p:cNvSpPr txBox="1"/>
          <p:nvPr/>
        </p:nvSpPr>
        <p:spPr>
          <a:xfrm>
            <a:off x="4938889" y="4450469"/>
            <a:ext cx="4419600" cy="881062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srgbClr val="0070C0"/>
                </a:solidFill>
                <a:cs typeface="Calibri" pitchFamily="34" charset="0"/>
              </a:rPr>
              <a:t>NBSAP, MAPPING, NEA)- Ecosystem classifications</a:t>
            </a:r>
            <a:endParaRPr lang="en-US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1D8C498A-8FF2-F074-AB97-042EC49B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861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C9D36F1-3678-4988-825A-341269D60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218488" cy="48895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514350" indent="-514350" algn="l">
              <a:lnSpc>
                <a:spcPct val="100000"/>
              </a:lnSpc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  2. Lessons, …</a:t>
            </a:r>
            <a:endParaRPr lang="en-US" sz="2900" b="1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000E0D1E-A00A-42EA-B802-2FC7DF662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81" y="1038344"/>
            <a:ext cx="8686800" cy="4995863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457200" lvl="2" indent="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2. What would have we done otherwise?</a:t>
            </a:r>
            <a:r>
              <a:rPr lang="en-US" sz="230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1200150" lvl="2" indent="-341313">
              <a:lnSpc>
                <a:spcPct val="100000"/>
              </a:lnSpc>
              <a:spcAft>
                <a:spcPts val="1288"/>
              </a:spcAft>
              <a:defRPr/>
            </a:pP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putting in place </a:t>
            </a:r>
            <a:r>
              <a:rPr lang="en-ZA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highest decision making body </a:t>
            </a: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for strategic directions</a:t>
            </a:r>
          </a:p>
          <a:p>
            <a:pPr marL="1200150" lvl="2" indent="-341313">
              <a:lnSpc>
                <a:spcPct val="100000"/>
              </a:lnSpc>
              <a:spcAft>
                <a:spcPts val="1288"/>
              </a:spcAft>
              <a:defRPr/>
            </a:pP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keeping </a:t>
            </a:r>
            <a:r>
              <a:rPr lang="en-ZA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functional Planning Team </a:t>
            </a: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in place throughout</a:t>
            </a:r>
          </a:p>
          <a:p>
            <a:pPr marL="1200150" lvl="2" indent="-341313">
              <a:lnSpc>
                <a:spcPct val="100000"/>
              </a:lnSpc>
              <a:spcAft>
                <a:spcPts val="1288"/>
              </a:spcAft>
              <a:defRPr/>
            </a:pP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the need for prima</a:t>
            </a:r>
            <a:r>
              <a:rPr lang="en-ZA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ry data </a:t>
            </a: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where they were critically required </a:t>
            </a:r>
          </a:p>
          <a:p>
            <a:pPr marL="1200150" lvl="2" indent="-341313">
              <a:lnSpc>
                <a:spcPct val="100000"/>
              </a:lnSpc>
              <a:spcAft>
                <a:spcPts val="1288"/>
              </a:spcAft>
              <a:defRPr/>
            </a:pPr>
            <a:r>
              <a:rPr lang="en-ZA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more frequent </a:t>
            </a:r>
            <a:r>
              <a:rPr lang="en-ZA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catch-up meetings</a:t>
            </a:r>
          </a:p>
          <a:p>
            <a:pPr marL="1200150" lvl="2" indent="-341313">
              <a:lnSpc>
                <a:spcPct val="100000"/>
              </a:lnSpc>
              <a:spcAft>
                <a:spcPts val="1288"/>
              </a:spcAft>
              <a:defRPr/>
            </a:pPr>
            <a:r>
              <a:rPr lang="en-ZA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outsourcing:</a:t>
            </a:r>
          </a:p>
          <a:p>
            <a:pPr marL="1598613" lvl="2" indent="-398463">
              <a:lnSpc>
                <a:spcPct val="100000"/>
              </a:lnSpc>
              <a:spcAft>
                <a:spcPts val="1288"/>
              </a:spcAft>
              <a:buFont typeface="Wingdings" pitchFamily="2" charset="2"/>
              <a:buChar char="§"/>
              <a:defRPr/>
            </a:pPr>
            <a:r>
              <a:rPr lang="en-ZA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draft Composite Book compilation, and</a:t>
            </a:r>
          </a:p>
          <a:p>
            <a:pPr marL="1598613" lvl="2" indent="-398463">
              <a:lnSpc>
                <a:spcPct val="100000"/>
              </a:lnSpc>
              <a:spcAft>
                <a:spcPts val="1288"/>
              </a:spcAft>
              <a:buFont typeface="Wingdings" pitchFamily="2" charset="2"/>
              <a:buChar char="§"/>
              <a:defRPr/>
            </a:pPr>
            <a:r>
              <a:rPr lang="en-ZA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finalization of the Book</a:t>
            </a:r>
          </a:p>
          <a:p>
            <a:pPr marL="457200" lvl="2" indent="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r>
              <a:rPr lang="en-ZA" sz="19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			- so as to take care of: </a:t>
            </a:r>
          </a:p>
          <a:p>
            <a:pPr marL="457200" lvl="2" indent="0">
              <a:lnSpc>
                <a:spcPct val="100000"/>
              </a:lnSpc>
              <a:spcAft>
                <a:spcPts val="1288"/>
              </a:spcAft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pic>
        <p:nvPicPr>
          <p:cNvPr id="8196" name="Picture 5">
            <a:extLst>
              <a:ext uri="{FF2B5EF4-FFF2-40B4-BE49-F238E27FC236}">
                <a16:creationId xmlns:a16="http://schemas.microsoft.com/office/drawing/2014/main" id="{D54F673C-2392-45C2-88ED-687EE9555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1F5FCAB-99A6-4962-9138-B0011F42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D4711-9C04-4B3C-863F-4030C00DB60E}"/>
              </a:ext>
            </a:extLst>
          </p:cNvPr>
          <p:cNvSpPr txBox="1"/>
          <p:nvPr/>
        </p:nvSpPr>
        <p:spPr>
          <a:xfrm>
            <a:off x="6632575" y="4355630"/>
            <a:ext cx="3276600" cy="138430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1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referencing mishaps,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1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cohesion, and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1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etc. </a:t>
            </a:r>
          </a:p>
          <a:p>
            <a:pPr>
              <a:defRPr/>
            </a:pPr>
            <a:r>
              <a:rPr lang="en-US" sz="21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associated challenges</a:t>
            </a:r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5B16F9C9-2C3C-DCBB-EB95-DA02C45A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2658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58E8B68-F2D6-4ED1-AB6C-FC9B1FB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218488" cy="749300"/>
          </a:xfrm>
        </p:spPr>
        <p:txBody>
          <a:bodyPr/>
          <a:lstStyle/>
          <a:p>
            <a:pPr marL="1654175" indent="-454025" algn="l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</a:rPr>
              <a:t>3. Impacts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F311F15-5EF8-4634-83E9-D005C2A3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29" y="574003"/>
            <a:ext cx="2253838" cy="3169205"/>
          </a:xfrm>
          <a:prstGeom prst="rect">
            <a:avLst/>
          </a:prstGeom>
          <a:noFill/>
          <a:ln w="34925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5">
            <a:extLst>
              <a:ext uri="{FF2B5EF4-FFF2-40B4-BE49-F238E27FC236}">
                <a16:creationId xmlns:a16="http://schemas.microsoft.com/office/drawing/2014/main" id="{E29F847B-1C33-4D48-A5C4-D1EAB9AD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71AE1D8-18E9-4703-9DE7-E37CF7A7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A9EE6B-E64F-4BBA-BE94-65CCB2431E98}"/>
              </a:ext>
            </a:extLst>
          </p:cNvPr>
          <p:cNvSpPr txBox="1"/>
          <p:nvPr/>
        </p:nvSpPr>
        <p:spPr>
          <a:xfrm>
            <a:off x="2322689" y="3505200"/>
            <a:ext cx="1752600" cy="44608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00" b="1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713 Pages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3BAFA-358C-4921-A592-CEA3D7CCCA95}"/>
              </a:ext>
            </a:extLst>
          </p:cNvPr>
          <p:cNvSpPr txBox="1"/>
          <p:nvPr/>
        </p:nvSpPr>
        <p:spPr>
          <a:xfrm>
            <a:off x="5471348" y="841962"/>
            <a:ext cx="3972838" cy="3555304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b="1">
                <a:solidFill>
                  <a:srgbClr val="FF0000"/>
                </a:solidFill>
                <a:cs typeface="Arial" charset="0"/>
              </a:rPr>
              <a:t>Contents</a:t>
            </a:r>
          </a:p>
          <a:p>
            <a:pPr>
              <a:defRPr/>
            </a:pPr>
            <a:endParaRPr lang="en-US" sz="40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19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Front matters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19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19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Five Ecosystem Chapters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19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Conclusion and Recommendations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19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Glossary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190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Scenarios</a:t>
            </a:r>
          </a:p>
        </p:txBody>
      </p:sp>
      <p:sp>
        <p:nvSpPr>
          <p:cNvPr id="9225" name="TextBox 4">
            <a:extLst>
              <a:ext uri="{FF2B5EF4-FFF2-40B4-BE49-F238E27FC236}">
                <a16:creationId xmlns:a16="http://schemas.microsoft.com/office/drawing/2014/main" id="{2FD70BC9-7D04-4C4C-917B-B3FA8070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937" y="4515557"/>
            <a:ext cx="2832100" cy="15541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900" b="1">
                <a:solidFill>
                  <a:srgbClr val="0070C0"/>
                </a:solidFill>
              </a:rPr>
              <a:t>In total, the Book contains</a:t>
            </a:r>
          </a:p>
          <a:p>
            <a:pPr algn="ctr"/>
            <a:endParaRPr lang="en-US" altLang="en-US" sz="190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1900" b="1">
                <a:solidFill>
                  <a:srgbClr val="7030A0"/>
                </a:solidFill>
              </a:rPr>
              <a:t>1.   Front Matters, and</a:t>
            </a:r>
          </a:p>
          <a:p>
            <a:pPr>
              <a:lnSpc>
                <a:spcPct val="150000"/>
              </a:lnSpc>
            </a:pPr>
            <a:r>
              <a:rPr lang="en-US" altLang="en-US" sz="1900" b="1">
                <a:solidFill>
                  <a:srgbClr val="7030A0"/>
                </a:solidFill>
              </a:rPr>
              <a:t>2.   Nine chapters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BEB88FCF-AD79-9EF4-3616-8F90DA3B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01E40B4-BB35-4596-91F2-DF24FC89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06364"/>
            <a:ext cx="8218488" cy="579437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339725" algn="l">
              <a:defRPr/>
            </a:pPr>
            <a:r>
              <a:rPr lang="en-US" sz="2900"/>
              <a:t>			</a:t>
            </a: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Impacts, …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BA744823-C12D-4384-A85C-D5C1F4A1B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558" y="828793"/>
            <a:ext cx="8382000" cy="838200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685800" indent="-1588" algn="just">
              <a:lnSpc>
                <a:spcPts val="2100"/>
              </a:lnSpc>
              <a:buFont typeface="Times New Roman" panose="02020603050405020304" pitchFamily="18" charset="0"/>
              <a:buNone/>
              <a:defRPr/>
            </a:pPr>
            <a:r>
              <a:rPr lang="en-US" sz="23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The Book is the most important  source of data and </a:t>
            </a:r>
          </a:p>
          <a:p>
            <a:pPr marL="685800" indent="-1588" algn="just">
              <a:lnSpc>
                <a:spcPts val="2100"/>
              </a:lnSpc>
              <a:buFont typeface="Times New Roman" panose="02020603050405020304" pitchFamily="18" charset="0"/>
              <a:buNone/>
              <a:defRPr/>
            </a:pPr>
            <a:r>
              <a:rPr lang="en-US" sz="23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information compiled in one, containing:</a:t>
            </a:r>
            <a:endParaRPr lang="en-US" sz="22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374650" indent="0">
              <a:buFont typeface="Times New Roman" panose="02020603050405020304" pitchFamily="18" charset="0"/>
              <a:buNone/>
              <a:defRPr/>
            </a:pPr>
            <a:endParaRPr lang="en-US" sz="22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374650" indent="0">
              <a:buFont typeface="Times New Roman" panose="02020603050405020304" pitchFamily="18" charset="0"/>
              <a:buNone/>
              <a:defRPr/>
            </a:pPr>
            <a:endParaRPr lang="en-US" sz="22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374650" indent="0">
              <a:buFont typeface="Times New Roman" panose="02020603050405020304" pitchFamily="18" charset="0"/>
              <a:buNone/>
              <a:defRPr/>
            </a:pPr>
            <a:endParaRPr lang="en-US" sz="22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374650" indent="0">
              <a:buFont typeface="Times New Roman" panose="02020603050405020304" pitchFamily="18" charset="0"/>
              <a:buNone/>
              <a:defRPr/>
            </a:pPr>
            <a:endParaRPr lang="en-US" sz="22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374650" indent="0">
              <a:buFont typeface="Times New Roman" panose="02020603050405020304" pitchFamily="18" charset="0"/>
              <a:buNone/>
              <a:defRPr/>
            </a:pPr>
            <a:endParaRPr lang="en-US" sz="22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899971AC-D34B-4BA8-8289-ABE34CA3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54B33D5F-7566-43FD-8B8D-DAC04601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>
            <a:extLst>
              <a:ext uri="{FF2B5EF4-FFF2-40B4-BE49-F238E27FC236}">
                <a16:creationId xmlns:a16="http://schemas.microsoft.com/office/drawing/2014/main" id="{5A8D11BC-6BA5-44D8-AEEF-32995ED3B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01" y="1610432"/>
            <a:ext cx="8666162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245E91E3-90F5-C6B1-FADB-867774FF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807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641FA-349B-4754-97FC-AA4C51CCC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152400"/>
            <a:ext cx="8639175" cy="641350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Impacts, …</a:t>
            </a:r>
            <a:endParaRPr lang="en-US" sz="29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7">
            <a:extLst>
              <a:ext uri="{FF2B5EF4-FFF2-40B4-BE49-F238E27FC236}">
                <a16:creationId xmlns:a16="http://schemas.microsoft.com/office/drawing/2014/main" id="{1C98930F-87EF-490A-9C6A-FCEDE069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33" y="1866899"/>
            <a:ext cx="83343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8C39F6-FED6-4988-946E-A93026884C76}"/>
              </a:ext>
            </a:extLst>
          </p:cNvPr>
          <p:cNvSpPr txBox="1"/>
          <p:nvPr/>
        </p:nvSpPr>
        <p:spPr>
          <a:xfrm>
            <a:off x="4254970" y="1293990"/>
            <a:ext cx="2133600" cy="4302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>
                <a:solidFill>
                  <a:schemeClr val="bg1"/>
                </a:solidFill>
                <a:cs typeface="Calibri" pitchFamily="34" charset="0"/>
              </a:rPr>
              <a:t>Other Outputs</a:t>
            </a:r>
            <a:endParaRPr lang="en-US" sz="220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7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71EE1D43-2D87-4017-84E0-21664BC23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0" r="-205" b="4037"/>
          <a:stretch/>
        </p:blipFill>
        <p:spPr>
          <a:xfrm>
            <a:off x="-42242" y="-43542"/>
            <a:ext cx="12258102" cy="69050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50DBA7-27FC-4458-BD9A-88D6DF2C3B72}"/>
              </a:ext>
            </a:extLst>
          </p:cNvPr>
          <p:cNvSpPr txBox="1">
            <a:spLocks/>
          </p:cNvSpPr>
          <p:nvPr/>
        </p:nvSpPr>
        <p:spPr>
          <a:xfrm>
            <a:off x="-2" y="1370461"/>
            <a:ext cx="9934057" cy="4328160"/>
          </a:xfrm>
          <a:prstGeom prst="rect">
            <a:avLst/>
          </a:prstGeom>
          <a:solidFill>
            <a:srgbClr val="007E84">
              <a:alpha val="6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B1F9C-6006-4713-B385-F09C433DA8E1}"/>
              </a:ext>
            </a:extLst>
          </p:cNvPr>
          <p:cNvSpPr/>
          <p:nvPr/>
        </p:nvSpPr>
        <p:spPr>
          <a:xfrm>
            <a:off x="180508" y="1404448"/>
            <a:ext cx="8880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>
                <a:latin typeface="+mj-lt"/>
              </a:rPr>
              <a:t>Opening remarks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2A88A-785F-46FD-83F2-FEB62DBA6774}"/>
              </a:ext>
            </a:extLst>
          </p:cNvPr>
          <p:cNvSpPr/>
          <p:nvPr/>
        </p:nvSpPr>
        <p:spPr>
          <a:xfrm>
            <a:off x="180508" y="3133360"/>
            <a:ext cx="1137566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 err="1">
                <a:solidFill>
                  <a:schemeClr val="tx2"/>
                </a:solidFill>
                <a:latin typeface="+mj-lt"/>
              </a:rPr>
              <a:t>Dr.</a:t>
            </a:r>
            <a:r>
              <a:rPr lang="en-GB" sz="4400">
                <a:solidFill>
                  <a:schemeClr val="tx2"/>
                </a:solidFill>
                <a:latin typeface="+mj-lt"/>
              </a:rPr>
              <a:t> Melesse Maryo </a:t>
            </a:r>
            <a:r>
              <a:rPr lang="en-GB" sz="4400" err="1">
                <a:solidFill>
                  <a:schemeClr val="tx2"/>
                </a:solidFill>
                <a:latin typeface="+mj-lt"/>
              </a:rPr>
              <a:t>Selamo</a:t>
            </a:r>
            <a:endParaRPr lang="en-GB" sz="4400">
              <a:solidFill>
                <a:schemeClr val="tx2"/>
              </a:solidFill>
              <a:latin typeface="+mj-lt"/>
              <a:cs typeface="Calibri Light"/>
            </a:endParaRPr>
          </a:p>
          <a:p>
            <a:r>
              <a:rPr lang="en-GB" sz="3200" b="1">
                <a:latin typeface="Calibri Light"/>
                <a:ea typeface="+mn-lt"/>
                <a:cs typeface="Calibri Light"/>
              </a:rPr>
              <a:t>Director General of the Ethiopian Biodiversity Institute </a:t>
            </a:r>
          </a:p>
          <a:p>
            <a:r>
              <a:rPr lang="en-GB" sz="3200" b="1">
                <a:latin typeface="Calibri Light"/>
                <a:ea typeface="+mn-lt"/>
                <a:cs typeface="Calibri Light"/>
              </a:rPr>
              <a:t>and IPBES National Focal Point in Ethiopia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E7B601B-FBCE-4869-B119-53555CFF7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68" y="5846701"/>
            <a:ext cx="2243203" cy="8536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1F3BA8-F45E-4E3A-A865-33E528C12D1E}"/>
              </a:ext>
            </a:extLst>
          </p:cNvPr>
          <p:cNvSpPr/>
          <p:nvPr/>
        </p:nvSpPr>
        <p:spPr>
          <a:xfrm>
            <a:off x="231308" y="2733246"/>
            <a:ext cx="4108440" cy="143177"/>
          </a:xfrm>
          <a:prstGeom prst="rect">
            <a:avLst/>
          </a:prstGeom>
          <a:solidFill>
            <a:srgbClr val="AFCB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A9230-F6BD-4AE6-A170-AC785D49918A}"/>
              </a:ext>
            </a:extLst>
          </p:cNvPr>
          <p:cNvSpPr/>
          <p:nvPr/>
        </p:nvSpPr>
        <p:spPr>
          <a:xfrm>
            <a:off x="3534552" y="2733246"/>
            <a:ext cx="1466791" cy="143177"/>
          </a:xfrm>
          <a:prstGeom prst="rect">
            <a:avLst/>
          </a:prstGeom>
          <a:solidFill>
            <a:srgbClr val="009B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3F1768-BBA0-C1D0-42F0-E62F61AF30FE}"/>
              </a:ext>
            </a:extLst>
          </p:cNvPr>
          <p:cNvSpPr txBox="1"/>
          <p:nvPr/>
        </p:nvSpPr>
        <p:spPr>
          <a:xfrm>
            <a:off x="10101489" y="6613979"/>
            <a:ext cx="90043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Simien Mountains National Park – by </a:t>
            </a:r>
            <a:r>
              <a:rPr lang="en-US" sz="600" err="1"/>
              <a:t>WitR</a:t>
            </a:r>
            <a:r>
              <a:rPr lang="en-US" sz="600"/>
              <a:t> on </a:t>
            </a:r>
            <a:r>
              <a:rPr lang="en-US" sz="600" err="1"/>
              <a:t>AdobeStock</a:t>
            </a:r>
            <a:endParaRPr lang="en-US" sz="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414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6246016F-177C-47F0-B976-C00E198D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218488" cy="641350"/>
          </a:xfrm>
          <a:ln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Impacts,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1AF2F-74A3-4157-A6ED-93680B614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889" y="1029170"/>
            <a:ext cx="8534400" cy="114300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285750" indent="0">
              <a:lnSpc>
                <a:spcPct val="100000"/>
              </a:lnSpc>
              <a:buFont typeface="Times New Roman" panose="02020603050405020304" pitchFamily="18" charset="0"/>
              <a:buNone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1. National level impacts</a:t>
            </a:r>
          </a:p>
          <a:p>
            <a:pPr marL="285750" indent="0">
              <a:lnSpc>
                <a:spcPct val="100000"/>
              </a:lnSpc>
              <a:buFont typeface="Times New Roman" panose="02020603050405020304" pitchFamily="18" charset="0"/>
              <a:buNone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3.2. Contribution to effectively discharge international obligation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  <a:endParaRPr lang="en-US" sz="2200" b="1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58838" indent="0">
              <a:lnSpc>
                <a:spcPct val="150000"/>
              </a:lnSpc>
              <a:buFont typeface="Times New Roman" panose="02020603050405020304" pitchFamily="18" charset="0"/>
              <a:buNone/>
              <a:defRPr/>
            </a:pPr>
            <a:endParaRPr lang="en-US" sz="10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Font typeface="Times New Roman" panose="02020603050405020304" pitchFamily="18" charset="0"/>
              <a:buNone/>
              <a:defRPr/>
            </a:pPr>
            <a:endParaRPr lang="en-US" sz="2300">
              <a:solidFill>
                <a:srgbClr val="7030A0"/>
              </a:solidFill>
            </a:endParaRP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93FC90E4-9146-48C3-A775-E9BD2739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>
            <a:extLst>
              <a:ext uri="{FF2B5EF4-FFF2-40B4-BE49-F238E27FC236}">
                <a16:creationId xmlns:a16="http://schemas.microsoft.com/office/drawing/2014/main" id="{C5876E9E-2EBC-4F05-A432-22DA94DC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627C2D-8583-4920-825A-4A4AE619F2FC}"/>
              </a:ext>
            </a:extLst>
          </p:cNvPr>
          <p:cNvSpPr txBox="1"/>
          <p:nvPr/>
        </p:nvSpPr>
        <p:spPr>
          <a:xfrm>
            <a:off x="1022585" y="2220149"/>
            <a:ext cx="9004770" cy="3676712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>
              <a:lnSpc>
                <a:spcPct val="150000"/>
              </a:lnSpc>
              <a:defRPr/>
            </a:pPr>
            <a:r>
              <a:rPr lang="en-US" sz="2200" b="1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3. 1. National level impacts</a:t>
            </a:r>
          </a:p>
          <a:p>
            <a:pPr marL="285750">
              <a:lnSpc>
                <a:spcPct val="150000"/>
              </a:lnSpc>
              <a:defRPr/>
            </a:pPr>
            <a:endParaRPr lang="en-US" sz="400" b="1">
              <a:solidFill>
                <a:schemeClr val="accent1">
                  <a:lumMod val="50000"/>
                </a:schemeClr>
              </a:solidFill>
              <a:cs typeface="Calibri" pitchFamily="34" charset="0"/>
            </a:endParaRPr>
          </a:p>
          <a:p>
            <a:pPr marL="285750">
              <a:lnSpc>
                <a:spcPct val="150000"/>
              </a:lnSpc>
              <a:buFont typeface="Times New Roman" panose="02020603050405020304" pitchFamily="18" charset="0"/>
              <a:buNone/>
              <a:defRPr/>
            </a:pPr>
            <a:r>
              <a:rPr lang="en-US" sz="2200">
                <a:solidFill>
                  <a:srgbClr val="0070C0"/>
                </a:solidFill>
                <a:cs typeface="Calibri" pitchFamily="34" charset="0"/>
              </a:rPr>
              <a:t>The up-to-date data &amp; information compiled in the Book will serve for: </a:t>
            </a:r>
          </a:p>
          <a:p>
            <a:pPr marL="1201738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200">
                <a:solidFill>
                  <a:srgbClr val="FF0000"/>
                </a:solidFill>
                <a:cs typeface="Calibri" pitchFamily="34" charset="0"/>
              </a:rPr>
              <a:t>raising of awareness </a:t>
            </a:r>
            <a:r>
              <a:rPr lang="en-US" sz="2200">
                <a:solidFill>
                  <a:srgbClr val="7030A0"/>
                </a:solidFill>
                <a:cs typeface="Calibri" pitchFamily="34" charset="0"/>
              </a:rPr>
              <a:t>of the general public and policy makers</a:t>
            </a:r>
          </a:p>
          <a:p>
            <a:pPr marL="1201738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200">
                <a:solidFill>
                  <a:srgbClr val="FF0000"/>
                </a:solidFill>
                <a:cs typeface="Calibri" pitchFamily="34" charset="0"/>
              </a:rPr>
              <a:t>further research </a:t>
            </a:r>
            <a:r>
              <a:rPr lang="en-US" sz="2200">
                <a:solidFill>
                  <a:srgbClr val="7030A0"/>
                </a:solidFill>
                <a:cs typeface="Calibri" pitchFamily="34" charset="0"/>
              </a:rPr>
              <a:t>by HL and research institutions,</a:t>
            </a:r>
          </a:p>
          <a:p>
            <a:pPr marL="1201738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200">
                <a:solidFill>
                  <a:srgbClr val="FF0000"/>
                </a:solidFill>
                <a:cs typeface="Calibri" pitchFamily="34" charset="0"/>
              </a:rPr>
              <a:t> informed decision Making </a:t>
            </a:r>
            <a:r>
              <a:rPr lang="en-US" sz="2200">
                <a:solidFill>
                  <a:srgbClr val="7030A0"/>
                </a:solidFill>
                <a:cs typeface="Calibri" pitchFamily="34" charset="0"/>
              </a:rPr>
              <a:t>(formulating new ones and/or capacitating the implementation of the existing policy iss</a:t>
            </a:r>
            <a:r>
              <a:rPr lang="en-US" sz="2100">
                <a:solidFill>
                  <a:srgbClr val="7030A0"/>
                </a:solidFill>
                <a:cs typeface="Calibri" pitchFamily="34" charset="0"/>
              </a:rPr>
              <a:t>ues</a:t>
            </a:r>
            <a:endParaRPr lang="en-US">
              <a:cs typeface="Arial" charset="0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394DD9E2-2A55-A208-57DC-D01B2A9B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4578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0AD2-4C62-4AC8-B736-E05E8FDC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218488" cy="48895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l">
              <a:defRPr/>
            </a:pPr>
            <a:r>
              <a:rPr lang="en-US" sz="29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Impacts,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84C6-4871-4AC6-BD52-FBB283A0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781" y="1029170"/>
            <a:ext cx="8380412" cy="4953000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55563" indent="0" algn="ctr" defTabSz="230188">
              <a:buFont typeface="Times New Roman" panose="02020603050405020304" pitchFamily="18" charset="0"/>
              <a:buNone/>
              <a:defRPr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3.2. Contribution to effectively discharge international obligations</a:t>
            </a:r>
            <a:endParaRPr lang="en-US" sz="20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marL="1312863" indent="-454025">
              <a:buFont typeface="Arial" pitchFamily="34" charset="0"/>
              <a:buChar char="•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Ethiopia is signatory to the CBD</a:t>
            </a:r>
          </a:p>
          <a:p>
            <a:pPr marL="1312863" indent="-454025">
              <a:buFont typeface="Arial" pitchFamily="34" charset="0"/>
              <a:buChar char="•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CBD is legally binding</a:t>
            </a:r>
          </a:p>
          <a:p>
            <a:pPr marL="1312863" indent="-454025">
              <a:buFont typeface="Arial" pitchFamily="34" charset="0"/>
              <a:buChar char="•"/>
              <a:defRPr/>
            </a:pP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Articles 6 and pertinent </a:t>
            </a:r>
            <a:r>
              <a:rPr lang="en-US" sz="220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CoP</a:t>
            </a:r>
            <a:r>
              <a:rPr lang="en-US" sz="220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Decisions</a:t>
            </a:r>
          </a:p>
          <a:p>
            <a:pPr marL="858838" indent="0">
              <a:buFont typeface="Times New Roman" panose="02020603050405020304" pitchFamily="18" charset="0"/>
              <a:buNone/>
              <a:defRPr/>
            </a:pPr>
            <a:r>
              <a:rPr lang="en-US" sz="20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	(</a:t>
            </a:r>
            <a:r>
              <a:rPr lang="en-US" sz="200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CoP</a:t>
            </a:r>
            <a:r>
              <a:rPr lang="en-US" sz="20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6 Decision VI/26 (2002), COP 10 Decision X/2) (2011)</a:t>
            </a:r>
          </a:p>
          <a:p>
            <a:pPr marL="914400" indent="0">
              <a:lnSpc>
                <a:spcPct val="100000"/>
              </a:lnSpc>
              <a:buFont typeface="Times New Roman" panose="02020603050405020304" pitchFamily="18" charset="0"/>
              <a:buNone/>
              <a:defRPr/>
            </a:pPr>
            <a:endParaRPr lang="en-US" sz="100">
              <a:latin typeface="Calibri" pitchFamily="34" charset="0"/>
              <a:cs typeface="Calibri" pitchFamily="34" charset="0"/>
            </a:endParaRPr>
          </a:p>
          <a:p>
            <a:pPr marL="628650" indent="0">
              <a:lnSpc>
                <a:spcPct val="150000"/>
              </a:lnSpc>
              <a:buFont typeface="Times New Roman" panose="02020603050405020304" pitchFamily="18" charset="0"/>
              <a:buNone/>
              <a:defRPr/>
            </a:pPr>
            <a:r>
              <a:rPr lang="en-US" sz="21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Based on the forthcoming </a:t>
            </a:r>
            <a:r>
              <a:rPr lang="en-US" sz="210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CoP</a:t>
            </a:r>
            <a:r>
              <a:rPr lang="en-US" sz="21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15 Decisions</a:t>
            </a:r>
            <a:r>
              <a:rPr lang="en-US" sz="210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planning Post 2020 Ethiopian BDF Goals, Targets/Actions will, therefore, be based on the findings outlined in the Composite Book.</a:t>
            </a:r>
          </a:p>
          <a:p>
            <a:pPr marL="628650" indent="0">
              <a:buFont typeface="Times New Roman" panose="02020603050405020304" pitchFamily="18" charset="0"/>
              <a:buNone/>
              <a:defRPr/>
            </a:pPr>
            <a:endParaRPr lang="en-US" sz="10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628650" indent="0" algn="ctr">
              <a:buFont typeface="Times New Roman" panose="02020603050405020304" pitchFamily="18" charset="0"/>
              <a:buNone/>
              <a:defRPr/>
            </a:pPr>
            <a:r>
              <a:rPr lang="en-US" sz="21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For all these to happen, BES_NET is expected to play a significant role</a:t>
            </a:r>
          </a:p>
          <a:p>
            <a:pPr marL="628650" indent="0">
              <a:buFont typeface="Times New Roman" panose="02020603050405020304" pitchFamily="18" charset="0"/>
              <a:buNone/>
              <a:defRPr/>
            </a:pPr>
            <a:endParaRPr lang="en-US" sz="230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pic>
        <p:nvPicPr>
          <p:cNvPr id="13317" name="Picture 6">
            <a:extLst>
              <a:ext uri="{FF2B5EF4-FFF2-40B4-BE49-F238E27FC236}">
                <a16:creationId xmlns:a16="http://schemas.microsoft.com/office/drawing/2014/main" id="{A0F4CED8-A422-4208-90B6-57624630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>
            <a:extLst>
              <a:ext uri="{FF2B5EF4-FFF2-40B4-BE49-F238E27FC236}">
                <a16:creationId xmlns:a16="http://schemas.microsoft.com/office/drawing/2014/main" id="{1A1FCF42-2380-46D5-9BF3-7CDC870A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59BA0ADD-B9D6-49E6-4698-114485C5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2904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F5905BF8-39F3-4278-80D6-7B58E944C1D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400058">
            <a:off x="706438" y="1848203"/>
            <a:ext cx="9251951" cy="2038350"/>
          </a:xfrm>
        </p:spPr>
        <p:txBody>
          <a:bodyPr/>
          <a:lstStyle/>
          <a:p>
            <a:pPr marL="0" indent="0">
              <a:buFont typeface="Times New Roman" panose="02020603050405020304" pitchFamily="18" charset="0"/>
              <a:buNone/>
            </a:pPr>
            <a:endParaRPr lang="en-US" altLang="en-US"/>
          </a:p>
          <a:p>
            <a:pPr marL="0" indent="0">
              <a:buFont typeface="Times New Roman" panose="02020603050405020304" pitchFamily="18" charset="0"/>
              <a:buNone/>
            </a:pPr>
            <a:endParaRPr lang="en-US" altLang="en-US"/>
          </a:p>
          <a:p>
            <a:pPr marL="0" indent="0" algn="ctr">
              <a:buFont typeface="Times New Roman" panose="02020603050405020304" pitchFamily="18" charset="0"/>
              <a:buNone/>
            </a:pPr>
            <a:r>
              <a:rPr lang="en-US" altLang="en-US" sz="5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114BFA5B-A1C2-4389-A616-D7499B03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6138864"/>
            <a:ext cx="68548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>
            <a:extLst>
              <a:ext uri="{FF2B5EF4-FFF2-40B4-BE49-F238E27FC236}">
                <a16:creationId xmlns:a16="http://schemas.microsoft.com/office/drawing/2014/main" id="{E6588C80-08A0-43A5-A44F-A3B5DD56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EE023863-0D6F-05C3-2048-BE79F04E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89547"/>
            <a:ext cx="121443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3118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159FB3-F8D0-4EC9-BB29-776F8DE540C0}"/>
              </a:ext>
            </a:extLst>
          </p:cNvPr>
          <p:cNvSpPr txBox="1">
            <a:spLocks/>
          </p:cNvSpPr>
          <p:nvPr/>
        </p:nvSpPr>
        <p:spPr>
          <a:xfrm>
            <a:off x="0" y="1781031"/>
            <a:ext cx="12192000" cy="30480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DengXian"/>
                <a:cs typeface="+mj-cs"/>
              </a:rPr>
              <a:t>Q&amp;A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3FECC3-AE80-4CBA-B428-74BD9BB8091F}"/>
              </a:ext>
            </a:extLst>
          </p:cNvPr>
          <p:cNvSpPr txBox="1">
            <a:spLocks/>
          </p:cNvSpPr>
          <p:nvPr/>
        </p:nvSpPr>
        <p:spPr>
          <a:xfrm>
            <a:off x="-2" y="4146189"/>
            <a:ext cx="12192002" cy="173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3A1F74-0FAA-4588-BF8B-18B6396C2405}"/>
              </a:ext>
            </a:extLst>
          </p:cNvPr>
          <p:cNvSpPr/>
          <p:nvPr/>
        </p:nvSpPr>
        <p:spPr>
          <a:xfrm>
            <a:off x="0" y="2134781"/>
            <a:ext cx="12192000" cy="210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8C6A2-7800-4E37-A906-7DE8A1881495}"/>
              </a:ext>
            </a:extLst>
          </p:cNvPr>
          <p:cNvSpPr/>
          <p:nvPr/>
        </p:nvSpPr>
        <p:spPr>
          <a:xfrm>
            <a:off x="0" y="4146191"/>
            <a:ext cx="12192000" cy="214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B174D4-42F8-4AD7-8E3B-347C83609799}"/>
              </a:ext>
            </a:extLst>
          </p:cNvPr>
          <p:cNvSpPr/>
          <p:nvPr/>
        </p:nvSpPr>
        <p:spPr>
          <a:xfrm>
            <a:off x="2895600" y="4146189"/>
            <a:ext cx="6534150" cy="21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Customer review RTL">
            <a:extLst>
              <a:ext uri="{FF2B5EF4-FFF2-40B4-BE49-F238E27FC236}">
                <a16:creationId xmlns:a16="http://schemas.microsoft.com/office/drawing/2014/main" id="{D9F04DA8-C065-4BBB-8EBB-750D65D1C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0926" y="2335166"/>
            <a:ext cx="1793875" cy="179387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B69D26D-702E-4C12-8783-9D82D401A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00" y="6004331"/>
            <a:ext cx="2243203" cy="8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360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waterfall, sky&#10;&#10;Description automatically generated">
            <a:extLst>
              <a:ext uri="{FF2B5EF4-FFF2-40B4-BE49-F238E27FC236}">
                <a16:creationId xmlns:a16="http://schemas.microsoft.com/office/drawing/2014/main" id="{AD641C9F-BB1C-4AF5-9215-E86E6FDF8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r="30207" b="-232"/>
          <a:stretch/>
        </p:blipFill>
        <p:spPr>
          <a:xfrm>
            <a:off x="-143893" y="1436"/>
            <a:ext cx="12356202" cy="68599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3FECC3-AE80-4CBA-B428-74BD9BB8091F}"/>
              </a:ext>
            </a:extLst>
          </p:cNvPr>
          <p:cNvSpPr txBox="1">
            <a:spLocks/>
          </p:cNvSpPr>
          <p:nvPr/>
        </p:nvSpPr>
        <p:spPr>
          <a:xfrm>
            <a:off x="-2" y="4146189"/>
            <a:ext cx="12192002" cy="173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FFF174-D04B-45DA-9F29-ED868D84BBFB}"/>
              </a:ext>
            </a:extLst>
          </p:cNvPr>
          <p:cNvSpPr txBox="1">
            <a:spLocks/>
          </p:cNvSpPr>
          <p:nvPr/>
        </p:nvSpPr>
        <p:spPr>
          <a:xfrm>
            <a:off x="355599" y="-203360"/>
            <a:ext cx="6381342" cy="2529841"/>
          </a:xfrm>
          <a:prstGeom prst="roundRect">
            <a:avLst/>
          </a:prstGeom>
          <a:solidFill>
            <a:srgbClr val="007E84">
              <a:alpha val="81961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/>
                <a:ea typeface="DengXian"/>
                <a:cs typeface="+mj-cs"/>
              </a:rPr>
              <a:t>What’s next?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C9AC09-BFD2-41BD-8496-F5427625301E}"/>
              </a:ext>
            </a:extLst>
          </p:cNvPr>
          <p:cNvSpPr txBox="1">
            <a:spLocks/>
          </p:cNvSpPr>
          <p:nvPr/>
        </p:nvSpPr>
        <p:spPr>
          <a:xfrm>
            <a:off x="2296158" y="3164573"/>
            <a:ext cx="7467601" cy="2453907"/>
          </a:xfrm>
          <a:prstGeom prst="roundRect">
            <a:avLst/>
          </a:prstGeom>
          <a:solidFill>
            <a:srgbClr val="007E84">
              <a:alpha val="81961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0A7C34-555D-4F0D-8573-5BBF5E4A2D0E}"/>
              </a:ext>
            </a:extLst>
          </p:cNvPr>
          <p:cNvSpPr txBox="1"/>
          <p:nvPr/>
        </p:nvSpPr>
        <p:spPr>
          <a:xfrm>
            <a:off x="2428241" y="3361733"/>
            <a:ext cx="7101840" cy="21390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Webinar: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GB" sz="3000" i="1">
                <a:solidFill>
                  <a:schemeClr val="bg1"/>
                </a:solidFill>
                <a:latin typeface="Calibri Light" panose="020F0302020204030204"/>
              </a:rPr>
              <a:t>Brazilian national platform and assessments experience</a:t>
            </a:r>
            <a:endParaRPr lang="en-GB" sz="30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defRPr/>
            </a:pPr>
            <a:endParaRPr lang="en-GB" sz="3000">
              <a:latin typeface="Calibri Light" panose="020F0302020204030204"/>
              <a:cs typeface="Calibri Light"/>
            </a:endParaRPr>
          </a:p>
          <a:p>
            <a:pPr algn="ctr">
              <a:defRPr/>
            </a:pPr>
            <a:r>
              <a:rPr lang="en-GB" sz="2500">
                <a:solidFill>
                  <a:schemeClr val="bg1"/>
                </a:solidFill>
                <a:latin typeface="Calibri Light" panose="020F0302020204030204"/>
              </a:rPr>
              <a:t>08</a:t>
            </a:r>
            <a:r>
              <a:rPr lang="en-GB" sz="2500" baseline="30000">
                <a:solidFill>
                  <a:schemeClr val="bg1"/>
                </a:solidFill>
                <a:latin typeface="Calibri Light" panose="020F0302020204030204"/>
              </a:rPr>
              <a:t>th </a:t>
            </a:r>
            <a:r>
              <a:rPr lang="en-GB" sz="2500">
                <a:solidFill>
                  <a:schemeClr val="bg1"/>
                </a:solidFill>
                <a:latin typeface="Calibri Light" panose="020F0302020204030204"/>
              </a:rPr>
              <a:t>of June 2022 from 15:00 – 16:00 GMT</a:t>
            </a:r>
            <a:endParaRPr lang="en-GB" sz="3000">
              <a:solidFill>
                <a:schemeClr val="bg1"/>
              </a:solidFill>
              <a:latin typeface="Calibri Light" panose="020F0302020204030204"/>
              <a:cs typeface="Calibri Light" panose="020F030202020403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Arrow Slight curve">
            <a:extLst>
              <a:ext uri="{FF2B5EF4-FFF2-40B4-BE49-F238E27FC236}">
                <a16:creationId xmlns:a16="http://schemas.microsoft.com/office/drawing/2014/main" id="{95344E5A-A198-406F-9189-318D8E1C9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9519" y="4710086"/>
            <a:ext cx="558452" cy="5584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82618E-BB83-4FAB-A6F8-4D67DF9312F3}"/>
              </a:ext>
            </a:extLst>
          </p:cNvPr>
          <p:cNvSpPr/>
          <p:nvPr/>
        </p:nvSpPr>
        <p:spPr>
          <a:xfrm>
            <a:off x="1069198" y="1559142"/>
            <a:ext cx="4108440" cy="143177"/>
          </a:xfrm>
          <a:prstGeom prst="rect">
            <a:avLst/>
          </a:prstGeom>
          <a:solidFill>
            <a:srgbClr val="AFCB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B4742-0556-4A6D-A46C-749C8937D254}"/>
              </a:ext>
            </a:extLst>
          </p:cNvPr>
          <p:cNvSpPr/>
          <p:nvPr/>
        </p:nvSpPr>
        <p:spPr>
          <a:xfrm>
            <a:off x="3882238" y="1556800"/>
            <a:ext cx="2590800" cy="147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B4B6EA3-122D-55A4-6028-2FFF01CCD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68" y="5846701"/>
            <a:ext cx="2243203" cy="853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2640C-4A8A-AC72-8BCE-1AE00DB12377}"/>
              </a:ext>
            </a:extLst>
          </p:cNvPr>
          <p:cNvSpPr txBox="1"/>
          <p:nvPr/>
        </p:nvSpPr>
        <p:spPr>
          <a:xfrm>
            <a:off x="10101489" y="6613979"/>
            <a:ext cx="90043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rgbClr val="FFFFFF"/>
                </a:solidFill>
              </a:rPr>
              <a:t>Iguazu Falls – by Valeriy on </a:t>
            </a:r>
            <a:r>
              <a:rPr lang="en-US" sz="600" err="1">
                <a:solidFill>
                  <a:srgbClr val="FFFFFF"/>
                </a:solidFill>
              </a:rPr>
              <a:t>AdobeStock</a:t>
            </a:r>
            <a:endParaRPr lang="en-US" sz="800" err="1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9250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159FB3-F8D0-4EC9-BB29-776F8DE540C0}"/>
              </a:ext>
            </a:extLst>
          </p:cNvPr>
          <p:cNvSpPr txBox="1">
            <a:spLocks/>
          </p:cNvSpPr>
          <p:nvPr/>
        </p:nvSpPr>
        <p:spPr>
          <a:xfrm>
            <a:off x="990600" y="1130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3FECC3-AE80-4CBA-B428-74BD9BB8091F}"/>
              </a:ext>
            </a:extLst>
          </p:cNvPr>
          <p:cNvSpPr txBox="1">
            <a:spLocks/>
          </p:cNvSpPr>
          <p:nvPr/>
        </p:nvSpPr>
        <p:spPr>
          <a:xfrm>
            <a:off x="209550" y="1596911"/>
            <a:ext cx="10991850" cy="44065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 Light"/>
              </a:rPr>
              <a:t>Thank you!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A8D3C-3661-4131-89FB-809B4F231B47}"/>
              </a:ext>
            </a:extLst>
          </p:cNvPr>
          <p:cNvSpPr/>
          <p:nvPr/>
        </p:nvSpPr>
        <p:spPr>
          <a:xfrm>
            <a:off x="-1" y="4296083"/>
            <a:ext cx="7256755" cy="1387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58758-4FF0-4E1D-9792-A50FA914B3A8}"/>
              </a:ext>
            </a:extLst>
          </p:cNvPr>
          <p:cNvSpPr/>
          <p:nvPr/>
        </p:nvSpPr>
        <p:spPr>
          <a:xfrm>
            <a:off x="7256755" y="4296083"/>
            <a:ext cx="2590800" cy="138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43BBDF9-34E0-4BA6-B5E7-09A3754C5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77" y="5933306"/>
            <a:ext cx="2243203" cy="853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6DD22-BF0F-44FE-B410-88A3EDA58F97}"/>
              </a:ext>
            </a:extLst>
          </p:cNvPr>
          <p:cNvSpPr txBox="1"/>
          <p:nvPr/>
        </p:nvSpPr>
        <p:spPr>
          <a:xfrm>
            <a:off x="209550" y="4854804"/>
            <a:ext cx="40230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www.unep-wcmc.org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Facebook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@unepwcmc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Twitter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    @unepwcmc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LinkedIn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  UNEP-WCMC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YouTube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  UNEP-WCMC Communications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9ED9E51-B547-E750-176D-4C576D89B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882" y="-111559"/>
            <a:ext cx="5292606" cy="3995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E6C525F-B1DD-24A9-6BE1-1E3E2493FBF2}"/>
              </a:ext>
            </a:extLst>
          </p:cNvPr>
          <p:cNvSpPr txBox="1"/>
          <p:nvPr/>
        </p:nvSpPr>
        <p:spPr>
          <a:xfrm>
            <a:off x="8301099" y="3324755"/>
            <a:ext cx="1547777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latin typeface="+mj-lt"/>
              </a:rPr>
              <a:t>@</a:t>
            </a:r>
            <a:r>
              <a:rPr lang="en-GB" sz="800">
                <a:ea typeface="+mn-lt"/>
                <a:cs typeface="+mn-lt"/>
              </a:rPr>
              <a:t>mohanaantonmeryl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9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71EE1D43-2D87-4017-84E0-21664BC23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0" r="-205" b="4037"/>
          <a:stretch/>
        </p:blipFill>
        <p:spPr>
          <a:xfrm>
            <a:off x="-42242" y="-43542"/>
            <a:ext cx="12258102" cy="69050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50DBA7-27FC-4458-BD9A-88D6DF2C3B72}"/>
              </a:ext>
            </a:extLst>
          </p:cNvPr>
          <p:cNvSpPr txBox="1">
            <a:spLocks/>
          </p:cNvSpPr>
          <p:nvPr/>
        </p:nvSpPr>
        <p:spPr>
          <a:xfrm>
            <a:off x="-2" y="1370461"/>
            <a:ext cx="10192850" cy="4328160"/>
          </a:xfrm>
          <a:prstGeom prst="rect">
            <a:avLst/>
          </a:prstGeom>
          <a:solidFill>
            <a:srgbClr val="007E84">
              <a:alpha val="6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B1F9C-6006-4713-B385-F09C433DA8E1}"/>
              </a:ext>
            </a:extLst>
          </p:cNvPr>
          <p:cNvSpPr/>
          <p:nvPr/>
        </p:nvSpPr>
        <p:spPr>
          <a:xfrm>
            <a:off x="180508" y="1404448"/>
            <a:ext cx="8880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>
                <a:latin typeface="+mj-lt"/>
              </a:rPr>
              <a:t>Opening remarks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F3BA8-F45E-4E3A-A865-33E528C12D1E}"/>
              </a:ext>
            </a:extLst>
          </p:cNvPr>
          <p:cNvSpPr/>
          <p:nvPr/>
        </p:nvSpPr>
        <p:spPr>
          <a:xfrm>
            <a:off x="231308" y="2733246"/>
            <a:ext cx="4108440" cy="143177"/>
          </a:xfrm>
          <a:prstGeom prst="rect">
            <a:avLst/>
          </a:prstGeom>
          <a:solidFill>
            <a:srgbClr val="AFCB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A9230-F6BD-4AE6-A170-AC785D49918A}"/>
              </a:ext>
            </a:extLst>
          </p:cNvPr>
          <p:cNvSpPr/>
          <p:nvPr/>
        </p:nvSpPr>
        <p:spPr>
          <a:xfrm>
            <a:off x="3534552" y="2733246"/>
            <a:ext cx="1466791" cy="143177"/>
          </a:xfrm>
          <a:prstGeom prst="rect">
            <a:avLst/>
          </a:prstGeom>
          <a:solidFill>
            <a:srgbClr val="009B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36E839-48CF-0EA9-A482-4944082BA2D0}"/>
              </a:ext>
            </a:extLst>
          </p:cNvPr>
          <p:cNvSpPr/>
          <p:nvPr/>
        </p:nvSpPr>
        <p:spPr>
          <a:xfrm>
            <a:off x="180508" y="3133360"/>
            <a:ext cx="11375663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>
                <a:solidFill>
                  <a:schemeClr val="tx2"/>
                </a:solidFill>
                <a:latin typeface="+mj-lt"/>
              </a:rPr>
              <a:t>Abisha</a:t>
            </a:r>
            <a:r>
              <a:rPr lang="en-GB" sz="4400">
                <a:ea typeface="+mn-lt"/>
                <a:cs typeface="+mn-lt"/>
              </a:rPr>
              <a:t> </a:t>
            </a:r>
            <a:r>
              <a:rPr lang="en-GB" sz="4400" err="1">
                <a:solidFill>
                  <a:schemeClr val="tx2"/>
                </a:solidFill>
                <a:latin typeface="+mj-lt"/>
              </a:rPr>
              <a:t>Mapendembe</a:t>
            </a:r>
            <a:endParaRPr lang="en-GB" sz="4400" err="1">
              <a:solidFill>
                <a:schemeClr val="tx2"/>
              </a:solidFill>
              <a:latin typeface="+mj-lt"/>
              <a:cs typeface="Calibri Light"/>
            </a:endParaRPr>
          </a:p>
          <a:p>
            <a:r>
              <a:rPr lang="en-GB" sz="3200" b="1">
                <a:latin typeface="Calibri Light"/>
                <a:ea typeface="+mn-lt"/>
                <a:cs typeface="Calibri Light"/>
              </a:rPr>
              <a:t>Senior Programme Officer, UNEP-WCMC</a:t>
            </a:r>
            <a:endParaRPr lang="en-GB" sz="3200" b="1">
              <a:latin typeface="+mj-lt"/>
              <a:cs typeface="Calibri Ligh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C2CF82-6CA5-DEA7-BB34-211201F33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68" y="5846701"/>
            <a:ext cx="2243203" cy="853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07F862-1D0D-5FD6-672F-0BCF74887506}"/>
              </a:ext>
            </a:extLst>
          </p:cNvPr>
          <p:cNvSpPr txBox="1"/>
          <p:nvPr/>
        </p:nvSpPr>
        <p:spPr>
          <a:xfrm>
            <a:off x="10101489" y="6613979"/>
            <a:ext cx="90043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Simien Mountains National Park – by </a:t>
            </a:r>
            <a:r>
              <a:rPr lang="en-US" sz="600" err="1"/>
              <a:t>WitR</a:t>
            </a:r>
            <a:r>
              <a:rPr lang="en-US" sz="600"/>
              <a:t> on </a:t>
            </a:r>
            <a:r>
              <a:rPr lang="en-US" sz="600" err="1"/>
              <a:t>AdobeStock</a:t>
            </a:r>
            <a:endParaRPr lang="en-US" sz="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35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, outdoor, nature, canyon&#10;&#10;Description automatically generated">
            <a:extLst>
              <a:ext uri="{FF2B5EF4-FFF2-40B4-BE49-F238E27FC236}">
                <a16:creationId xmlns:a16="http://schemas.microsoft.com/office/drawing/2014/main" id="{0379A597-9CFE-49C6-B34E-9A6D3413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" t="14553" r="-72" b="1242"/>
          <a:stretch/>
        </p:blipFill>
        <p:spPr>
          <a:xfrm>
            <a:off x="-1098" y="-2315"/>
            <a:ext cx="12206441" cy="68753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50DBA7-27FC-4458-BD9A-88D6DF2C3B72}"/>
              </a:ext>
            </a:extLst>
          </p:cNvPr>
          <p:cNvSpPr txBox="1">
            <a:spLocks/>
          </p:cNvSpPr>
          <p:nvPr/>
        </p:nvSpPr>
        <p:spPr>
          <a:xfrm>
            <a:off x="-2" y="1392232"/>
            <a:ext cx="10892739" cy="4306389"/>
          </a:xfrm>
          <a:prstGeom prst="rect">
            <a:avLst/>
          </a:prstGeom>
          <a:solidFill>
            <a:srgbClr val="007E84">
              <a:alpha val="7882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E8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B1F9C-6006-4713-B385-F09C433DA8E1}"/>
              </a:ext>
            </a:extLst>
          </p:cNvPr>
          <p:cNvSpPr/>
          <p:nvPr/>
        </p:nvSpPr>
        <p:spPr>
          <a:xfrm>
            <a:off x="180507" y="1404448"/>
            <a:ext cx="10644809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00000"/>
              </a:lnSpc>
              <a:spcAft>
                <a:spcPts val="800"/>
              </a:spcAft>
            </a:pPr>
            <a:r>
              <a:rPr lang="en-GB" sz="4800" b="1">
                <a:latin typeface="+mj-lt"/>
              </a:rPr>
              <a:t>Overview of Ethiopia’s National Ecosystem Assessment Process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2A88A-785F-46FD-83F2-FEB62DBA6774}"/>
              </a:ext>
            </a:extLst>
          </p:cNvPr>
          <p:cNvSpPr/>
          <p:nvPr/>
        </p:nvSpPr>
        <p:spPr>
          <a:xfrm>
            <a:off x="180507" y="3682692"/>
            <a:ext cx="11375663" cy="11449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400" err="1">
                <a:solidFill>
                  <a:schemeClr val="tx2"/>
                </a:solidFill>
                <a:latin typeface="+mj-lt"/>
              </a:rPr>
              <a:t>Dr.</a:t>
            </a:r>
            <a:r>
              <a:rPr lang="en-GB" sz="4400">
                <a:solidFill>
                  <a:schemeClr val="tx2"/>
                </a:solidFill>
                <a:latin typeface="+mj-lt"/>
              </a:rPr>
              <a:t> </a:t>
            </a:r>
            <a:r>
              <a:rPr lang="en-GB" sz="4400" err="1">
                <a:solidFill>
                  <a:schemeClr val="tx2"/>
                </a:solidFill>
                <a:latin typeface="+mj-lt"/>
              </a:rPr>
              <a:t>Debissa</a:t>
            </a:r>
            <a:r>
              <a:rPr lang="en-GB" sz="4400">
                <a:solidFill>
                  <a:schemeClr val="tx2"/>
                </a:solidFill>
                <a:latin typeface="+mj-lt"/>
              </a:rPr>
              <a:t> </a:t>
            </a:r>
            <a:r>
              <a:rPr lang="en-GB" sz="4400" err="1">
                <a:solidFill>
                  <a:schemeClr val="tx2"/>
                </a:solidFill>
                <a:latin typeface="+mj-lt"/>
              </a:rPr>
              <a:t>Lemessa</a:t>
            </a:r>
            <a:endParaRPr lang="en-GB" sz="4400">
              <a:solidFill>
                <a:schemeClr val="tx2"/>
              </a:solidFill>
              <a:latin typeface="+mj-lt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>
                <a:latin typeface="+mj-lt"/>
              </a:rPr>
              <a:t>Coordinating Lead Author, Addis Ababa University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F3BA8-F45E-4E3A-A865-33E528C12D1E}"/>
              </a:ext>
            </a:extLst>
          </p:cNvPr>
          <p:cNvSpPr/>
          <p:nvPr/>
        </p:nvSpPr>
        <p:spPr>
          <a:xfrm>
            <a:off x="180507" y="3160957"/>
            <a:ext cx="4108440" cy="143177"/>
          </a:xfrm>
          <a:prstGeom prst="rect">
            <a:avLst/>
          </a:prstGeom>
          <a:solidFill>
            <a:srgbClr val="AFCB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A9230-F6BD-4AE6-A170-AC785D49918A}"/>
              </a:ext>
            </a:extLst>
          </p:cNvPr>
          <p:cNvSpPr/>
          <p:nvPr/>
        </p:nvSpPr>
        <p:spPr>
          <a:xfrm>
            <a:off x="3483751" y="3160957"/>
            <a:ext cx="1466791" cy="143177"/>
          </a:xfrm>
          <a:prstGeom prst="rect">
            <a:avLst/>
          </a:prstGeom>
          <a:solidFill>
            <a:srgbClr val="009B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27521C9-4929-1375-DDB0-A569D44F5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68" y="5846701"/>
            <a:ext cx="2243203" cy="853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22114E-769A-F602-C72A-F3D6EE6994D4}"/>
              </a:ext>
            </a:extLst>
          </p:cNvPr>
          <p:cNvSpPr txBox="1"/>
          <p:nvPr/>
        </p:nvSpPr>
        <p:spPr>
          <a:xfrm>
            <a:off x="10101489" y="6613979"/>
            <a:ext cx="90043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Simien National Park – by </a:t>
            </a:r>
            <a:r>
              <a:rPr lang="en-US" sz="600" err="1"/>
              <a:t>WitR</a:t>
            </a:r>
            <a:r>
              <a:rPr lang="en-US" sz="600"/>
              <a:t> on </a:t>
            </a:r>
            <a:r>
              <a:rPr lang="en-US" sz="600" err="1"/>
              <a:t>AdobeStock</a:t>
            </a:r>
            <a:endParaRPr lang="en-US" sz="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6048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NEA Brand Colour">
      <a:dk1>
        <a:srgbClr val="007E84"/>
      </a:dk1>
      <a:lt1>
        <a:sysClr val="window" lastClr="FFFFFF"/>
      </a:lt1>
      <a:dk2>
        <a:srgbClr val="AFCB27"/>
      </a:dk2>
      <a:lt2>
        <a:srgbClr val="E7E6E6"/>
      </a:lt2>
      <a:accent1>
        <a:srgbClr val="009BD9"/>
      </a:accent1>
      <a:accent2>
        <a:srgbClr val="E5A100"/>
      </a:accent2>
      <a:accent3>
        <a:srgbClr val="B4B4B4"/>
      </a:accent3>
      <a:accent4>
        <a:srgbClr val="86631E"/>
      </a:accent4>
      <a:accent5>
        <a:srgbClr val="57575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NEA Brand Colour">
      <a:dk1>
        <a:srgbClr val="007E84"/>
      </a:dk1>
      <a:lt1>
        <a:sysClr val="window" lastClr="FFFFFF"/>
      </a:lt1>
      <a:dk2>
        <a:srgbClr val="AFCB27"/>
      </a:dk2>
      <a:lt2>
        <a:srgbClr val="E7E6E6"/>
      </a:lt2>
      <a:accent1>
        <a:srgbClr val="009BD9"/>
      </a:accent1>
      <a:accent2>
        <a:srgbClr val="E5A100"/>
      </a:accent2>
      <a:accent3>
        <a:srgbClr val="B4B4B4"/>
      </a:accent3>
      <a:accent4>
        <a:srgbClr val="86631E"/>
      </a:accent4>
      <a:accent5>
        <a:srgbClr val="57575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iguïté">
  <a:themeElements>
    <a:clrScheme name="Contiguïté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tiguïté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menad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88828e2-e93a-4802-b548-f32cd527b975">
      <UserInfo>
        <DisplayName>Shena Garcia Rangel</DisplayName>
        <AccountId>18</AccountId>
        <AccountType/>
      </UserInfo>
      <UserInfo>
        <DisplayName>Lucie Guirkinger</DisplayName>
        <AccountId>709</AccountId>
        <AccountType/>
      </UserInfo>
      <UserInfo>
        <DisplayName>Ceire Booth</DisplayName>
        <AccountId>714</AccountId>
        <AccountType/>
      </UserInfo>
    </SharedWithUsers>
    <TaxCatchAll xmlns="988828e2-e93a-4802-b548-f32cd527b975" xsi:nil="true"/>
    <lcf76f155ced4ddcb4097134ff3c332f xmlns="b4f87f36-f9f3-4753-b095-5a0c122f0a4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C533B449075438744B57991855D63" ma:contentTypeVersion="16" ma:contentTypeDescription="Create a new document." ma:contentTypeScope="" ma:versionID="069f89175d78076488de5dd03403550d">
  <xsd:schema xmlns:xsd="http://www.w3.org/2001/XMLSchema" xmlns:xs="http://www.w3.org/2001/XMLSchema" xmlns:p="http://schemas.microsoft.com/office/2006/metadata/properties" xmlns:ns2="b4f87f36-f9f3-4753-b095-5a0c122f0a4e" xmlns:ns3="988828e2-e93a-4802-b548-f32cd527b975" targetNamespace="http://schemas.microsoft.com/office/2006/metadata/properties" ma:root="true" ma:fieldsID="e19d053c57d42bb57d4cc30f1bb43890" ns2:_="" ns3:_="">
    <xsd:import namespace="b4f87f36-f9f3-4753-b095-5a0c122f0a4e"/>
    <xsd:import namespace="988828e2-e93a-4802-b548-f32cd527b9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87f36-f9f3-4753-b095-5a0c122f0a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29fe91-dcf4-43ec-bf40-197c5b5df0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828e2-e93a-4802-b548-f32cd527b97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bf547b-e4aa-4d53-aba3-2d0059222d6f}" ma:internalName="TaxCatchAll" ma:showField="CatchAllData" ma:web="988828e2-e93a-4802-b548-f32cd527b9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3D45CA-2FFD-4423-9F05-3A79A1216A58}">
  <ds:schemaRefs>
    <ds:schemaRef ds:uri="988828e2-e93a-4802-b548-f32cd527b975"/>
    <ds:schemaRef ds:uri="b4f87f36-f9f3-4753-b095-5a0c122f0a4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1B5FED-593F-4557-8E72-170F05984B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61E0A7-47D6-46B7-870B-E704345F71B3}">
  <ds:schemaRefs>
    <ds:schemaRef ds:uri="988828e2-e93a-4802-b548-f32cd527b975"/>
    <ds:schemaRef ds:uri="b4f87f36-f9f3-4753-b095-5a0c122f0a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75</Slides>
  <Notes>33</Notes>
  <HiddenSlides>0</HiddenSlide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1_Office Theme</vt:lpstr>
      <vt:lpstr>6_Office Theme</vt:lpstr>
      <vt:lpstr>5_Office Theme</vt:lpstr>
      <vt:lpstr>2_Office Theme</vt:lpstr>
      <vt:lpstr>Contiguïté</vt:lpstr>
      <vt:lpstr>powerpoint-template-24</vt:lpstr>
      <vt:lpstr>Thème Office</vt:lpstr>
      <vt:lpstr>Circuit</vt:lpstr>
      <vt:lpstr>Promenade</vt:lpstr>
      <vt:lpstr>Droplet</vt:lpstr>
      <vt:lpstr>Facet</vt:lpstr>
      <vt:lpstr>Brin</vt:lpstr>
      <vt:lpstr>1_Thème Office</vt:lpstr>
      <vt:lpstr>Office Theme</vt:lpstr>
      <vt:lpstr>Default Design</vt:lpstr>
      <vt:lpstr>Office Theme</vt:lpstr>
      <vt:lpstr>PowerPoint Presentation</vt:lpstr>
      <vt:lpstr>PowerPoint Presentation</vt:lpstr>
      <vt:lpstr>PowerPoint Presentation</vt:lpstr>
      <vt:lpstr> Webinar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Ethiopia’s National Ecosystem Assessment Process</vt:lpstr>
      <vt:lpstr>Outline</vt:lpstr>
      <vt:lpstr>PowerPoint Presentation</vt:lpstr>
      <vt:lpstr>PowerPoint Presentation</vt:lpstr>
      <vt:lpstr>Why NEA?</vt:lpstr>
      <vt:lpstr>Why NEA?</vt:lpstr>
      <vt:lpstr>Why NEA?</vt:lpstr>
      <vt:lpstr>NEA assessment process </vt:lpstr>
      <vt:lpstr>PowerPoint Presentation</vt:lpstr>
      <vt:lpstr>NEA assessment process</vt:lpstr>
      <vt:lpstr>NEA assessment process</vt:lpstr>
      <vt:lpstr>NEA project launched on 16-17 February 2018</vt:lpstr>
      <vt:lpstr>One of the critical questions which was raised and discussed during the project launching workshop was</vt:lpstr>
      <vt:lpstr> NEA assessment process </vt:lpstr>
      <vt:lpstr> NEA assessment processes  </vt:lpstr>
      <vt:lpstr>NEA assessment process</vt:lpstr>
      <vt:lpstr>NEA assessment process</vt:lpstr>
      <vt:lpstr>NEA assessment process</vt:lpstr>
      <vt:lpstr>  Authors, editors and external peer reviewers (Universities, research institutes and others)  </vt:lpstr>
      <vt:lpstr>Outputs of NEA</vt:lpstr>
      <vt:lpstr>Outputs of NEA</vt:lpstr>
      <vt:lpstr>PowerPoint Presentation</vt:lpstr>
      <vt:lpstr>PowerPoint Presentation</vt:lpstr>
      <vt:lpstr>  Main Findings of Ethiopia’s National Ecosystem Assessment (Eth-NEA) </vt:lpstr>
      <vt:lpstr>PowerPoint Presentation</vt:lpstr>
      <vt:lpstr>Brief Background on Ethiopia </vt:lpstr>
      <vt:lpstr>PowerPoint Presentation</vt:lpstr>
      <vt:lpstr>The Scope of the NEA</vt:lpstr>
      <vt:lpstr>The Key Findings of the NEA</vt:lpstr>
      <vt:lpstr>The Key Findings of the NEA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Contents</vt:lpstr>
      <vt:lpstr>  1. Challenges</vt:lpstr>
      <vt:lpstr>   1. Challenges, …</vt:lpstr>
      <vt:lpstr>    2. Lessons</vt:lpstr>
      <vt:lpstr>2. Lessons, …</vt:lpstr>
      <vt:lpstr>             2. Lessons, …</vt:lpstr>
      <vt:lpstr>3. Impacts</vt:lpstr>
      <vt:lpstr>   3. Impacts, …</vt:lpstr>
      <vt:lpstr>3. Impacts, …</vt:lpstr>
      <vt:lpstr>3. Impacts, …</vt:lpstr>
      <vt:lpstr>3. Impacts, 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Guirkinger</dc:creator>
  <cp:revision>2</cp:revision>
  <cp:lastPrinted>2021-11-23T10:07:56Z</cp:lastPrinted>
  <dcterms:created xsi:type="dcterms:W3CDTF">2021-09-07T07:35:32Z</dcterms:created>
  <dcterms:modified xsi:type="dcterms:W3CDTF">2022-05-31T10:38:38Z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0x010100196C533B449075438744B57991855D63</vt:lpwstr>
  </property>
  <property fmtid="{D5CDD505-2E9C-101B-9397-08002B2CF9AE}" pid="3" name="MediaServiceImageTags">
    <vt:lpwstr/>
  </property>
</Properties>
</file>