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0"/>
  </p:notesMasterIdLst>
  <p:sldIdLst>
    <p:sldId id="299" r:id="rId5"/>
    <p:sldId id="967" r:id="rId6"/>
    <p:sldId id="968" r:id="rId7"/>
    <p:sldId id="969" r:id="rId8"/>
    <p:sldId id="9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6C003F-88EB-44F5-B2BA-78AF0478EE0F}">
          <p14:sldIdLst>
            <p14:sldId id="299"/>
            <p14:sldId id="967"/>
            <p14:sldId id="968"/>
            <p14:sldId id="969"/>
            <p14:sldId id="9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orient="horz" pos="151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ostrigan" initials="AP" lastIdx="6" clrIdx="0">
    <p:extLst>
      <p:ext uri="{19B8F6BF-5375-455C-9EA6-DF929625EA0E}">
        <p15:presenceInfo xmlns:p15="http://schemas.microsoft.com/office/powerpoint/2012/main" userId="Alexandra Postrigan" providerId="None"/>
      </p:ext>
    </p:extLst>
  </p:cmAuthor>
  <p:cmAuthor id="2" name="Shena García Rangel" initials="SGR" lastIdx="1" clrIdx="1">
    <p:extLst>
      <p:ext uri="{19B8F6BF-5375-455C-9EA6-DF929625EA0E}">
        <p15:presenceInfo xmlns:p15="http://schemas.microsoft.com/office/powerpoint/2012/main" userId="Shena García Rang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D"/>
    <a:srgbClr val="E29717"/>
    <a:srgbClr val="B8E3EA"/>
    <a:srgbClr val="1C7DB6"/>
    <a:srgbClr val="FFCB05"/>
    <a:srgbClr val="E5EED4"/>
    <a:srgbClr val="3090BA"/>
    <a:srgbClr val="99BC59"/>
    <a:srgbClr val="001F69"/>
    <a:srgbClr val="3E9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6283" autoAdjust="0"/>
  </p:normalViewPr>
  <p:slideViewPr>
    <p:cSldViewPr snapToGrid="0" snapToObjects="1">
      <p:cViewPr varScale="1">
        <p:scale>
          <a:sx n="65" d="100"/>
          <a:sy n="65" d="100"/>
        </p:scale>
        <p:origin x="810" y="78"/>
      </p:cViewPr>
      <p:guideLst>
        <p:guide orient="horz" pos="2496"/>
        <p:guide orient="horz" pos="15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95DA2-2A73-41C5-AA7F-1F63E2CDACD1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B412-8D80-411B-AF10-7977D18996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2B412-8D80-411B-AF10-7977D18996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2B412-8D80-411B-AF10-7977D18996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4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23D56E-3DDD-4976-9D00-A3D9A783F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0D452A-D8DD-4940-A473-5452A822301C}"/>
              </a:ext>
            </a:extLst>
          </p:cNvPr>
          <p:cNvSpPr/>
          <p:nvPr userDrawn="1"/>
        </p:nvSpPr>
        <p:spPr>
          <a:xfrm>
            <a:off x="8102851" y="5142368"/>
            <a:ext cx="4089149" cy="171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3BBAC3-4A3E-44AA-9264-1BCD9BA16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283" y="5054600"/>
            <a:ext cx="2374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1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31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0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66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1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93EA1-A889-41A7-A2D2-54DAB885DD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1EC93-8A15-1CE5-F3EA-5B2B2D7E3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1892-6B27-BE49-A741-405262CD7A6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F3876E-1596-EE45-A957-1EFA6D7612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0CB29-09C7-480F-954F-6CE5416E50B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96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es-net.shorthandstories.com/the-sailing-boat-metaphor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0A7809-B18B-C245-B1CA-1B7CE2F9A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56" y="1012489"/>
            <a:ext cx="11489439" cy="23066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Poppins" panose="00000500000000000000" pitchFamily="2" charset="0"/>
                <a:ea typeface="Yu Mincho"/>
                <a:cs typeface="Poppins" panose="00000500000000000000" pitchFamily="2" charset="0"/>
              </a:rPr>
              <a:t>National to Global: </a:t>
            </a:r>
            <a:br>
              <a:rPr lang="en-US" sz="4000" b="1" dirty="0">
                <a:solidFill>
                  <a:schemeClr val="tx1"/>
                </a:solidFill>
                <a:latin typeface="Poppins" panose="00000500000000000000" pitchFamily="2" charset="0"/>
                <a:ea typeface="Yu Mincho"/>
                <a:cs typeface="Poppins" panose="00000500000000000000" pitchFamily="2" charset="0"/>
              </a:rPr>
            </a:br>
            <a:r>
              <a:rPr lang="en-US" sz="4000" b="1" dirty="0">
                <a:solidFill>
                  <a:schemeClr val="tx1"/>
                </a:solidFill>
                <a:latin typeface="Poppins" panose="00000500000000000000" pitchFamily="2" charset="0"/>
                <a:ea typeface="Yu Mincho"/>
                <a:cs typeface="Poppins" panose="00000500000000000000" pitchFamily="2" charset="0"/>
              </a:rPr>
              <a:t>How do national ecosystem assessments fit within the global context? </a:t>
            </a:r>
            <a:endParaRPr lang="en-GB" sz="4000" b="1" dirty="0">
              <a:solidFill>
                <a:schemeClr val="tx1"/>
              </a:solidFill>
              <a:latin typeface="Poppins" panose="00000500000000000000" pitchFamily="2" charset="0"/>
              <a:ea typeface="Yu Mincho"/>
              <a:cs typeface="Poppins" panose="000005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2BD9EC-2D6D-AF49-AEB9-AFFB302AB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155" y="3749040"/>
            <a:ext cx="11288717" cy="1031965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National Ecosystem Assessment Initiative Global Workshop 2023</a:t>
            </a:r>
          </a:p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9919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13A4934-E7B5-94BC-894B-85015840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53" b="60751"/>
          <a:stretch/>
        </p:blipFill>
        <p:spPr>
          <a:xfrm>
            <a:off x="0" y="0"/>
            <a:ext cx="12192000" cy="1944255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9859CC6-9FCC-95B1-4BC9-7F7D151ECC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255"/>
            <a:ext cx="12192000" cy="48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8E37336-2A70-2E49-F4D4-2E96579D0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48"/>
          <a:stretch/>
        </p:blipFill>
        <p:spPr>
          <a:xfrm>
            <a:off x="0" y="231961"/>
            <a:ext cx="12192000" cy="6457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86E174-CAD9-C5C9-5B79-2CBD7A77600A}"/>
              </a:ext>
            </a:extLst>
          </p:cNvPr>
          <p:cNvSpPr txBox="1"/>
          <p:nvPr/>
        </p:nvSpPr>
        <p:spPr>
          <a:xfrm>
            <a:off x="0" y="317686"/>
            <a:ext cx="11986491" cy="6309360"/>
          </a:xfrm>
          <a:prstGeom prst="rect">
            <a:avLst/>
          </a:prstGeom>
          <a:solidFill>
            <a:srgbClr val="004F7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31775"/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6DE36227-9F90-D331-7B19-EC8F08EE12CA}"/>
              </a:ext>
            </a:extLst>
          </p:cNvPr>
          <p:cNvSpPr/>
          <p:nvPr/>
        </p:nvSpPr>
        <p:spPr>
          <a:xfrm>
            <a:off x="0" y="96135"/>
            <a:ext cx="11315700" cy="1109018"/>
          </a:xfrm>
          <a:prstGeom prst="homePlate">
            <a:avLst/>
          </a:prstGeom>
          <a:solidFill>
            <a:srgbClr val="004F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526A5E-9DB0-04B1-52DE-704800200A45}"/>
              </a:ext>
            </a:extLst>
          </p:cNvPr>
          <p:cNvSpPr txBox="1"/>
          <p:nvPr/>
        </p:nvSpPr>
        <p:spPr>
          <a:xfrm>
            <a:off x="0" y="366976"/>
            <a:ext cx="1075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/>
            <a:r>
              <a:rPr lang="en-GB" sz="3000" b="1">
                <a:solidFill>
                  <a:schemeClr val="bg1"/>
                </a:solidFill>
              </a:rPr>
              <a:t>NEA as an integral part of the sailing expedition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A393C-5D3B-9708-04C5-19DB17EE9B34}"/>
              </a:ext>
            </a:extLst>
          </p:cNvPr>
          <p:cNvSpPr/>
          <p:nvPr/>
        </p:nvSpPr>
        <p:spPr>
          <a:xfrm>
            <a:off x="4067174" y="1414556"/>
            <a:ext cx="3324225" cy="30177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Knowledge/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evidence base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D5EF50-39A9-C04F-D065-85098CCB7141}"/>
              </a:ext>
            </a:extLst>
          </p:cNvPr>
          <p:cNvGrpSpPr/>
          <p:nvPr/>
        </p:nvGrpSpPr>
        <p:grpSpPr>
          <a:xfrm>
            <a:off x="4338526" y="1220223"/>
            <a:ext cx="2791047" cy="2644290"/>
            <a:chOff x="4179313" y="2506517"/>
            <a:chExt cx="2791047" cy="2644290"/>
          </a:xfrm>
        </p:grpSpPr>
        <p:pic>
          <p:nvPicPr>
            <p:cNvPr id="26" name="Picture 25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0CDF4F84-34A1-3D84-B5E9-ABE410F7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9313" y="2506517"/>
              <a:ext cx="1844965" cy="1844965"/>
            </a:xfrm>
            <a:prstGeom prst="rect">
              <a:avLst/>
            </a:prstGeom>
          </p:spPr>
        </p:pic>
        <p:pic>
          <p:nvPicPr>
            <p:cNvPr id="35" name="Picture 34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07203796-3D2F-B38A-5F0D-A3A13310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795" y="3282242"/>
              <a:ext cx="1868565" cy="1868565"/>
            </a:xfrm>
            <a:prstGeom prst="rect">
              <a:avLst/>
            </a:prstGeom>
          </p:spPr>
        </p:pic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EE9CBE4-A6C5-64FD-1DD3-5B0FC872F69E}"/>
              </a:ext>
            </a:extLst>
          </p:cNvPr>
          <p:cNvGrpSpPr/>
          <p:nvPr/>
        </p:nvGrpSpPr>
        <p:grpSpPr>
          <a:xfrm>
            <a:off x="187037" y="1414555"/>
            <a:ext cx="3843429" cy="2439503"/>
            <a:chOff x="187037" y="1414555"/>
            <a:chExt cx="3843429" cy="2439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979387-A789-5556-C208-D5232F7908B4}"/>
                </a:ext>
              </a:extLst>
            </p:cNvPr>
            <p:cNvSpPr/>
            <p:nvPr/>
          </p:nvSpPr>
          <p:spPr>
            <a:xfrm>
              <a:off x="187037" y="1414555"/>
              <a:ext cx="2766292" cy="24395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sz="3200" dirty="0"/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Policy-science nexus building</a:t>
              </a:r>
            </a:p>
          </p:txBody>
        </p:sp>
        <p:pic>
          <p:nvPicPr>
            <p:cNvPr id="42" name="Picture 41" descr="A cartoon of a person wearing a hat&#10;&#10;Description automatically generated">
              <a:extLst>
                <a:ext uri="{FF2B5EF4-FFF2-40B4-BE49-F238E27FC236}">
                  <a16:creationId xmlns:a16="http://schemas.microsoft.com/office/drawing/2014/main" id="{5B888A45-E0B9-E9EB-7857-F4E89691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92" y="1421905"/>
              <a:ext cx="1557563" cy="1557563"/>
            </a:xfrm>
            <a:prstGeom prst="rect">
              <a:avLst/>
            </a:prstGeom>
          </p:spPr>
        </p:pic>
        <p:pic>
          <p:nvPicPr>
            <p:cNvPr id="45" name="Picture 44" descr="A brown ship wheel on a black background&#10;&#10;Description automatically generated">
              <a:extLst>
                <a:ext uri="{FF2B5EF4-FFF2-40B4-BE49-F238E27FC236}">
                  <a16:creationId xmlns:a16="http://schemas.microsoft.com/office/drawing/2014/main" id="{650352E4-BCB6-7A87-4D90-9BF8EB55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10" y="1788115"/>
              <a:ext cx="1413286" cy="1413286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3A43C5-8D6E-1970-6C48-F03D85652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3308" y="2308748"/>
              <a:ext cx="1077158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6C2942F-331C-9FD2-D94B-970A53482628}"/>
              </a:ext>
            </a:extLst>
          </p:cNvPr>
          <p:cNvGrpSpPr/>
          <p:nvPr/>
        </p:nvGrpSpPr>
        <p:grpSpPr>
          <a:xfrm>
            <a:off x="187037" y="4063460"/>
            <a:ext cx="3843429" cy="2439503"/>
            <a:chOff x="187037" y="4063460"/>
            <a:chExt cx="3843429" cy="243950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ADEEAE-4A39-7E00-8F33-8DD6452D2025}"/>
                </a:ext>
              </a:extLst>
            </p:cNvPr>
            <p:cNvSpPr/>
            <p:nvPr/>
          </p:nvSpPr>
          <p:spPr>
            <a:xfrm>
              <a:off x="187037" y="4063460"/>
              <a:ext cx="2766292" cy="24395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sz="2000" dirty="0"/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Informing policy</a:t>
              </a:r>
            </a:p>
          </p:txBody>
        </p:sp>
        <p:pic>
          <p:nvPicPr>
            <p:cNvPr id="197" name="Picture 196" descr="A logo of a machine&#10;&#10;Description automatically generated">
              <a:extLst>
                <a:ext uri="{FF2B5EF4-FFF2-40B4-BE49-F238E27FC236}">
                  <a16:creationId xmlns:a16="http://schemas.microsoft.com/office/drawing/2014/main" id="{57042FB3-DD8D-E423-3DFF-D9D777D9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49" y="4138658"/>
              <a:ext cx="1716320" cy="1716320"/>
            </a:xfrm>
            <a:prstGeom prst="rect">
              <a:avLst/>
            </a:prstGeom>
          </p:spPr>
        </p:pic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49AC11E-DD5D-AAB1-C20C-A1CD3A3D2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3308" y="4166123"/>
              <a:ext cx="1077158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DA9F9D9-5AB5-0A20-B093-76229924C25C}"/>
              </a:ext>
            </a:extLst>
          </p:cNvPr>
          <p:cNvGrpSpPr/>
          <p:nvPr/>
        </p:nvGrpSpPr>
        <p:grpSpPr>
          <a:xfrm>
            <a:off x="7419974" y="1414555"/>
            <a:ext cx="4264460" cy="2439501"/>
            <a:chOff x="7410449" y="1414555"/>
            <a:chExt cx="4264460" cy="24395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EED1D8-3F58-399E-490C-742B5C228AE3}"/>
                </a:ext>
              </a:extLst>
            </p:cNvPr>
            <p:cNvSpPr/>
            <p:nvPr/>
          </p:nvSpPr>
          <p:spPr>
            <a:xfrm>
              <a:off x="8486772" y="1414555"/>
              <a:ext cx="3188137" cy="24395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sz="2000" dirty="0"/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Networking &amp; partnership</a:t>
              </a:r>
            </a:p>
          </p:txBody>
        </p:sp>
        <p:pic>
          <p:nvPicPr>
            <p:cNvPr id="51" name="Picture 50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7D9D6B8E-EA7F-736F-B99D-FB3A9C248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690"/>
            <a:stretch/>
          </p:blipFill>
          <p:spPr>
            <a:xfrm>
              <a:off x="9334499" y="1485926"/>
              <a:ext cx="1775387" cy="1585606"/>
            </a:xfrm>
            <a:prstGeom prst="rect">
              <a:avLst/>
            </a:prstGeom>
          </p:spPr>
        </p:pic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76A7A4D-DAAC-CD2E-DC83-5BDB401C0D92}"/>
                </a:ext>
              </a:extLst>
            </p:cNvPr>
            <p:cNvCxnSpPr>
              <a:cxnSpLocks/>
            </p:cNvCxnSpPr>
            <p:nvPr/>
          </p:nvCxnSpPr>
          <p:spPr>
            <a:xfrm>
              <a:off x="7410449" y="2308748"/>
              <a:ext cx="1078142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988139D-4E86-AC4D-0509-9B9B32607D28}"/>
              </a:ext>
            </a:extLst>
          </p:cNvPr>
          <p:cNvGrpSpPr/>
          <p:nvPr/>
        </p:nvGrpSpPr>
        <p:grpSpPr>
          <a:xfrm>
            <a:off x="7419974" y="3760770"/>
            <a:ext cx="4264459" cy="2742193"/>
            <a:chOff x="7410449" y="3760770"/>
            <a:chExt cx="4264459" cy="2742193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01BF592-839E-54D3-5DFD-8B0532A1D2A1}"/>
                </a:ext>
              </a:extLst>
            </p:cNvPr>
            <p:cNvSpPr/>
            <p:nvPr/>
          </p:nvSpPr>
          <p:spPr>
            <a:xfrm>
              <a:off x="8486771" y="4041141"/>
              <a:ext cx="3188137" cy="246182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Transboundary coordination and communication </a:t>
              </a:r>
            </a:p>
          </p:txBody>
        </p:sp>
        <p:pic>
          <p:nvPicPr>
            <p:cNvPr id="200" name="Picture 199" descr="A blue and grey device with a wire attached to it&#10;&#10;Description automatically generated">
              <a:extLst>
                <a:ext uri="{FF2B5EF4-FFF2-40B4-BE49-F238E27FC236}">
                  <a16:creationId xmlns:a16="http://schemas.microsoft.com/office/drawing/2014/main" id="{E6AC9F4D-9406-7CF8-6332-38A2B1E9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2942" y="3760770"/>
              <a:ext cx="2080036" cy="2080036"/>
            </a:xfrm>
            <a:prstGeom prst="rect">
              <a:avLst/>
            </a:prstGeom>
          </p:spPr>
        </p:pic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662B427-9B59-181E-937B-17020080236A}"/>
                </a:ext>
              </a:extLst>
            </p:cNvPr>
            <p:cNvCxnSpPr>
              <a:cxnSpLocks/>
            </p:cNvCxnSpPr>
            <p:nvPr/>
          </p:nvCxnSpPr>
          <p:spPr>
            <a:xfrm>
              <a:off x="7410449" y="4166123"/>
              <a:ext cx="1078142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EED7023-B18E-ECF2-B659-B73FD9EF8ECB}"/>
              </a:ext>
            </a:extLst>
          </p:cNvPr>
          <p:cNvGrpSpPr/>
          <p:nvPr/>
        </p:nvGrpSpPr>
        <p:grpSpPr>
          <a:xfrm>
            <a:off x="3775157" y="4482947"/>
            <a:ext cx="3912674" cy="2020016"/>
            <a:chOff x="3812101" y="4482947"/>
            <a:chExt cx="3912674" cy="20200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E40E2B8-E167-4E3B-E963-4CCCAD9EA9EF}"/>
                </a:ext>
              </a:extLst>
            </p:cNvPr>
            <p:cNvSpPr/>
            <p:nvPr/>
          </p:nvSpPr>
          <p:spPr>
            <a:xfrm>
              <a:off x="3829050" y="4846560"/>
              <a:ext cx="3895725" cy="16564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58938"/>
              <a:r>
                <a:rPr lang="en-GB" sz="2000" dirty="0">
                  <a:solidFill>
                    <a:schemeClr val="tx1"/>
                  </a:solidFill>
                </a:rPr>
                <a:t>Engagement with global process</a:t>
              </a: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B8E7232-2CFC-0933-59C1-BB5F6C1FAF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12101" y="4942574"/>
              <a:ext cx="1640752" cy="1554480"/>
              <a:chOff x="4177837" y="2820737"/>
              <a:chExt cx="2791047" cy="2644290"/>
            </a:xfrm>
          </p:grpSpPr>
          <p:pic>
            <p:nvPicPr>
              <p:cNvPr id="216" name="Picture 215" descr="A blue and white compass&#10;&#10;Description automatically generated">
                <a:extLst>
                  <a:ext uri="{FF2B5EF4-FFF2-40B4-BE49-F238E27FC236}">
                    <a16:creationId xmlns:a16="http://schemas.microsoft.com/office/drawing/2014/main" id="{6366FB7B-4491-E04A-EC99-D4FCC1FB6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7837" y="2820737"/>
                <a:ext cx="1844965" cy="1844964"/>
              </a:xfrm>
              <a:prstGeom prst="rect">
                <a:avLst/>
              </a:prstGeom>
            </p:spPr>
          </p:pic>
          <p:pic>
            <p:nvPicPr>
              <p:cNvPr id="217" name="Picture 216" descr="A blue and white circle with a map in it&#10;&#10;Description automatically generated">
                <a:extLst>
                  <a:ext uri="{FF2B5EF4-FFF2-40B4-BE49-F238E27FC236}">
                    <a16:creationId xmlns:a16="http://schemas.microsoft.com/office/drawing/2014/main" id="{D22F7761-7A90-EC02-302B-A893DEFB0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0320" y="3596462"/>
                <a:ext cx="1868564" cy="1868565"/>
              </a:xfrm>
              <a:prstGeom prst="rect">
                <a:avLst/>
              </a:prstGeom>
            </p:spPr>
          </p:pic>
        </p:grp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C427021-6E47-3E60-F163-EB765C91FB7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963" y="4482947"/>
              <a:ext cx="0" cy="36576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7" name="Picture 226" descr="A cartoon of people on a boat&#10;&#10;Description automatically generated">
            <a:extLst>
              <a:ext uri="{FF2B5EF4-FFF2-40B4-BE49-F238E27FC236}">
                <a16:creationId xmlns:a16="http://schemas.microsoft.com/office/drawing/2014/main" id="{5871DC76-C12D-98F3-AA3A-2DF64078F26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446" y="200845"/>
            <a:ext cx="879608" cy="8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8E37336-2A70-2E49-F4D4-2E96579D0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48"/>
          <a:stretch/>
        </p:blipFill>
        <p:spPr>
          <a:xfrm>
            <a:off x="0" y="231961"/>
            <a:ext cx="12192000" cy="6457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86E174-CAD9-C5C9-5B79-2CBD7A77600A}"/>
              </a:ext>
            </a:extLst>
          </p:cNvPr>
          <p:cNvSpPr txBox="1"/>
          <p:nvPr/>
        </p:nvSpPr>
        <p:spPr>
          <a:xfrm>
            <a:off x="0" y="347795"/>
            <a:ext cx="11986491" cy="6309360"/>
          </a:xfrm>
          <a:prstGeom prst="rect">
            <a:avLst/>
          </a:prstGeom>
          <a:solidFill>
            <a:srgbClr val="004F7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31775"/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B3CAA4B-3848-5F3D-6468-6B1C11D88E75}"/>
              </a:ext>
            </a:extLst>
          </p:cNvPr>
          <p:cNvGrpSpPr/>
          <p:nvPr/>
        </p:nvGrpSpPr>
        <p:grpSpPr>
          <a:xfrm>
            <a:off x="66675" y="1236585"/>
            <a:ext cx="4156112" cy="5389454"/>
            <a:chOff x="66675" y="1236585"/>
            <a:chExt cx="4156112" cy="5389454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CBD48D5-C06D-06B9-A46E-DB246AA2EDE8}"/>
                </a:ext>
              </a:extLst>
            </p:cNvPr>
            <p:cNvSpPr/>
            <p:nvPr/>
          </p:nvSpPr>
          <p:spPr>
            <a:xfrm>
              <a:off x="66675" y="1236585"/>
              <a:ext cx="3894516" cy="538945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Arrow: Right 234">
              <a:extLst>
                <a:ext uri="{FF2B5EF4-FFF2-40B4-BE49-F238E27FC236}">
                  <a16:creationId xmlns:a16="http://schemas.microsoft.com/office/drawing/2014/main" id="{EFBAD59D-4160-E17A-751C-1492B6008D10}"/>
                </a:ext>
              </a:extLst>
            </p:cNvPr>
            <p:cNvSpPr/>
            <p:nvPr/>
          </p:nvSpPr>
          <p:spPr>
            <a:xfrm>
              <a:off x="3743886" y="3717226"/>
              <a:ext cx="478901" cy="4181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7" name="Rectangle 236">
            <a:extLst>
              <a:ext uri="{FF2B5EF4-FFF2-40B4-BE49-F238E27FC236}">
                <a16:creationId xmlns:a16="http://schemas.microsoft.com/office/drawing/2014/main" id="{23B170DA-2D22-8B2B-5B6B-D8A33F8D8964}"/>
              </a:ext>
            </a:extLst>
          </p:cNvPr>
          <p:cNvSpPr/>
          <p:nvPr/>
        </p:nvSpPr>
        <p:spPr>
          <a:xfrm>
            <a:off x="7533634" y="1236454"/>
            <a:ext cx="4332447" cy="538945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6DE36227-9F90-D331-7B19-EC8F08EE12CA}"/>
              </a:ext>
            </a:extLst>
          </p:cNvPr>
          <p:cNvSpPr/>
          <p:nvPr/>
        </p:nvSpPr>
        <p:spPr>
          <a:xfrm>
            <a:off x="0" y="96135"/>
            <a:ext cx="11315700" cy="1109018"/>
          </a:xfrm>
          <a:prstGeom prst="homePlate">
            <a:avLst/>
          </a:prstGeom>
          <a:solidFill>
            <a:srgbClr val="004F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526A5E-9DB0-04B1-52DE-704800200A45}"/>
              </a:ext>
            </a:extLst>
          </p:cNvPr>
          <p:cNvSpPr txBox="1"/>
          <p:nvPr/>
        </p:nvSpPr>
        <p:spPr>
          <a:xfrm>
            <a:off x="0" y="366976"/>
            <a:ext cx="1075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/>
            <a:r>
              <a:rPr lang="en-GB" sz="3000" b="1" dirty="0">
                <a:solidFill>
                  <a:schemeClr val="bg1"/>
                </a:solidFill>
              </a:rPr>
              <a:t>NEA in a moving sailboat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A393C-5D3B-9708-04C5-19DB17EE9B34}"/>
              </a:ext>
            </a:extLst>
          </p:cNvPr>
          <p:cNvSpPr/>
          <p:nvPr/>
        </p:nvSpPr>
        <p:spPr>
          <a:xfrm>
            <a:off x="4317476" y="2340988"/>
            <a:ext cx="2887779" cy="29613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D5EF50-39A9-C04F-D065-85098CCB7141}"/>
              </a:ext>
            </a:extLst>
          </p:cNvPr>
          <p:cNvGrpSpPr/>
          <p:nvPr/>
        </p:nvGrpSpPr>
        <p:grpSpPr>
          <a:xfrm>
            <a:off x="4375051" y="2220339"/>
            <a:ext cx="2791047" cy="2644290"/>
            <a:chOff x="4179313" y="2506517"/>
            <a:chExt cx="2791047" cy="2644290"/>
          </a:xfrm>
        </p:grpSpPr>
        <p:pic>
          <p:nvPicPr>
            <p:cNvPr id="26" name="Picture 25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0CDF4F84-34A1-3D84-B5E9-ABE410F7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9313" y="2506517"/>
              <a:ext cx="1844965" cy="1844965"/>
            </a:xfrm>
            <a:prstGeom prst="rect">
              <a:avLst/>
            </a:prstGeom>
          </p:spPr>
        </p:pic>
        <p:pic>
          <p:nvPicPr>
            <p:cNvPr id="35" name="Picture 34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07203796-3D2F-B38A-5F0D-A3A13310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795" y="3282242"/>
              <a:ext cx="1868565" cy="186856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034E4D-618C-1C4E-8D46-B9FCB7B249CE}"/>
              </a:ext>
            </a:extLst>
          </p:cNvPr>
          <p:cNvSpPr/>
          <p:nvPr/>
        </p:nvSpPr>
        <p:spPr>
          <a:xfrm>
            <a:off x="4881015" y="4667002"/>
            <a:ext cx="1730137" cy="395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4F7D"/>
                </a:solidFill>
              </a:rPr>
              <a:t>NEA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F8BD5D-2BDB-DBD0-275A-315EBC03A772}"/>
              </a:ext>
            </a:extLst>
          </p:cNvPr>
          <p:cNvGrpSpPr/>
          <p:nvPr/>
        </p:nvGrpSpPr>
        <p:grpSpPr>
          <a:xfrm>
            <a:off x="205507" y="3999591"/>
            <a:ext cx="3323633" cy="1188720"/>
            <a:chOff x="205508" y="1340980"/>
            <a:chExt cx="3323633" cy="11887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979387-A789-5556-C208-D5232F7908B4}"/>
                </a:ext>
              </a:extLst>
            </p:cNvPr>
            <p:cNvSpPr/>
            <p:nvPr/>
          </p:nvSpPr>
          <p:spPr>
            <a:xfrm>
              <a:off x="205508" y="1340980"/>
              <a:ext cx="3323633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rgbClr val="FF0000"/>
                  </a:solidFill>
                </a:rPr>
                <a:t>A broad range of knowledge &amp; stakeholders</a:t>
              </a:r>
            </a:p>
          </p:txBody>
        </p:sp>
        <p:pic>
          <p:nvPicPr>
            <p:cNvPr id="3" name="Picture 2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5017D5BC-E913-18FD-A2B0-1513F5F40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690"/>
            <a:stretch/>
          </p:blipFill>
          <p:spPr>
            <a:xfrm>
              <a:off x="325919" y="1414555"/>
              <a:ext cx="1142608" cy="102046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8B39A5-6F05-80DF-8CB0-0CDF60F6ECC5}"/>
              </a:ext>
            </a:extLst>
          </p:cNvPr>
          <p:cNvGrpSpPr/>
          <p:nvPr/>
        </p:nvGrpSpPr>
        <p:grpSpPr>
          <a:xfrm>
            <a:off x="205508" y="2675045"/>
            <a:ext cx="3323633" cy="1188720"/>
            <a:chOff x="205509" y="2646470"/>
            <a:chExt cx="3229798" cy="11887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F582CB-75E4-4F41-2C5B-3426969BB04D}"/>
                </a:ext>
              </a:extLst>
            </p:cNvPr>
            <p:cNvSpPr/>
            <p:nvPr/>
          </p:nvSpPr>
          <p:spPr>
            <a:xfrm>
              <a:off x="205509" y="2646470"/>
              <a:ext cx="322979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rgbClr val="FF0000"/>
                  </a:solidFill>
                </a:rPr>
                <a:t>Changing policy priorities </a:t>
              </a:r>
            </a:p>
          </p:txBody>
        </p:sp>
        <p:pic>
          <p:nvPicPr>
            <p:cNvPr id="197" name="Picture 196" descr="A logo of a machine&#10;&#10;Description automatically generated">
              <a:extLst>
                <a:ext uri="{FF2B5EF4-FFF2-40B4-BE49-F238E27FC236}">
                  <a16:creationId xmlns:a16="http://schemas.microsoft.com/office/drawing/2014/main" id="{57042FB3-DD8D-E423-3DFF-D9D777D9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07" y="2736109"/>
              <a:ext cx="988021" cy="988021"/>
            </a:xfrm>
            <a:prstGeom prst="rect">
              <a:avLst/>
            </a:prstGeom>
          </p:spPr>
        </p:pic>
        <p:pic>
          <p:nvPicPr>
            <p:cNvPr id="10" name="Picture 9" descr="A cartoon of a lighthouse&#10;&#10;Description automatically generated">
              <a:extLst>
                <a:ext uri="{FF2B5EF4-FFF2-40B4-BE49-F238E27FC236}">
                  <a16:creationId xmlns:a16="http://schemas.microsoft.com/office/drawing/2014/main" id="{84BFD312-8BCB-E8DF-3B89-ED331A7F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09" y="3064231"/>
              <a:ext cx="713920" cy="713920"/>
            </a:xfrm>
            <a:prstGeom prst="rect">
              <a:avLst/>
            </a:prstGeom>
          </p:spPr>
        </p:pic>
      </p:grpSp>
      <p:pic>
        <p:nvPicPr>
          <p:cNvPr id="14" name="Picture 13" descr="A cartoon of people on a boat&#10;&#10;Description automatically generated">
            <a:extLst>
              <a:ext uri="{FF2B5EF4-FFF2-40B4-BE49-F238E27FC236}">
                <a16:creationId xmlns:a16="http://schemas.microsoft.com/office/drawing/2014/main" id="{0C786719-DEBF-5B04-B93F-56E4CC97DD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446" y="200845"/>
            <a:ext cx="879608" cy="840435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A14C1AE-75E7-DCF5-065C-072B4BC24740}"/>
              </a:ext>
            </a:extLst>
          </p:cNvPr>
          <p:cNvGrpSpPr/>
          <p:nvPr/>
        </p:nvGrpSpPr>
        <p:grpSpPr>
          <a:xfrm>
            <a:off x="205508" y="5330879"/>
            <a:ext cx="3323633" cy="1188720"/>
            <a:chOff x="205508" y="5330879"/>
            <a:chExt cx="3323633" cy="11887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BFB23-AD10-9AAA-7F40-68B68F0BE307}"/>
                </a:ext>
              </a:extLst>
            </p:cNvPr>
            <p:cNvSpPr/>
            <p:nvPr/>
          </p:nvSpPr>
          <p:spPr>
            <a:xfrm>
              <a:off x="205508" y="5330879"/>
              <a:ext cx="3323633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rgbClr val="FF0000"/>
                  </a:solidFill>
                </a:rPr>
                <a:t>Emerging challenges &amp; barriers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06929E1-FC83-6C62-10E6-5AE8AF6E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997" t="45410" r="43557" b="43498"/>
            <a:stretch/>
          </p:blipFill>
          <p:spPr>
            <a:xfrm>
              <a:off x="325919" y="5607168"/>
              <a:ext cx="1047516" cy="6660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81FEA-F807-9EF3-BBFD-67AC065C8877}"/>
              </a:ext>
            </a:extLst>
          </p:cNvPr>
          <p:cNvGrpSpPr/>
          <p:nvPr/>
        </p:nvGrpSpPr>
        <p:grpSpPr>
          <a:xfrm>
            <a:off x="205507" y="1349562"/>
            <a:ext cx="3323635" cy="1231056"/>
            <a:chOff x="208170" y="3971016"/>
            <a:chExt cx="3323635" cy="12310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97F755-C6F4-030D-005E-EFA8D2F82F8F}"/>
                </a:ext>
              </a:extLst>
            </p:cNvPr>
            <p:cNvSpPr/>
            <p:nvPr/>
          </p:nvSpPr>
          <p:spPr>
            <a:xfrm>
              <a:off x="208170" y="3971016"/>
              <a:ext cx="3323635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rgbClr val="FF0000"/>
                  </a:solidFill>
                </a:rPr>
                <a:t>Evolving knowledge &amp; new assessments </a:t>
              </a:r>
            </a:p>
          </p:txBody>
        </p:sp>
        <p:pic>
          <p:nvPicPr>
            <p:cNvPr id="18" name="Picture 17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8D3589F7-51F4-6DCF-F6BE-0B4461F9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419" y="4010607"/>
              <a:ext cx="792431" cy="792432"/>
            </a:xfrm>
            <a:prstGeom prst="rect">
              <a:avLst/>
            </a:prstGeom>
          </p:spPr>
        </p:pic>
        <p:pic>
          <p:nvPicPr>
            <p:cNvPr id="19" name="Picture 18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A107DF79-1AAF-0D0A-50BA-B3E24D120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33" y="4399504"/>
              <a:ext cx="802567" cy="802568"/>
            </a:xfrm>
            <a:prstGeom prst="rect">
              <a:avLst/>
            </a:prstGeom>
          </p:spPr>
        </p:pic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520B867-617A-80EF-CC3D-CF8C467C2ED0}"/>
              </a:ext>
            </a:extLst>
          </p:cNvPr>
          <p:cNvGrpSpPr/>
          <p:nvPr/>
        </p:nvGrpSpPr>
        <p:grpSpPr>
          <a:xfrm>
            <a:off x="7868265" y="1349562"/>
            <a:ext cx="3905844" cy="1188720"/>
            <a:chOff x="7973040" y="1349562"/>
            <a:chExt cx="3905844" cy="11887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3E82EF-264D-E85E-157F-1D74751885BA}"/>
                </a:ext>
              </a:extLst>
            </p:cNvPr>
            <p:cNvSpPr/>
            <p:nvPr/>
          </p:nvSpPr>
          <p:spPr>
            <a:xfrm>
              <a:off x="8016736" y="1349562"/>
              <a:ext cx="386214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chemeClr val="accent4">
                      <a:lumMod val="50000"/>
                    </a:schemeClr>
                  </a:solidFill>
                </a:rPr>
                <a:t>Sustainability of institutional mechanism</a:t>
              </a:r>
            </a:p>
          </p:txBody>
        </p:sp>
        <p:pic>
          <p:nvPicPr>
            <p:cNvPr id="42" name="Picture 41" descr="A cartoon of a person wearing a hat&#10;&#10;Description automatically generated">
              <a:extLst>
                <a:ext uri="{FF2B5EF4-FFF2-40B4-BE49-F238E27FC236}">
                  <a16:creationId xmlns:a16="http://schemas.microsoft.com/office/drawing/2014/main" id="{5B888A45-E0B9-E9EB-7857-F4E89691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3040" y="1403681"/>
              <a:ext cx="1014925" cy="1014925"/>
            </a:xfrm>
            <a:prstGeom prst="rect">
              <a:avLst/>
            </a:prstGeom>
          </p:spPr>
        </p:pic>
        <p:pic>
          <p:nvPicPr>
            <p:cNvPr id="45" name="Picture 44" descr="A brown ship wheel on a black background&#10;&#10;Description automatically generated">
              <a:extLst>
                <a:ext uri="{FF2B5EF4-FFF2-40B4-BE49-F238E27FC236}">
                  <a16:creationId xmlns:a16="http://schemas.microsoft.com/office/drawing/2014/main" id="{650352E4-BCB6-7A87-4D90-9BF8EB55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925" y="1641115"/>
              <a:ext cx="893325" cy="893325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FE0122A-6E3C-9C06-78CC-CAC082E5316C}"/>
              </a:ext>
            </a:extLst>
          </p:cNvPr>
          <p:cNvGrpSpPr/>
          <p:nvPr/>
        </p:nvGrpSpPr>
        <p:grpSpPr>
          <a:xfrm>
            <a:off x="7921709" y="2655587"/>
            <a:ext cx="3834711" cy="1188720"/>
            <a:chOff x="8026484" y="2655587"/>
            <a:chExt cx="3834711" cy="11887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1FCE8B-75DC-E951-74E2-186A9B8B3BFB}"/>
                </a:ext>
              </a:extLst>
            </p:cNvPr>
            <p:cNvSpPr/>
            <p:nvPr/>
          </p:nvSpPr>
          <p:spPr>
            <a:xfrm>
              <a:off x="8026484" y="2655587"/>
              <a:ext cx="3834711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chemeClr val="accent4">
                      <a:lumMod val="50000"/>
                    </a:schemeClr>
                  </a:solidFill>
                </a:rPr>
                <a:t>From knowledge co-production to co-implementation </a:t>
              </a:r>
            </a:p>
          </p:txBody>
        </p:sp>
        <p:pic>
          <p:nvPicPr>
            <p:cNvPr id="29" name="Picture 28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1A85F9C1-996D-E9D5-2642-7276BC6CC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690"/>
            <a:stretch/>
          </p:blipFill>
          <p:spPr>
            <a:xfrm>
              <a:off x="8190029" y="2764684"/>
              <a:ext cx="1052329" cy="939840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B69377A-D254-FD73-75D4-EB68054D9747}"/>
              </a:ext>
            </a:extLst>
          </p:cNvPr>
          <p:cNvGrpSpPr/>
          <p:nvPr/>
        </p:nvGrpSpPr>
        <p:grpSpPr>
          <a:xfrm>
            <a:off x="7921709" y="3916172"/>
            <a:ext cx="3852399" cy="1291041"/>
            <a:chOff x="8026484" y="3916172"/>
            <a:chExt cx="3852399" cy="1291041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DCEBD37-B377-D8E1-719E-1A63623E7A1D}"/>
                </a:ext>
              </a:extLst>
            </p:cNvPr>
            <p:cNvSpPr/>
            <p:nvPr/>
          </p:nvSpPr>
          <p:spPr>
            <a:xfrm>
              <a:off x="8026484" y="3999591"/>
              <a:ext cx="3852399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chemeClr val="accent4">
                      <a:lumMod val="50000"/>
                    </a:schemeClr>
                  </a:solidFill>
                </a:rPr>
                <a:t>Maintenance of the community of practice</a:t>
              </a:r>
            </a:p>
          </p:txBody>
        </p:sp>
        <p:pic>
          <p:nvPicPr>
            <p:cNvPr id="200" name="Picture 199" descr="A blue and grey device with a wire attached to it&#10;&#10;Description automatically generated">
              <a:extLst>
                <a:ext uri="{FF2B5EF4-FFF2-40B4-BE49-F238E27FC236}">
                  <a16:creationId xmlns:a16="http://schemas.microsoft.com/office/drawing/2014/main" id="{E6AC9F4D-9406-7CF8-6332-38A2B1E9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672" y="3916172"/>
              <a:ext cx="1291041" cy="1291041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280BEF4-22AD-624D-6872-11723F4417EF}"/>
              </a:ext>
            </a:extLst>
          </p:cNvPr>
          <p:cNvGrpSpPr/>
          <p:nvPr/>
        </p:nvGrpSpPr>
        <p:grpSpPr>
          <a:xfrm>
            <a:off x="7921710" y="5310402"/>
            <a:ext cx="3834710" cy="1188720"/>
            <a:chOff x="8026485" y="5310402"/>
            <a:chExt cx="3834710" cy="1188720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2F61D60E-F0BA-8BFF-8BAF-C7FB0F2236FE}"/>
                </a:ext>
              </a:extLst>
            </p:cNvPr>
            <p:cNvSpPr/>
            <p:nvPr/>
          </p:nvSpPr>
          <p:spPr>
            <a:xfrm>
              <a:off x="8026485" y="5310402"/>
              <a:ext cx="3834710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/>
              <a:r>
                <a:rPr lang="en-GB" dirty="0">
                  <a:solidFill>
                    <a:schemeClr val="accent4">
                      <a:lumMod val="50000"/>
                    </a:schemeClr>
                  </a:solidFill>
                </a:rPr>
                <a:t>Resource requirements</a:t>
              </a:r>
            </a:p>
          </p:txBody>
        </p:sp>
        <p:pic>
          <p:nvPicPr>
            <p:cNvPr id="232" name="Picture 231" descr="A red gas can with a drop of oil&#10;&#10;Description automatically generated">
              <a:extLst>
                <a:ext uri="{FF2B5EF4-FFF2-40B4-BE49-F238E27FC236}">
                  <a16:creationId xmlns:a16="http://schemas.microsoft.com/office/drawing/2014/main" id="{5A74EC55-7C31-16FD-5EED-8AB353CC1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552" y="5376599"/>
              <a:ext cx="1097280" cy="1097280"/>
            </a:xfrm>
            <a:prstGeom prst="rect">
              <a:avLst/>
            </a:prstGeom>
          </p:spPr>
        </p:pic>
      </p:grp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F63FB7A6-CF22-BDC1-FBCC-301C701C4F7E}"/>
              </a:ext>
            </a:extLst>
          </p:cNvPr>
          <p:cNvSpPr/>
          <p:nvPr/>
        </p:nvSpPr>
        <p:spPr>
          <a:xfrm>
            <a:off x="7336088" y="3717226"/>
            <a:ext cx="478901" cy="4181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Teardrop 247">
            <a:extLst>
              <a:ext uri="{FF2B5EF4-FFF2-40B4-BE49-F238E27FC236}">
                <a16:creationId xmlns:a16="http://schemas.microsoft.com/office/drawing/2014/main" id="{A188568A-DA1B-6ACD-EC3E-44E7C10F3DBB}"/>
              </a:ext>
            </a:extLst>
          </p:cNvPr>
          <p:cNvSpPr/>
          <p:nvPr/>
        </p:nvSpPr>
        <p:spPr>
          <a:xfrm>
            <a:off x="3129340" y="2154883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Mon</a:t>
            </a:r>
          </a:p>
        </p:txBody>
      </p:sp>
      <p:sp>
        <p:nvSpPr>
          <p:cNvPr id="249" name="Teardrop 248">
            <a:extLst>
              <a:ext uri="{FF2B5EF4-FFF2-40B4-BE49-F238E27FC236}">
                <a16:creationId xmlns:a16="http://schemas.microsoft.com/office/drawing/2014/main" id="{6AC09550-1B74-2A67-27C1-9A3E1F2CDF10}"/>
              </a:ext>
            </a:extLst>
          </p:cNvPr>
          <p:cNvSpPr/>
          <p:nvPr/>
        </p:nvSpPr>
        <p:spPr>
          <a:xfrm>
            <a:off x="3768139" y="1259037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Tue</a:t>
            </a:r>
          </a:p>
        </p:txBody>
      </p:sp>
      <p:sp>
        <p:nvSpPr>
          <p:cNvPr id="250" name="Teardrop 249">
            <a:extLst>
              <a:ext uri="{FF2B5EF4-FFF2-40B4-BE49-F238E27FC236}">
                <a16:creationId xmlns:a16="http://schemas.microsoft.com/office/drawing/2014/main" id="{F158FBD1-584D-8FED-D3ED-8A1956837EE5}"/>
              </a:ext>
            </a:extLst>
          </p:cNvPr>
          <p:cNvSpPr/>
          <p:nvPr/>
        </p:nvSpPr>
        <p:spPr>
          <a:xfrm>
            <a:off x="3756840" y="1745296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</a:rPr>
              <a:t>Wed</a:t>
            </a:r>
          </a:p>
        </p:txBody>
      </p:sp>
      <p:sp>
        <p:nvSpPr>
          <p:cNvPr id="251" name="Teardrop 250">
            <a:extLst>
              <a:ext uri="{FF2B5EF4-FFF2-40B4-BE49-F238E27FC236}">
                <a16:creationId xmlns:a16="http://schemas.microsoft.com/office/drawing/2014/main" id="{195D66B2-65C6-CE5B-EE0F-962E7F866B58}"/>
              </a:ext>
            </a:extLst>
          </p:cNvPr>
          <p:cNvSpPr/>
          <p:nvPr/>
        </p:nvSpPr>
        <p:spPr>
          <a:xfrm>
            <a:off x="3118998" y="4810717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Thu</a:t>
            </a:r>
          </a:p>
        </p:txBody>
      </p:sp>
      <p:sp>
        <p:nvSpPr>
          <p:cNvPr id="252" name="Teardrop 251">
            <a:extLst>
              <a:ext uri="{FF2B5EF4-FFF2-40B4-BE49-F238E27FC236}">
                <a16:creationId xmlns:a16="http://schemas.microsoft.com/office/drawing/2014/main" id="{AC93E689-B790-D2A9-8EAA-C5721BC62459}"/>
              </a:ext>
            </a:extLst>
          </p:cNvPr>
          <p:cNvSpPr/>
          <p:nvPr/>
        </p:nvSpPr>
        <p:spPr>
          <a:xfrm>
            <a:off x="11281972" y="3506210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Thu</a:t>
            </a:r>
          </a:p>
        </p:txBody>
      </p:sp>
      <p:sp>
        <p:nvSpPr>
          <p:cNvPr id="253" name="Teardrop 252">
            <a:extLst>
              <a:ext uri="{FF2B5EF4-FFF2-40B4-BE49-F238E27FC236}">
                <a16:creationId xmlns:a16="http://schemas.microsoft.com/office/drawing/2014/main" id="{F1CC2DE3-610B-53B4-2FD7-59494C57CFDD}"/>
              </a:ext>
            </a:extLst>
          </p:cNvPr>
          <p:cNvSpPr/>
          <p:nvPr/>
        </p:nvSpPr>
        <p:spPr>
          <a:xfrm>
            <a:off x="7143851" y="1260434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Thu</a:t>
            </a:r>
          </a:p>
        </p:txBody>
      </p:sp>
      <p:sp>
        <p:nvSpPr>
          <p:cNvPr id="254" name="Teardrop 253">
            <a:extLst>
              <a:ext uri="{FF2B5EF4-FFF2-40B4-BE49-F238E27FC236}">
                <a16:creationId xmlns:a16="http://schemas.microsoft.com/office/drawing/2014/main" id="{FAB9D601-EE10-7331-0D78-BFAE75C95CBC}"/>
              </a:ext>
            </a:extLst>
          </p:cNvPr>
          <p:cNvSpPr/>
          <p:nvPr/>
        </p:nvSpPr>
        <p:spPr>
          <a:xfrm>
            <a:off x="11273212" y="6199262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Fri</a:t>
            </a:r>
          </a:p>
        </p:txBody>
      </p:sp>
      <p:sp>
        <p:nvSpPr>
          <p:cNvPr id="255" name="Teardrop 254">
            <a:extLst>
              <a:ext uri="{FF2B5EF4-FFF2-40B4-BE49-F238E27FC236}">
                <a16:creationId xmlns:a16="http://schemas.microsoft.com/office/drawing/2014/main" id="{69F0C443-FDB3-10CE-6C19-A2C12F51F885}"/>
              </a:ext>
            </a:extLst>
          </p:cNvPr>
          <p:cNvSpPr/>
          <p:nvPr/>
        </p:nvSpPr>
        <p:spPr>
          <a:xfrm>
            <a:off x="7121792" y="1751096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13443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6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1C807EDF-64B8-3843-092D-3CFF3F990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00" t="9091" r="1120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52AA9B-92DE-E046-AA53-2581CD09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b="1">
                <a:effectLst/>
              </a:rPr>
              <a:t>Questions or comments for the presenter?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72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her xmlns="b4f87f36-f9f3-4753-b095-5a0c122f0a4e">
      <UserInfo>
        <DisplayName/>
        <AccountId xsi:nil="true"/>
        <AccountType/>
      </UserInfo>
    </Esther>
    <TaxCatchAll xmlns="988828e2-e93a-4802-b548-f32cd527b975" xsi:nil="true"/>
    <lcf76f155ced4ddcb4097134ff3c332f xmlns="b4f87f36-f9f3-4753-b095-5a0c122f0a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33B449075438744B57991855D63" ma:contentTypeVersion="21" ma:contentTypeDescription="Create a new document." ma:contentTypeScope="" ma:versionID="2ef4e234b8dc6917a8c6134458f77eb0">
  <xsd:schema xmlns:xsd="http://www.w3.org/2001/XMLSchema" xmlns:xs="http://www.w3.org/2001/XMLSchema" xmlns:p="http://schemas.microsoft.com/office/2006/metadata/properties" xmlns:ns2="b4f87f36-f9f3-4753-b095-5a0c122f0a4e" xmlns:ns3="988828e2-e93a-4802-b548-f32cd527b975" targetNamespace="http://schemas.microsoft.com/office/2006/metadata/properties" ma:root="true" ma:fieldsID="452156dd9ab8729f70e2bf6c698acfa4" ns2:_="" ns3:_="">
    <xsd:import namespace="b4f87f36-f9f3-4753-b095-5a0c122f0a4e"/>
    <xsd:import namespace="988828e2-e93a-4802-b548-f32cd527b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sth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87f36-f9f3-4753-b095-5a0c122f0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29fe91-dcf4-43ec-bf40-197c5b5df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sther" ma:index="25" nillable="true" ma:displayName="Esther" ma:format="Dropdown" ma:list="UserInfo" ma:SharePointGroup="0" ma:internalName="Est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828e2-e93a-4802-b548-f32cd527b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1dbf547b-e4aa-4d53-aba3-2d0059222d6f}" ma:internalName="TaxCatchAll" ma:readOnly="false" ma:showField="CatchAllData" ma:web="988828e2-e93a-4802-b548-f32cd527b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C7F61-BA4A-42B3-B06C-F3B837E0AF98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b4f87f36-f9f3-4753-b095-5a0c122f0a4e"/>
    <ds:schemaRef ds:uri="988828e2-e93a-4802-b548-f32cd527b97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BB1B75-E095-4060-99AA-1242A37F6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87f36-f9f3-4753-b095-5a0c122f0a4e"/>
    <ds:schemaRef ds:uri="988828e2-e93a-4802-b548-f32cd527b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3382B6-A00F-4896-81D8-668C939D8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114</Words>
  <Application>Microsoft Office PowerPoint</Application>
  <PresentationFormat>Widescreen</PresentationFormat>
  <Paragraphs>97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National to Global:  How do national ecosystem assessments fit within the global context? </vt:lpstr>
      <vt:lpstr>PowerPoint Presentation</vt:lpstr>
      <vt:lpstr>PowerPoint Presentation</vt:lpstr>
      <vt:lpstr>PowerPoint Presentation</vt:lpstr>
      <vt:lpstr>Questions or comments for the presenter?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Peterson</dc:creator>
  <cp:lastModifiedBy>N. Noor</cp:lastModifiedBy>
  <cp:revision>318</cp:revision>
  <dcterms:created xsi:type="dcterms:W3CDTF">2021-07-04T16:49:13Z</dcterms:created>
  <dcterms:modified xsi:type="dcterms:W3CDTF">2023-12-05T19:10:21Z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0x010100196C533B449075438744B57991855D63</vt:lpwstr>
  </property>
</Properties>
</file>