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6.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 id="2147483706" r:id="rId5"/>
    <p:sldMasterId id="2147483722" r:id="rId6"/>
    <p:sldMasterId id="2147483648" r:id="rId7"/>
    <p:sldMasterId id="2147483671" r:id="rId8"/>
    <p:sldMasterId id="2147483718" r:id="rId9"/>
  </p:sldMasterIdLst>
  <p:notesMasterIdLst>
    <p:notesMasterId r:id="rId53"/>
  </p:notesMasterIdLst>
  <p:sldIdLst>
    <p:sldId id="800" r:id="rId10"/>
    <p:sldId id="1020" r:id="rId11"/>
    <p:sldId id="1021" r:id="rId12"/>
    <p:sldId id="952" r:id="rId13"/>
    <p:sldId id="1137" r:id="rId14"/>
    <p:sldId id="1136" r:id="rId15"/>
    <p:sldId id="1133" r:id="rId16"/>
    <p:sldId id="1154" r:id="rId17"/>
    <p:sldId id="1153" r:id="rId18"/>
    <p:sldId id="1152" r:id="rId19"/>
    <p:sldId id="1151" r:id="rId20"/>
    <p:sldId id="1150" r:id="rId21"/>
    <p:sldId id="1149" r:id="rId22"/>
    <p:sldId id="1148" r:id="rId23"/>
    <p:sldId id="1147" r:id="rId24"/>
    <p:sldId id="1146" r:id="rId25"/>
    <p:sldId id="1145" r:id="rId26"/>
    <p:sldId id="1144" r:id="rId27"/>
    <p:sldId id="1143" r:id="rId28"/>
    <p:sldId id="1142" r:id="rId29"/>
    <p:sldId id="1141" r:id="rId30"/>
    <p:sldId id="1140" r:id="rId31"/>
    <p:sldId id="1139" r:id="rId32"/>
    <p:sldId id="1138" r:id="rId33"/>
    <p:sldId id="1134" r:id="rId34"/>
    <p:sldId id="1169" r:id="rId35"/>
    <p:sldId id="1168" r:id="rId36"/>
    <p:sldId id="1167" r:id="rId37"/>
    <p:sldId id="1166" r:id="rId38"/>
    <p:sldId id="1165" r:id="rId39"/>
    <p:sldId id="1164" r:id="rId40"/>
    <p:sldId id="1163" r:id="rId41"/>
    <p:sldId id="1162" r:id="rId42"/>
    <p:sldId id="1161" r:id="rId43"/>
    <p:sldId id="1160" r:id="rId44"/>
    <p:sldId id="1159" r:id="rId45"/>
    <p:sldId id="1158" r:id="rId46"/>
    <p:sldId id="1157" r:id="rId47"/>
    <p:sldId id="1156" r:id="rId48"/>
    <p:sldId id="1155" r:id="rId49"/>
    <p:sldId id="1135" r:id="rId50"/>
    <p:sldId id="1171" r:id="rId51"/>
    <p:sldId id="101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006C78A-3FE2-4FA5-B0BF-BE62EAA57FBE}">
          <p14:sldIdLst>
            <p14:sldId id="800"/>
            <p14:sldId id="1020"/>
            <p14:sldId id="1021"/>
            <p14:sldId id="952"/>
            <p14:sldId id="1137"/>
            <p14:sldId id="1136"/>
            <p14:sldId id="1133"/>
            <p14:sldId id="1154"/>
            <p14:sldId id="1153"/>
            <p14:sldId id="1152"/>
            <p14:sldId id="1151"/>
            <p14:sldId id="1150"/>
            <p14:sldId id="1149"/>
            <p14:sldId id="1148"/>
            <p14:sldId id="1147"/>
            <p14:sldId id="1146"/>
            <p14:sldId id="1145"/>
            <p14:sldId id="1144"/>
            <p14:sldId id="1143"/>
            <p14:sldId id="1142"/>
            <p14:sldId id="1141"/>
            <p14:sldId id="1140"/>
            <p14:sldId id="1139"/>
            <p14:sldId id="1138"/>
            <p14:sldId id="1134"/>
            <p14:sldId id="1169"/>
            <p14:sldId id="1168"/>
            <p14:sldId id="1167"/>
            <p14:sldId id="1166"/>
            <p14:sldId id="1165"/>
            <p14:sldId id="1164"/>
            <p14:sldId id="1163"/>
            <p14:sldId id="1162"/>
            <p14:sldId id="1161"/>
            <p14:sldId id="1160"/>
            <p14:sldId id="1159"/>
            <p14:sldId id="1158"/>
            <p14:sldId id="1157"/>
            <p14:sldId id="1156"/>
            <p14:sldId id="1155"/>
            <p14:sldId id="1135"/>
            <p14:sldId id="1171"/>
          </p14:sldIdLst>
        </p14:section>
        <p14:section name="Example slides" id="{FD36733B-6F82-4AD2-8B9B-A81FE2EA9F41}">
          <p14:sldIdLst/>
        </p14:section>
        <p14:section name="Untitled Section" id="{AF5C779F-2614-4B34-B2A8-1596B37F8DB3}">
          <p14:sldIdLst>
            <p14:sldId id="101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ie Guirkinger" initials="LG" lastIdx="48" clrIdx="0">
    <p:extLst>
      <p:ext uri="{19B8F6BF-5375-455C-9EA6-DF929625EA0E}">
        <p15:presenceInfo xmlns:p15="http://schemas.microsoft.com/office/powerpoint/2012/main" userId="S::lucie.guirkinger@unep-wcmc.org::709fd1c1-7029-40cd-b109-34a6adc9b67d" providerId="AD"/>
      </p:ext>
    </p:extLst>
  </p:cmAuthor>
  <p:cmAuthor id="2" name="Emma Martin" initials="EM" lastIdx="32" clrIdx="1">
    <p:extLst>
      <p:ext uri="{19B8F6BF-5375-455C-9EA6-DF929625EA0E}">
        <p15:presenceInfo xmlns:p15="http://schemas.microsoft.com/office/powerpoint/2012/main" userId="S::emma.martin@unep-wcmc.org::80e7e199-ddd9-4297-8972-170b340a96b5" providerId="AD"/>
      </p:ext>
    </p:extLst>
  </p:cmAuthor>
  <p:cmAuthor id="3" name="Grania Cooke" initials="GC" lastIdx="4" clrIdx="2">
    <p:extLst>
      <p:ext uri="{19B8F6BF-5375-455C-9EA6-DF929625EA0E}">
        <p15:presenceInfo xmlns:p15="http://schemas.microsoft.com/office/powerpoint/2012/main" userId="S::grania.cooke@unep-wcmc.org::6bbadd39-6848-481d-8a18-46bfbffc187b" providerId="AD"/>
      </p:ext>
    </p:extLst>
  </p:cmAuthor>
  <p:cmAuthor id="4" name="Charlotte Hicks" initials="CH" lastIdx="2" clrIdx="3">
    <p:extLst>
      <p:ext uri="{19B8F6BF-5375-455C-9EA6-DF929625EA0E}">
        <p15:presenceInfo xmlns:p15="http://schemas.microsoft.com/office/powerpoint/2012/main" userId="S::charlotte.hicks@unep-wcmc.org::7c499902-977d-4b42-a027-b3e79e62f465" providerId="AD"/>
      </p:ext>
    </p:extLst>
  </p:cmAuthor>
  <p:cmAuthor id="5" name="Shena Garcia Rangel" initials="SGR" lastIdx="12" clrIdx="4">
    <p:extLst>
      <p:ext uri="{19B8F6BF-5375-455C-9EA6-DF929625EA0E}">
        <p15:presenceInfo xmlns:p15="http://schemas.microsoft.com/office/powerpoint/2012/main" userId="S::Shena.GarciaRangel@unep-wcmc.org::48229d31-f23f-48a2-8334-39c9729d2c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299DF"/>
    <a:srgbClr val="EDCAED"/>
    <a:srgbClr val="97C777"/>
    <a:srgbClr val="A9D18E"/>
    <a:srgbClr val="548235"/>
    <a:srgbClr val="4FCDFF"/>
    <a:srgbClr val="DC9902"/>
    <a:srgbClr val="E5A101"/>
    <a:srgbClr val="D854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F571D5-4A2B-3D61-ABD6-3FC56F35C8A9}" v="14" dt="2022-05-31T15:51:19.084"/>
    <p1510:client id="{0C222745-6339-6E45-3E0D-85ACE4AAA332}" v="3" dt="2022-06-08T12:20:51.853"/>
    <p1510:client id="{3C9821BD-6AB7-FCAC-60AC-C6BDF55A2A88}" v="138" dt="2022-05-25T11:23:12.706"/>
    <p1510:client id="{6F402B50-8D3D-1BC4-F66B-A1D0CDB7CEA2}" v="13" dt="2022-05-30T15:52:24.263"/>
    <p1510:client id="{7677948F-B1B0-45C7-73BB-E2E9D72850FD}" v="94" dt="2022-06-08T11:14:38.721"/>
    <p1510:client id="{8F6E0806-9EFE-580B-949E-D4DDC24D5BAD}" v="4" dt="2022-06-10T08:36:47.675"/>
    <p1510:client id="{B2067C13-BCD3-46C6-B0D5-997F12AD0F82}" v="8" dt="2021-09-22T10:39:50.694"/>
    <p1510:client id="{F3E5A174-7C08-9C1C-BC7C-15DB4B41C608}" v="73" dt="2022-06-08T08:54:19.3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4B73A0-54DC-4B12-99CD-DE5752C8042C}"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pt-BR"/>
        </a:p>
      </dgm:t>
    </dgm:pt>
    <dgm:pt modelId="{A2B472C6-16CA-4AC8-9BA7-8597B34ED29B}">
      <dgm:prSet phldrT="[Texto]"/>
      <dgm:spPr/>
      <dgm:t>
        <a:bodyPr/>
        <a:lstStyle/>
        <a:p>
          <a:r>
            <a:rPr lang="pt-BR"/>
            <a:t>Dialogue</a:t>
          </a:r>
        </a:p>
      </dgm:t>
    </dgm:pt>
    <dgm:pt modelId="{72C40AEC-F8D0-4870-866E-C18BBA241B01}" type="parTrans" cxnId="{024DAF04-35BD-4F99-8584-884AC485C9FE}">
      <dgm:prSet/>
      <dgm:spPr/>
      <dgm:t>
        <a:bodyPr/>
        <a:lstStyle/>
        <a:p>
          <a:endParaRPr lang="pt-BR"/>
        </a:p>
      </dgm:t>
    </dgm:pt>
    <dgm:pt modelId="{739339E4-603C-46D3-A737-945DA47C6A48}" type="sibTrans" cxnId="{024DAF04-35BD-4F99-8584-884AC485C9FE}">
      <dgm:prSet/>
      <dgm:spPr/>
      <dgm:t>
        <a:bodyPr/>
        <a:lstStyle/>
        <a:p>
          <a:endParaRPr lang="pt-BR"/>
        </a:p>
      </dgm:t>
    </dgm:pt>
    <dgm:pt modelId="{627A553E-36C7-4309-A271-F941C7F8C032}">
      <dgm:prSet phldrT="[Texto]"/>
      <dgm:spPr/>
      <dgm:t>
        <a:bodyPr/>
        <a:lstStyle/>
        <a:p>
          <a:r>
            <a:rPr lang="pt-BR"/>
            <a:t>Communication</a:t>
          </a:r>
        </a:p>
      </dgm:t>
    </dgm:pt>
    <dgm:pt modelId="{F0583A4D-A192-49D5-9D0F-ADD6F610229A}" type="parTrans" cxnId="{6093F424-0426-4DF8-991B-786A068CD48C}">
      <dgm:prSet/>
      <dgm:spPr/>
      <dgm:t>
        <a:bodyPr/>
        <a:lstStyle/>
        <a:p>
          <a:endParaRPr lang="pt-BR"/>
        </a:p>
      </dgm:t>
    </dgm:pt>
    <dgm:pt modelId="{11A2A410-80FB-41A9-8EF1-6D4C321CF3E3}" type="sibTrans" cxnId="{6093F424-0426-4DF8-991B-786A068CD48C}">
      <dgm:prSet/>
      <dgm:spPr/>
      <dgm:t>
        <a:bodyPr/>
        <a:lstStyle/>
        <a:p>
          <a:endParaRPr lang="pt-BR"/>
        </a:p>
      </dgm:t>
    </dgm:pt>
    <dgm:pt modelId="{808F2D9F-F856-46C1-A9C3-618CCE19AB39}">
      <dgm:prSet phldrT="[Texto]"/>
      <dgm:spPr/>
      <dgm:t>
        <a:bodyPr/>
        <a:lstStyle/>
        <a:p>
          <a:r>
            <a:rPr lang="pt-BR"/>
            <a:t>Assessment</a:t>
          </a:r>
        </a:p>
      </dgm:t>
    </dgm:pt>
    <dgm:pt modelId="{2888BB0D-5AC3-4D35-85F8-EA0264C9BE4A}" type="parTrans" cxnId="{204E51B8-5097-4D36-B8CA-A3F99B057780}">
      <dgm:prSet/>
      <dgm:spPr/>
      <dgm:t>
        <a:bodyPr/>
        <a:lstStyle/>
        <a:p>
          <a:endParaRPr lang="pt-BR"/>
        </a:p>
      </dgm:t>
    </dgm:pt>
    <dgm:pt modelId="{20639B46-A2DC-47F3-B174-6A398B040D04}" type="sibTrans" cxnId="{204E51B8-5097-4D36-B8CA-A3F99B057780}">
      <dgm:prSet/>
      <dgm:spPr/>
      <dgm:t>
        <a:bodyPr/>
        <a:lstStyle/>
        <a:p>
          <a:endParaRPr lang="pt-BR"/>
        </a:p>
      </dgm:t>
    </dgm:pt>
    <dgm:pt modelId="{EF5CB37F-17FA-486F-80F1-77F93FCD4ED5}" type="pres">
      <dgm:prSet presAssocID="{244B73A0-54DC-4B12-99CD-DE5752C8042C}" presName="Name0" presStyleCnt="0">
        <dgm:presLayoutVars>
          <dgm:dir/>
          <dgm:resizeHandles val="exact"/>
        </dgm:presLayoutVars>
      </dgm:prSet>
      <dgm:spPr/>
    </dgm:pt>
    <dgm:pt modelId="{C12ABE0B-DE9E-47EF-9460-E19B9D0D2D58}" type="pres">
      <dgm:prSet presAssocID="{A2B472C6-16CA-4AC8-9BA7-8597B34ED29B}" presName="node" presStyleLbl="node1" presStyleIdx="0" presStyleCnt="3">
        <dgm:presLayoutVars>
          <dgm:bulletEnabled val="1"/>
        </dgm:presLayoutVars>
      </dgm:prSet>
      <dgm:spPr/>
    </dgm:pt>
    <dgm:pt modelId="{4F619206-46CA-45C4-A072-797B004F3183}" type="pres">
      <dgm:prSet presAssocID="{739339E4-603C-46D3-A737-945DA47C6A48}" presName="sibTrans" presStyleLbl="sibTrans2D1" presStyleIdx="0" presStyleCnt="3"/>
      <dgm:spPr/>
    </dgm:pt>
    <dgm:pt modelId="{CC3A97B8-168F-4DB9-AFE9-2EBA0CAD4999}" type="pres">
      <dgm:prSet presAssocID="{739339E4-603C-46D3-A737-945DA47C6A48}" presName="connectorText" presStyleLbl="sibTrans2D1" presStyleIdx="0" presStyleCnt="3"/>
      <dgm:spPr/>
    </dgm:pt>
    <dgm:pt modelId="{C890DE83-2195-4091-BA80-185B2FB02FE7}" type="pres">
      <dgm:prSet presAssocID="{627A553E-36C7-4309-A271-F941C7F8C032}" presName="node" presStyleLbl="node1" presStyleIdx="1" presStyleCnt="3">
        <dgm:presLayoutVars>
          <dgm:bulletEnabled val="1"/>
        </dgm:presLayoutVars>
      </dgm:prSet>
      <dgm:spPr/>
    </dgm:pt>
    <dgm:pt modelId="{13D6E325-526A-4750-A6D1-43A96AF68489}" type="pres">
      <dgm:prSet presAssocID="{11A2A410-80FB-41A9-8EF1-6D4C321CF3E3}" presName="sibTrans" presStyleLbl="sibTrans2D1" presStyleIdx="1" presStyleCnt="3"/>
      <dgm:spPr/>
    </dgm:pt>
    <dgm:pt modelId="{BD56759D-2B44-481E-A669-F9BFADA341DF}" type="pres">
      <dgm:prSet presAssocID="{11A2A410-80FB-41A9-8EF1-6D4C321CF3E3}" presName="connectorText" presStyleLbl="sibTrans2D1" presStyleIdx="1" presStyleCnt="3"/>
      <dgm:spPr/>
    </dgm:pt>
    <dgm:pt modelId="{0D49AD5E-AA14-4403-8758-490707334522}" type="pres">
      <dgm:prSet presAssocID="{808F2D9F-F856-46C1-A9C3-618CCE19AB39}" presName="node" presStyleLbl="node1" presStyleIdx="2" presStyleCnt="3">
        <dgm:presLayoutVars>
          <dgm:bulletEnabled val="1"/>
        </dgm:presLayoutVars>
      </dgm:prSet>
      <dgm:spPr/>
    </dgm:pt>
    <dgm:pt modelId="{77F07BB5-B166-425A-9871-71393F7D42CA}" type="pres">
      <dgm:prSet presAssocID="{20639B46-A2DC-47F3-B174-6A398B040D04}" presName="sibTrans" presStyleLbl="sibTrans2D1" presStyleIdx="2" presStyleCnt="3"/>
      <dgm:spPr/>
    </dgm:pt>
    <dgm:pt modelId="{D4BBEE6A-A0CC-41CF-A96B-48CA159D9C0C}" type="pres">
      <dgm:prSet presAssocID="{20639B46-A2DC-47F3-B174-6A398B040D04}" presName="connectorText" presStyleLbl="sibTrans2D1" presStyleIdx="2" presStyleCnt="3"/>
      <dgm:spPr/>
    </dgm:pt>
  </dgm:ptLst>
  <dgm:cxnLst>
    <dgm:cxn modelId="{9011DF02-00A5-4403-9C37-4F450155FAA1}" type="presOf" srcId="{739339E4-603C-46D3-A737-945DA47C6A48}" destId="{4F619206-46CA-45C4-A072-797B004F3183}" srcOrd="0" destOrd="0" presId="urn:microsoft.com/office/officeart/2005/8/layout/cycle7"/>
    <dgm:cxn modelId="{024DAF04-35BD-4F99-8584-884AC485C9FE}" srcId="{244B73A0-54DC-4B12-99CD-DE5752C8042C}" destId="{A2B472C6-16CA-4AC8-9BA7-8597B34ED29B}" srcOrd="0" destOrd="0" parTransId="{72C40AEC-F8D0-4870-866E-C18BBA241B01}" sibTransId="{739339E4-603C-46D3-A737-945DA47C6A48}"/>
    <dgm:cxn modelId="{9B61C424-7B2C-467D-9A62-DACDCFFB303D}" type="presOf" srcId="{11A2A410-80FB-41A9-8EF1-6D4C321CF3E3}" destId="{13D6E325-526A-4750-A6D1-43A96AF68489}" srcOrd="0" destOrd="0" presId="urn:microsoft.com/office/officeart/2005/8/layout/cycle7"/>
    <dgm:cxn modelId="{6093F424-0426-4DF8-991B-786A068CD48C}" srcId="{244B73A0-54DC-4B12-99CD-DE5752C8042C}" destId="{627A553E-36C7-4309-A271-F941C7F8C032}" srcOrd="1" destOrd="0" parTransId="{F0583A4D-A192-49D5-9D0F-ADD6F610229A}" sibTransId="{11A2A410-80FB-41A9-8EF1-6D4C321CF3E3}"/>
    <dgm:cxn modelId="{FB12B537-EAA9-41E6-9B1F-7F717AED670E}" type="presOf" srcId="{A2B472C6-16CA-4AC8-9BA7-8597B34ED29B}" destId="{C12ABE0B-DE9E-47EF-9460-E19B9D0D2D58}" srcOrd="0" destOrd="0" presId="urn:microsoft.com/office/officeart/2005/8/layout/cycle7"/>
    <dgm:cxn modelId="{1090F053-5949-4F85-BA66-2A2242C6A573}" type="presOf" srcId="{627A553E-36C7-4309-A271-F941C7F8C032}" destId="{C890DE83-2195-4091-BA80-185B2FB02FE7}" srcOrd="0" destOrd="0" presId="urn:microsoft.com/office/officeart/2005/8/layout/cycle7"/>
    <dgm:cxn modelId="{2F61B77A-B673-49AA-8BE0-403C13386507}" type="presOf" srcId="{808F2D9F-F856-46C1-A9C3-618CCE19AB39}" destId="{0D49AD5E-AA14-4403-8758-490707334522}" srcOrd="0" destOrd="0" presId="urn:microsoft.com/office/officeart/2005/8/layout/cycle7"/>
    <dgm:cxn modelId="{4CF3F47B-EC00-4A19-8608-5E979D417569}" type="presOf" srcId="{11A2A410-80FB-41A9-8EF1-6D4C321CF3E3}" destId="{BD56759D-2B44-481E-A669-F9BFADA341DF}" srcOrd="1" destOrd="0" presId="urn:microsoft.com/office/officeart/2005/8/layout/cycle7"/>
    <dgm:cxn modelId="{ED97A7A0-F108-4459-992F-F6BE5375BF93}" type="presOf" srcId="{739339E4-603C-46D3-A737-945DA47C6A48}" destId="{CC3A97B8-168F-4DB9-AFE9-2EBA0CAD4999}" srcOrd="1" destOrd="0" presId="urn:microsoft.com/office/officeart/2005/8/layout/cycle7"/>
    <dgm:cxn modelId="{DE632BAA-CD77-4CB3-BD05-61849717D6E8}" type="presOf" srcId="{244B73A0-54DC-4B12-99CD-DE5752C8042C}" destId="{EF5CB37F-17FA-486F-80F1-77F93FCD4ED5}" srcOrd="0" destOrd="0" presId="urn:microsoft.com/office/officeart/2005/8/layout/cycle7"/>
    <dgm:cxn modelId="{75EAFFAD-23FC-4C67-8F99-E5139EB9AF07}" type="presOf" srcId="{20639B46-A2DC-47F3-B174-6A398B040D04}" destId="{D4BBEE6A-A0CC-41CF-A96B-48CA159D9C0C}" srcOrd="1" destOrd="0" presId="urn:microsoft.com/office/officeart/2005/8/layout/cycle7"/>
    <dgm:cxn modelId="{A87F56B2-359D-4036-BD40-10919759CBBC}" type="presOf" srcId="{20639B46-A2DC-47F3-B174-6A398B040D04}" destId="{77F07BB5-B166-425A-9871-71393F7D42CA}" srcOrd="0" destOrd="0" presId="urn:microsoft.com/office/officeart/2005/8/layout/cycle7"/>
    <dgm:cxn modelId="{204E51B8-5097-4D36-B8CA-A3F99B057780}" srcId="{244B73A0-54DC-4B12-99CD-DE5752C8042C}" destId="{808F2D9F-F856-46C1-A9C3-618CCE19AB39}" srcOrd="2" destOrd="0" parTransId="{2888BB0D-5AC3-4D35-85F8-EA0264C9BE4A}" sibTransId="{20639B46-A2DC-47F3-B174-6A398B040D04}"/>
    <dgm:cxn modelId="{06C9AE02-60DF-4977-94D6-4FA3845BB2A1}" type="presParOf" srcId="{EF5CB37F-17FA-486F-80F1-77F93FCD4ED5}" destId="{C12ABE0B-DE9E-47EF-9460-E19B9D0D2D58}" srcOrd="0" destOrd="0" presId="urn:microsoft.com/office/officeart/2005/8/layout/cycle7"/>
    <dgm:cxn modelId="{5E9D25B6-0C64-4196-B24D-1D758D8F9D74}" type="presParOf" srcId="{EF5CB37F-17FA-486F-80F1-77F93FCD4ED5}" destId="{4F619206-46CA-45C4-A072-797B004F3183}" srcOrd="1" destOrd="0" presId="urn:microsoft.com/office/officeart/2005/8/layout/cycle7"/>
    <dgm:cxn modelId="{B3BBEE63-3AB7-4038-9D85-7CFA0C560392}" type="presParOf" srcId="{4F619206-46CA-45C4-A072-797B004F3183}" destId="{CC3A97B8-168F-4DB9-AFE9-2EBA0CAD4999}" srcOrd="0" destOrd="0" presId="urn:microsoft.com/office/officeart/2005/8/layout/cycle7"/>
    <dgm:cxn modelId="{B1E38A89-76FE-4314-B765-7B01EA6608F7}" type="presParOf" srcId="{EF5CB37F-17FA-486F-80F1-77F93FCD4ED5}" destId="{C890DE83-2195-4091-BA80-185B2FB02FE7}" srcOrd="2" destOrd="0" presId="urn:microsoft.com/office/officeart/2005/8/layout/cycle7"/>
    <dgm:cxn modelId="{FA88FA55-8A72-4207-9763-075BFBBE3159}" type="presParOf" srcId="{EF5CB37F-17FA-486F-80F1-77F93FCD4ED5}" destId="{13D6E325-526A-4750-A6D1-43A96AF68489}" srcOrd="3" destOrd="0" presId="urn:microsoft.com/office/officeart/2005/8/layout/cycle7"/>
    <dgm:cxn modelId="{1077630B-1888-4479-930F-7A28A1B84F33}" type="presParOf" srcId="{13D6E325-526A-4750-A6D1-43A96AF68489}" destId="{BD56759D-2B44-481E-A669-F9BFADA341DF}" srcOrd="0" destOrd="0" presId="urn:microsoft.com/office/officeart/2005/8/layout/cycle7"/>
    <dgm:cxn modelId="{A330F6BD-C934-4C42-ACC4-7AC4B8403B36}" type="presParOf" srcId="{EF5CB37F-17FA-486F-80F1-77F93FCD4ED5}" destId="{0D49AD5E-AA14-4403-8758-490707334522}" srcOrd="4" destOrd="0" presId="urn:microsoft.com/office/officeart/2005/8/layout/cycle7"/>
    <dgm:cxn modelId="{2C7BE946-9F65-4CBC-8563-0F66581EB73E}" type="presParOf" srcId="{EF5CB37F-17FA-486F-80F1-77F93FCD4ED5}" destId="{77F07BB5-B166-425A-9871-71393F7D42CA}" srcOrd="5" destOrd="0" presId="urn:microsoft.com/office/officeart/2005/8/layout/cycle7"/>
    <dgm:cxn modelId="{12515C0E-8F49-428F-BE8E-94F995CB6613}" type="presParOf" srcId="{77F07BB5-B166-425A-9871-71393F7D42CA}" destId="{D4BBEE6A-A0CC-41CF-A96B-48CA159D9C0C}"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2ABE0B-DE9E-47EF-9460-E19B9D0D2D58}">
      <dsp:nvSpPr>
        <dsp:cNvPr id="0" name=""/>
        <dsp:cNvSpPr/>
      </dsp:nvSpPr>
      <dsp:spPr>
        <a:xfrm>
          <a:off x="2943448" y="1529"/>
          <a:ext cx="2342703" cy="1171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pt-BR" sz="2500" kern="1200"/>
            <a:t>Dialogue</a:t>
          </a:r>
        </a:p>
      </dsp:txBody>
      <dsp:txXfrm>
        <a:off x="2977756" y="35837"/>
        <a:ext cx="2274087" cy="1102735"/>
      </dsp:txXfrm>
    </dsp:sp>
    <dsp:sp modelId="{4F619206-46CA-45C4-A072-797B004F3183}">
      <dsp:nvSpPr>
        <dsp:cNvPr id="0" name=""/>
        <dsp:cNvSpPr/>
      </dsp:nvSpPr>
      <dsp:spPr>
        <a:xfrm rot="3600000">
          <a:off x="4471375" y="2057994"/>
          <a:ext cx="1221869" cy="40997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pt-BR" sz="1700" kern="1200"/>
        </a:p>
      </dsp:txBody>
      <dsp:txXfrm>
        <a:off x="4594367" y="2139989"/>
        <a:ext cx="975885" cy="245983"/>
      </dsp:txXfrm>
    </dsp:sp>
    <dsp:sp modelId="{C890DE83-2195-4091-BA80-185B2FB02FE7}">
      <dsp:nvSpPr>
        <dsp:cNvPr id="0" name=""/>
        <dsp:cNvSpPr/>
      </dsp:nvSpPr>
      <dsp:spPr>
        <a:xfrm>
          <a:off x="4878468" y="3353082"/>
          <a:ext cx="2342703" cy="1171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pt-BR" sz="2500" kern="1200"/>
            <a:t>Communication</a:t>
          </a:r>
        </a:p>
      </dsp:txBody>
      <dsp:txXfrm>
        <a:off x="4912776" y="3387390"/>
        <a:ext cx="2274087" cy="1102735"/>
      </dsp:txXfrm>
    </dsp:sp>
    <dsp:sp modelId="{13D6E325-526A-4750-A6D1-43A96AF68489}">
      <dsp:nvSpPr>
        <dsp:cNvPr id="0" name=""/>
        <dsp:cNvSpPr/>
      </dsp:nvSpPr>
      <dsp:spPr>
        <a:xfrm rot="10800000">
          <a:off x="3503865" y="3733771"/>
          <a:ext cx="1221869" cy="40997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pt-BR" sz="1700" kern="1200"/>
        </a:p>
      </dsp:txBody>
      <dsp:txXfrm rot="10800000">
        <a:off x="3626857" y="3815766"/>
        <a:ext cx="975885" cy="245983"/>
      </dsp:txXfrm>
    </dsp:sp>
    <dsp:sp modelId="{0D49AD5E-AA14-4403-8758-490707334522}">
      <dsp:nvSpPr>
        <dsp:cNvPr id="0" name=""/>
        <dsp:cNvSpPr/>
      </dsp:nvSpPr>
      <dsp:spPr>
        <a:xfrm>
          <a:off x="1008428" y="3353082"/>
          <a:ext cx="2342703" cy="1171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pt-BR" sz="2500" kern="1200"/>
            <a:t>Assessment</a:t>
          </a:r>
        </a:p>
      </dsp:txBody>
      <dsp:txXfrm>
        <a:off x="1042736" y="3387390"/>
        <a:ext cx="2274087" cy="1102735"/>
      </dsp:txXfrm>
    </dsp:sp>
    <dsp:sp modelId="{77F07BB5-B166-425A-9871-71393F7D42CA}">
      <dsp:nvSpPr>
        <dsp:cNvPr id="0" name=""/>
        <dsp:cNvSpPr/>
      </dsp:nvSpPr>
      <dsp:spPr>
        <a:xfrm rot="18000000">
          <a:off x="2536355" y="2057994"/>
          <a:ext cx="1221869" cy="40997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pt-BR" sz="1700" kern="1200"/>
        </a:p>
      </dsp:txBody>
      <dsp:txXfrm>
        <a:off x="2659347" y="2139989"/>
        <a:ext cx="975885" cy="245983"/>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5DAC6-24EA-4865-AE8E-D7C3C79518B5}" type="datetimeFigureOut">
              <a:rPr lang="en-GB" smtClean="0"/>
              <a:t>10/06/2022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3C4882-F330-4392-8B1B-F45274F8A291}" type="slidenum">
              <a:rPr lang="en-GB" smtClean="0"/>
              <a:t>‹#›</a:t>
            </a:fld>
            <a:endParaRPr lang="en-GB"/>
          </a:p>
        </p:txBody>
      </p:sp>
    </p:spTree>
    <p:extLst>
      <p:ext uri="{BB962C8B-B14F-4D97-AF65-F5344CB8AC3E}">
        <p14:creationId xmlns:p14="http://schemas.microsoft.com/office/powerpoint/2010/main" val="2608938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BEB882-8027-4334-A9D1-8050A8A242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851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5"/>
          </p:nvPr>
        </p:nvSpPr>
        <p:spPr/>
        <p:txBody>
          <a:bodyPr/>
          <a:lstStyle/>
          <a:p>
            <a:fld id="{4E2BD510-9CBF-6F4D-ADBA-856DB0A434EC}" type="slidenum">
              <a:rPr lang="en-US" smtClean="0"/>
              <a:t>26</a:t>
            </a:fld>
            <a:endParaRPr lang="en-US"/>
          </a:p>
        </p:txBody>
      </p:sp>
    </p:spTree>
    <p:extLst>
      <p:ext uri="{BB962C8B-B14F-4D97-AF65-F5344CB8AC3E}">
        <p14:creationId xmlns:p14="http://schemas.microsoft.com/office/powerpoint/2010/main" val="2294040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4E2BD510-9CBF-6F4D-ADBA-856DB0A434EC}" type="slidenum">
              <a:rPr lang="en-US" smtClean="0"/>
              <a:t>27</a:t>
            </a:fld>
            <a:endParaRPr lang="en-US"/>
          </a:p>
        </p:txBody>
      </p:sp>
    </p:spTree>
    <p:extLst>
      <p:ext uri="{BB962C8B-B14F-4D97-AF65-F5344CB8AC3E}">
        <p14:creationId xmlns:p14="http://schemas.microsoft.com/office/powerpoint/2010/main" val="2847982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a:solidFill>
                  <a:srgbClr val="FFFF00"/>
                </a:solidFill>
                <a:latin typeface="Helvetica Neue Thin" panose="020B0403020202020204" pitchFamily="34" charset="0"/>
                <a:ea typeface="Helvetica Neue Thin" panose="020B0403020202020204" pitchFamily="34" charset="0"/>
                <a:cs typeface="Helvetica Neue Condensed" panose="02000503000000020004" pitchFamily="2" charset="0"/>
              </a:rPr>
              <a:t>The assessment was developed in close consultations with representatives of the federal government, civil society, the private sector, and indigenous peoples.</a:t>
            </a:r>
            <a:endParaRPr lang="pt-BR"/>
          </a:p>
        </p:txBody>
      </p:sp>
      <p:sp>
        <p:nvSpPr>
          <p:cNvPr id="4" name="Espaço Reservado para Número de Slide 3"/>
          <p:cNvSpPr>
            <a:spLocks noGrp="1"/>
          </p:cNvSpPr>
          <p:nvPr>
            <p:ph type="sldNum" sz="quarter" idx="5"/>
          </p:nvPr>
        </p:nvSpPr>
        <p:spPr/>
        <p:txBody>
          <a:bodyPr/>
          <a:lstStyle/>
          <a:p>
            <a:fld id="{4E2BD510-9CBF-6F4D-ADBA-856DB0A434EC}" type="slidenum">
              <a:rPr lang="en-US" smtClean="0"/>
              <a:t>30</a:t>
            </a:fld>
            <a:endParaRPr lang="en-US"/>
          </a:p>
        </p:txBody>
      </p:sp>
    </p:spTree>
    <p:extLst>
      <p:ext uri="{BB962C8B-B14F-4D97-AF65-F5344CB8AC3E}">
        <p14:creationId xmlns:p14="http://schemas.microsoft.com/office/powerpoint/2010/main" val="2115503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0" kern="1200">
                <a:solidFill>
                  <a:schemeClr val="tx1"/>
                </a:solidFill>
                <a:effectLst/>
                <a:latin typeface="+mn-lt"/>
                <a:ea typeface="+mn-ea"/>
                <a:cs typeface="+mn-cs"/>
              </a:rPr>
              <a:t>The </a:t>
            </a:r>
            <a:r>
              <a:rPr lang="pt-BR" sz="1200" b="1" i="0" kern="1200" err="1">
                <a:solidFill>
                  <a:schemeClr val="tx1"/>
                </a:solidFill>
                <a:effectLst/>
                <a:latin typeface="+mn-lt"/>
                <a:ea typeface="+mn-ea"/>
                <a:cs typeface="+mn-cs"/>
              </a:rPr>
              <a:t>loss</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of</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biodiversity</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caused</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by</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the</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conversion</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of</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native</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ecosystems</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and</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the</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unsustainable</a:t>
            </a:r>
            <a:r>
              <a:rPr lang="pt-BR" sz="1200" b="1" i="0" kern="1200">
                <a:solidFill>
                  <a:schemeClr val="tx1"/>
                </a:solidFill>
                <a:effectLst/>
                <a:latin typeface="+mn-lt"/>
                <a:ea typeface="+mn-ea"/>
                <a:cs typeface="+mn-cs"/>
              </a:rPr>
              <a:t> use </a:t>
            </a:r>
            <a:r>
              <a:rPr lang="pt-BR" sz="1200" b="1" i="0" kern="1200" err="1">
                <a:solidFill>
                  <a:schemeClr val="tx1"/>
                </a:solidFill>
                <a:effectLst/>
                <a:latin typeface="+mn-lt"/>
                <a:ea typeface="+mn-ea"/>
                <a:cs typeface="+mn-cs"/>
              </a:rPr>
              <a:t>of</a:t>
            </a:r>
            <a:r>
              <a:rPr lang="pt-BR" sz="1200" b="1" i="0" kern="1200">
                <a:solidFill>
                  <a:schemeClr val="tx1"/>
                </a:solidFill>
                <a:effectLst/>
                <a:latin typeface="+mn-lt"/>
                <a:ea typeface="+mn-ea"/>
                <a:cs typeface="+mn-cs"/>
              </a:rPr>
              <a:t> natural </a:t>
            </a:r>
            <a:r>
              <a:rPr lang="pt-BR" sz="1200" b="1" i="0" kern="1200" err="1">
                <a:solidFill>
                  <a:schemeClr val="tx1"/>
                </a:solidFill>
                <a:effectLst/>
                <a:latin typeface="+mn-lt"/>
                <a:ea typeface="+mn-ea"/>
                <a:cs typeface="+mn-cs"/>
              </a:rPr>
              <a:t>resources</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threatens</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essential</a:t>
            </a:r>
            <a:r>
              <a:rPr lang="pt-BR" sz="1200" b="1" i="0" kern="1200">
                <a:solidFill>
                  <a:schemeClr val="tx1"/>
                </a:solidFill>
                <a:effectLst/>
                <a:latin typeface="+mn-lt"/>
                <a:ea typeface="+mn-ea"/>
                <a:cs typeface="+mn-cs"/>
              </a:rPr>
              <a:t> processes for </a:t>
            </a:r>
            <a:r>
              <a:rPr lang="pt-BR" sz="1200" b="1" i="0" kern="1200" err="1">
                <a:solidFill>
                  <a:schemeClr val="tx1"/>
                </a:solidFill>
                <a:effectLst/>
                <a:latin typeface="+mn-lt"/>
                <a:ea typeface="+mn-ea"/>
                <a:cs typeface="+mn-cs"/>
              </a:rPr>
              <a:t>human</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well-being</a:t>
            </a:r>
            <a:r>
              <a:rPr lang="pt-BR" sz="1200" b="1" i="0" kern="1200">
                <a:solidFill>
                  <a:schemeClr val="tx1"/>
                </a:solidFill>
                <a:effectLst/>
                <a:latin typeface="+mn-lt"/>
                <a:ea typeface="+mn-ea"/>
                <a:cs typeface="+mn-cs"/>
              </a:rPr>
              <a:t>. The </a:t>
            </a:r>
            <a:r>
              <a:rPr lang="pt-BR" sz="1200" b="1" i="0" kern="1200" err="1">
                <a:solidFill>
                  <a:schemeClr val="tx1"/>
                </a:solidFill>
                <a:effectLst/>
                <a:latin typeface="+mn-lt"/>
                <a:ea typeface="+mn-ea"/>
                <a:cs typeface="+mn-cs"/>
              </a:rPr>
              <a:t>growing</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systemic</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crisis</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economic</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climatic</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hydrological</a:t>
            </a:r>
            <a:r>
              <a:rPr lang="pt-BR" sz="1200" b="1" i="0" kern="1200">
                <a:solidFill>
                  <a:schemeClr val="tx1"/>
                </a:solidFill>
                <a:effectLst/>
                <a:latin typeface="+mn-lt"/>
                <a:ea typeface="+mn-ea"/>
                <a:cs typeface="+mn-cs"/>
              </a:rPr>
              <a:t>, food </a:t>
            </a:r>
            <a:r>
              <a:rPr lang="pt-BR" sz="1200" b="1" i="0" kern="1200" err="1">
                <a:solidFill>
                  <a:schemeClr val="tx1"/>
                </a:solidFill>
                <a:effectLst/>
                <a:latin typeface="+mn-lt"/>
                <a:ea typeface="+mn-ea"/>
                <a:cs typeface="+mn-cs"/>
              </a:rPr>
              <a:t>and</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migratory</a:t>
            </a:r>
            <a:r>
              <a:rPr lang="pt-BR" sz="1200" b="1" i="0" kern="1200">
                <a:solidFill>
                  <a:schemeClr val="tx1"/>
                </a:solidFill>
                <a:effectLst/>
                <a:latin typeface="+mn-lt"/>
                <a:ea typeface="+mn-ea"/>
                <a:cs typeface="+mn-cs"/>
              </a:rPr>
              <a:t>) in </a:t>
            </a:r>
            <a:r>
              <a:rPr lang="pt-BR" sz="1200" b="1" i="0" kern="1200" err="1">
                <a:solidFill>
                  <a:schemeClr val="tx1"/>
                </a:solidFill>
                <a:effectLst/>
                <a:latin typeface="+mn-lt"/>
                <a:ea typeface="+mn-ea"/>
                <a:cs typeface="+mn-cs"/>
              </a:rPr>
              <a:t>Brazil</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is</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contrasted</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by</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the</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country's</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vast</a:t>
            </a:r>
            <a:r>
              <a:rPr lang="pt-BR" sz="1200" b="1" i="0" kern="1200">
                <a:solidFill>
                  <a:schemeClr val="tx1"/>
                </a:solidFill>
                <a:effectLst/>
                <a:latin typeface="+mn-lt"/>
                <a:ea typeface="+mn-ea"/>
                <a:cs typeface="+mn-cs"/>
              </a:rPr>
              <a:t> range </a:t>
            </a:r>
            <a:r>
              <a:rPr lang="pt-BR" sz="1200" b="1" i="0" kern="1200" err="1">
                <a:solidFill>
                  <a:schemeClr val="tx1"/>
                </a:solidFill>
                <a:effectLst/>
                <a:latin typeface="+mn-lt"/>
                <a:ea typeface="+mn-ea"/>
                <a:cs typeface="+mn-cs"/>
              </a:rPr>
              <a:t>of</a:t>
            </a:r>
            <a:r>
              <a:rPr lang="pt-BR" sz="1200" b="1" i="0" kern="1200">
                <a:solidFill>
                  <a:schemeClr val="tx1"/>
                </a:solidFill>
                <a:effectLst/>
                <a:latin typeface="+mn-lt"/>
                <a:ea typeface="+mn-ea"/>
                <a:cs typeface="+mn-cs"/>
              </a:rPr>
              <a:t> natural </a:t>
            </a:r>
            <a:r>
              <a:rPr lang="pt-BR" sz="1200" b="1" i="0" kern="1200" err="1">
                <a:solidFill>
                  <a:schemeClr val="tx1"/>
                </a:solidFill>
                <a:effectLst/>
                <a:latin typeface="+mn-lt"/>
                <a:ea typeface="+mn-ea"/>
                <a:cs typeface="+mn-cs"/>
              </a:rPr>
              <a:t>resources</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and</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opportunities</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to</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address</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these</a:t>
            </a:r>
            <a:r>
              <a:rPr lang="pt-BR" sz="1200" b="1" i="0" kern="1200">
                <a:solidFill>
                  <a:schemeClr val="tx1"/>
                </a:solidFill>
                <a:effectLst/>
                <a:latin typeface="+mn-lt"/>
                <a:ea typeface="+mn-ea"/>
                <a:cs typeface="+mn-cs"/>
              </a:rPr>
              <a:t> </a:t>
            </a:r>
            <a:r>
              <a:rPr lang="pt-BR" sz="1200" b="1" i="0" kern="1200" err="1">
                <a:solidFill>
                  <a:schemeClr val="tx1"/>
                </a:solidFill>
                <a:effectLst/>
                <a:latin typeface="+mn-lt"/>
                <a:ea typeface="+mn-ea"/>
                <a:cs typeface="+mn-cs"/>
              </a:rPr>
              <a:t>demands</a:t>
            </a:r>
            <a:r>
              <a:rPr lang="pt-BR" sz="1200" b="1" i="0" kern="1200">
                <a:solidFill>
                  <a:schemeClr val="tx1"/>
                </a:solidFill>
                <a:effectLst/>
                <a:latin typeface="+mn-lt"/>
                <a:ea typeface="+mn-ea"/>
                <a:cs typeface="+mn-cs"/>
              </a:rPr>
              <a:t>.</a:t>
            </a:r>
            <a:r>
              <a:rPr lang="pt-BR" sz="1200" b="0" i="0" kern="1200">
                <a:solidFill>
                  <a:schemeClr val="tx1"/>
                </a:solidFill>
                <a:effectLst/>
                <a:latin typeface="+mn-lt"/>
                <a:ea typeface="+mn-ea"/>
                <a:cs typeface="+mn-cs"/>
              </a:rPr>
              <a:t> Its </a:t>
            </a:r>
            <a:r>
              <a:rPr lang="pt-BR" sz="1200" b="0" i="0" kern="1200" err="1">
                <a:solidFill>
                  <a:schemeClr val="tx1"/>
                </a:solidFill>
                <a:effectLst/>
                <a:latin typeface="+mn-lt"/>
                <a:ea typeface="+mn-ea"/>
                <a:cs typeface="+mn-cs"/>
              </a:rPr>
              <a:t>enormous</a:t>
            </a:r>
            <a:r>
              <a:rPr lang="pt-BR" sz="1200" b="0" i="0" kern="1200">
                <a:solidFill>
                  <a:schemeClr val="tx1"/>
                </a:solidFill>
                <a:effectLst/>
                <a:latin typeface="+mn-lt"/>
                <a:ea typeface="+mn-ea"/>
                <a:cs typeface="+mn-cs"/>
              </a:rPr>
              <a:t> natural capital </a:t>
            </a:r>
            <a:r>
              <a:rPr lang="pt-BR" sz="1200" b="0" i="0" kern="1200" err="1">
                <a:solidFill>
                  <a:schemeClr val="tx1"/>
                </a:solidFill>
                <a:effectLst/>
                <a:latin typeface="+mn-lt"/>
                <a:ea typeface="+mn-ea"/>
                <a:cs typeface="+mn-cs"/>
              </a:rPr>
              <a:t>provides</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the</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conditions</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needed</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to</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transform</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the</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conservation</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and</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sustainable</a:t>
            </a:r>
            <a:r>
              <a:rPr lang="pt-BR" sz="1200" b="0" i="0" kern="1200">
                <a:solidFill>
                  <a:schemeClr val="tx1"/>
                </a:solidFill>
                <a:effectLst/>
                <a:latin typeface="+mn-lt"/>
                <a:ea typeface="+mn-ea"/>
                <a:cs typeface="+mn-cs"/>
              </a:rPr>
              <a:t> use </a:t>
            </a:r>
            <a:r>
              <a:rPr lang="pt-BR" sz="1200" b="0" i="0" kern="1200" err="1">
                <a:solidFill>
                  <a:schemeClr val="tx1"/>
                </a:solidFill>
                <a:effectLst/>
                <a:latin typeface="+mn-lt"/>
                <a:ea typeface="+mn-ea"/>
                <a:cs typeface="+mn-cs"/>
              </a:rPr>
              <a:t>of</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environmental</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assets</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into</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development</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opportunities</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capable</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of</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dealing</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with</a:t>
            </a:r>
            <a:r>
              <a:rPr lang="pt-BR" sz="1200" b="0" i="0" kern="1200">
                <a:solidFill>
                  <a:schemeClr val="tx1"/>
                </a:solidFill>
                <a:effectLst/>
                <a:latin typeface="+mn-lt"/>
                <a:ea typeface="+mn-ea"/>
                <a:cs typeface="+mn-cs"/>
              </a:rPr>
              <a:t> future </a:t>
            </a:r>
            <a:r>
              <a:rPr lang="pt-BR" sz="1200" b="0" i="0" kern="1200" err="1">
                <a:solidFill>
                  <a:schemeClr val="tx1"/>
                </a:solidFill>
                <a:effectLst/>
                <a:latin typeface="+mn-lt"/>
                <a:ea typeface="+mn-ea"/>
                <a:cs typeface="+mn-cs"/>
              </a:rPr>
              <a:t>climate</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changes</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while</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promoting</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socioeconomic</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prosperity</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This</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unusual</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combination</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results</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from</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the</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fact</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that</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the</a:t>
            </a:r>
            <a:r>
              <a:rPr lang="pt-BR" sz="1200" b="0" i="0" kern="1200">
                <a:solidFill>
                  <a:schemeClr val="tx1"/>
                </a:solidFill>
                <a:effectLst/>
                <a:latin typeface="+mn-lt"/>
                <a:ea typeface="+mn-ea"/>
                <a:cs typeface="+mn-cs"/>
              </a:rPr>
              <a:t> high </a:t>
            </a:r>
            <a:r>
              <a:rPr lang="pt-BR" sz="1200" b="0" i="0" kern="1200" err="1">
                <a:solidFill>
                  <a:schemeClr val="tx1"/>
                </a:solidFill>
                <a:effectLst/>
                <a:latin typeface="+mn-lt"/>
                <a:ea typeface="+mn-ea"/>
                <a:cs typeface="+mn-cs"/>
              </a:rPr>
              <a:t>potential</a:t>
            </a:r>
            <a:r>
              <a:rPr lang="pt-BR" sz="1200" b="0" i="0" kern="1200">
                <a:solidFill>
                  <a:schemeClr val="tx1"/>
                </a:solidFill>
                <a:effectLst/>
                <a:latin typeface="+mn-lt"/>
                <a:ea typeface="+mn-ea"/>
                <a:cs typeface="+mn-cs"/>
              </a:rPr>
              <a:t> for </a:t>
            </a:r>
            <a:r>
              <a:rPr lang="pt-BR" sz="1200" b="0" i="0" kern="1200" err="1">
                <a:solidFill>
                  <a:schemeClr val="tx1"/>
                </a:solidFill>
                <a:effectLst/>
                <a:latin typeface="+mn-lt"/>
                <a:ea typeface="+mn-ea"/>
                <a:cs typeface="+mn-cs"/>
              </a:rPr>
              <a:t>economic</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production</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present</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and</a:t>
            </a:r>
            <a:r>
              <a:rPr lang="pt-BR" sz="1200" b="0" i="0" kern="1200">
                <a:solidFill>
                  <a:schemeClr val="tx1"/>
                </a:solidFill>
                <a:effectLst/>
                <a:latin typeface="+mn-lt"/>
                <a:ea typeface="+mn-ea"/>
                <a:cs typeface="+mn-cs"/>
              </a:rPr>
              <a:t> future) </a:t>
            </a:r>
            <a:r>
              <a:rPr lang="pt-BR" sz="1200" b="0" i="0" kern="1200" err="1">
                <a:solidFill>
                  <a:schemeClr val="tx1"/>
                </a:solidFill>
                <a:effectLst/>
                <a:latin typeface="+mn-lt"/>
                <a:ea typeface="+mn-ea"/>
                <a:cs typeface="+mn-cs"/>
              </a:rPr>
              <a:t>depends</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on</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maintaining</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biodiversity</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resources</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and</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associated</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ecosystem</a:t>
            </a:r>
            <a:r>
              <a:rPr lang="pt-BR" sz="1200" b="0" i="0" kern="1200">
                <a:solidFill>
                  <a:schemeClr val="tx1"/>
                </a:solidFill>
                <a:effectLst/>
                <a:latin typeface="+mn-lt"/>
                <a:ea typeface="+mn-ea"/>
                <a:cs typeface="+mn-cs"/>
              </a:rPr>
              <a:t> </a:t>
            </a:r>
            <a:r>
              <a:rPr lang="pt-BR" sz="1200" b="0" i="0" kern="1200" err="1">
                <a:solidFill>
                  <a:schemeClr val="tx1"/>
                </a:solidFill>
                <a:effectLst/>
                <a:latin typeface="+mn-lt"/>
                <a:ea typeface="+mn-ea"/>
                <a:cs typeface="+mn-cs"/>
              </a:rPr>
              <a:t>services</a:t>
            </a:r>
            <a:endParaRPr lang="pt-BR"/>
          </a:p>
        </p:txBody>
      </p:sp>
      <p:sp>
        <p:nvSpPr>
          <p:cNvPr id="4" name="Espaço Reservado para Número de Slide 3"/>
          <p:cNvSpPr>
            <a:spLocks noGrp="1"/>
          </p:cNvSpPr>
          <p:nvPr>
            <p:ph type="sldNum" sz="quarter" idx="5"/>
          </p:nvPr>
        </p:nvSpPr>
        <p:spPr/>
        <p:txBody>
          <a:bodyPr/>
          <a:lstStyle/>
          <a:p>
            <a:fld id="{4E2BD510-9CBF-6F4D-ADBA-856DB0A434EC}" type="slidenum">
              <a:rPr lang="en-US" smtClean="0"/>
              <a:t>39</a:t>
            </a:fld>
            <a:endParaRPr lang="en-US"/>
          </a:p>
        </p:txBody>
      </p:sp>
    </p:spTree>
    <p:extLst>
      <p:ext uri="{BB962C8B-B14F-4D97-AF65-F5344CB8AC3E}">
        <p14:creationId xmlns:p14="http://schemas.microsoft.com/office/powerpoint/2010/main" val="1188223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BEB882-8027-4334-A9D1-8050A8A242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044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BEB882-8027-4334-A9D1-8050A8A242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058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BEB882-8027-4334-A9D1-8050A8A242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842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FA49F-0189-A243-B73C-CA5076C2962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821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Before I proceed, I will just briefly cover housekeeping for today’s session…..</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07DDD-51E6-407E-BFA6-7569AD8C113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3622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BEB882-8027-4334-A9D1-8050A8A242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113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It is my pleasure to announce the reconvening of The Sub-Global Assessment Network (SGAN) </a:t>
            </a:r>
          </a:p>
          <a:p>
            <a:r>
              <a:rPr lang="en-GB" sz="1200" kern="1200">
                <a:solidFill>
                  <a:schemeClr val="tx1"/>
                </a:solidFill>
                <a:effectLst/>
                <a:latin typeface="+mn-lt"/>
                <a:ea typeface="+mn-ea"/>
                <a:cs typeface="+mn-cs"/>
              </a:rPr>
              <a:t>READ SCREEN</a:t>
            </a:r>
          </a:p>
          <a:p>
            <a:r>
              <a:rPr lang="en-GB" sz="1200" kern="1200">
                <a:solidFill>
                  <a:schemeClr val="tx1"/>
                </a:solidFill>
                <a:effectLst/>
                <a:latin typeface="+mn-lt"/>
                <a:ea typeface="+mn-ea"/>
                <a:cs typeface="+mn-cs"/>
              </a:rPr>
              <a:t>The SGAN aims to convene a community of practice building capacity and sharing experiences about sub-global ecosystems assessments. Members of the network may include practitioners, researchers and decision-makers.</a:t>
            </a:r>
            <a:br>
              <a:rPr lang="en-GB" sz="1200" kern="1200">
                <a:solidFill>
                  <a:schemeClr val="tx1"/>
                </a:solidFill>
                <a:effectLst/>
                <a:latin typeface="+mn-lt"/>
                <a:ea typeface="+mn-ea"/>
                <a:cs typeface="+mn-cs"/>
              </a:rPr>
            </a:b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By bringing together the National Ecosystem Assessment Initiative and the Sub-Global Assessment Network, UNEP aims to increase our support to countries undertaking sub-global ecosystem assessments and foster knowledge sharing and capacity building among those involved on assessments.</a:t>
            </a:r>
          </a:p>
          <a:p>
            <a:r>
              <a:rPr lang="en-GB" sz="1200" kern="1200">
                <a:solidFill>
                  <a:schemeClr val="tx1"/>
                </a:solidFill>
                <a:effectLst/>
                <a:latin typeface="+mn-lt"/>
                <a:ea typeface="+mn-ea"/>
                <a:cs typeface="+mn-cs"/>
              </a:rPr>
              <a:t>(In 2007, the United Nations Environment Programme (UNEP), in collaboration with a consortium of partners, convened the SGAN to provide ongoing support to sub-global assessments catalysed during the Millennium Ecosystem Assessment or in its follow-up.)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4538D7-8246-4C11-8DE2-3490AAFD53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022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4538D7-8246-4C11-8DE2-3490AAFD53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312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BEB882-8027-4334-A9D1-8050A8A242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22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eaLnBrk="1" hangingPunct="1">
              <a:spcBef>
                <a:spcPct val="0"/>
              </a:spcBef>
            </a:pPr>
            <a:endParaRPr lang="pt-BR" sz="1200" kern="1200">
              <a:solidFill>
                <a:schemeClr val="tx1"/>
              </a:solidFill>
              <a:latin typeface="+mn-lt"/>
              <a:ea typeface="MS PGothic" pitchFamily="34" charset="-128"/>
              <a:cs typeface="+mn-cs"/>
            </a:endParaRP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5F5384-A649-4174-83A3-BF3BECA54C51}"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6443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BEB882-8027-4334-A9D1-8050A8A242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68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43295-62D2-4E80-A83F-47BF305283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B7FD89F-0F6F-4912-8EE3-A4681FE14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C76403-1DC7-439C-83EC-3D9DA29F6398}"/>
              </a:ext>
            </a:extLst>
          </p:cNvPr>
          <p:cNvSpPr>
            <a:spLocks noGrp="1"/>
          </p:cNvSpPr>
          <p:nvPr>
            <p:ph type="dt" sz="half" idx="10"/>
          </p:nvPr>
        </p:nvSpPr>
        <p:spPr/>
        <p:txBody>
          <a:bodyPr/>
          <a:lstStyle/>
          <a:p>
            <a:fld id="{ED77F0F1-CDC1-41B6-9C9A-73A9E8DE1DB8}" type="datetimeFigureOut">
              <a:rPr lang="en-GB" smtClean="0"/>
              <a:t>10/06/2022</a:t>
            </a:fld>
            <a:endParaRPr lang="en-GB"/>
          </a:p>
        </p:txBody>
      </p:sp>
      <p:sp>
        <p:nvSpPr>
          <p:cNvPr id="5" name="Footer Placeholder 4">
            <a:extLst>
              <a:ext uri="{FF2B5EF4-FFF2-40B4-BE49-F238E27FC236}">
                <a16:creationId xmlns:a16="http://schemas.microsoft.com/office/drawing/2014/main" id="{777CBEFE-128B-4E10-8952-A33E1E9530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24D71F-F183-461D-84E6-2A0D253BA813}"/>
              </a:ext>
            </a:extLst>
          </p:cNvPr>
          <p:cNvSpPr>
            <a:spLocks noGrp="1"/>
          </p:cNvSpPr>
          <p:nvPr>
            <p:ph type="sldNum" sz="quarter" idx="12"/>
          </p:nvPr>
        </p:nvSpPr>
        <p:spPr/>
        <p:txBody>
          <a:bodyPr/>
          <a:lstStyle/>
          <a:p>
            <a:fld id="{3399A07C-42D4-4028-BBC7-C4F376A369A6}" type="slidenum">
              <a:rPr lang="en-GB" smtClean="0"/>
              <a:t>‹#›</a:t>
            </a:fld>
            <a:endParaRPr lang="en-GB"/>
          </a:p>
        </p:txBody>
      </p:sp>
    </p:spTree>
    <p:extLst>
      <p:ext uri="{BB962C8B-B14F-4D97-AF65-F5344CB8AC3E}">
        <p14:creationId xmlns:p14="http://schemas.microsoft.com/office/powerpoint/2010/main" val="3303768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A792F-5EA6-48B7-B7CD-DF11B4DA614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FB587D2-75BD-4C93-86BE-46D80D4B69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91A7B5-717E-4AAA-B85D-7B4F53E2D18D}"/>
              </a:ext>
            </a:extLst>
          </p:cNvPr>
          <p:cNvSpPr>
            <a:spLocks noGrp="1"/>
          </p:cNvSpPr>
          <p:nvPr>
            <p:ph type="dt" sz="half" idx="10"/>
          </p:nvPr>
        </p:nvSpPr>
        <p:spPr/>
        <p:txBody>
          <a:bodyPr/>
          <a:lstStyle/>
          <a:p>
            <a:fld id="{ED77F0F1-CDC1-41B6-9C9A-73A9E8DE1DB8}" type="datetimeFigureOut">
              <a:rPr lang="en-GB" smtClean="0"/>
              <a:t>10/06/2022</a:t>
            </a:fld>
            <a:endParaRPr lang="en-GB"/>
          </a:p>
        </p:txBody>
      </p:sp>
      <p:sp>
        <p:nvSpPr>
          <p:cNvPr id="5" name="Footer Placeholder 4">
            <a:extLst>
              <a:ext uri="{FF2B5EF4-FFF2-40B4-BE49-F238E27FC236}">
                <a16:creationId xmlns:a16="http://schemas.microsoft.com/office/drawing/2014/main" id="{7CC8139C-9B74-401B-A0A5-D892648672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8ABCBF-9C40-4883-895E-F4C269659C64}"/>
              </a:ext>
            </a:extLst>
          </p:cNvPr>
          <p:cNvSpPr>
            <a:spLocks noGrp="1"/>
          </p:cNvSpPr>
          <p:nvPr>
            <p:ph type="sldNum" sz="quarter" idx="12"/>
          </p:nvPr>
        </p:nvSpPr>
        <p:spPr/>
        <p:txBody>
          <a:bodyPr/>
          <a:lstStyle/>
          <a:p>
            <a:fld id="{3399A07C-42D4-4028-BBC7-C4F376A369A6}" type="slidenum">
              <a:rPr lang="en-GB" smtClean="0"/>
              <a:t>‹#›</a:t>
            </a:fld>
            <a:endParaRPr lang="en-GB"/>
          </a:p>
        </p:txBody>
      </p:sp>
    </p:spTree>
    <p:extLst>
      <p:ext uri="{BB962C8B-B14F-4D97-AF65-F5344CB8AC3E}">
        <p14:creationId xmlns:p14="http://schemas.microsoft.com/office/powerpoint/2010/main" val="26726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B145D1-CFE2-498D-B911-42C826CA08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BEA03F-03E9-4E81-A881-4B65FB4BD6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9DE694-3CF3-438B-AB5D-116C9952F893}"/>
              </a:ext>
            </a:extLst>
          </p:cNvPr>
          <p:cNvSpPr>
            <a:spLocks noGrp="1"/>
          </p:cNvSpPr>
          <p:nvPr>
            <p:ph type="dt" sz="half" idx="10"/>
          </p:nvPr>
        </p:nvSpPr>
        <p:spPr/>
        <p:txBody>
          <a:bodyPr/>
          <a:lstStyle/>
          <a:p>
            <a:fld id="{ED77F0F1-CDC1-41B6-9C9A-73A9E8DE1DB8}" type="datetimeFigureOut">
              <a:rPr lang="en-GB" smtClean="0"/>
              <a:t>10/06/2022</a:t>
            </a:fld>
            <a:endParaRPr lang="en-GB"/>
          </a:p>
        </p:txBody>
      </p:sp>
      <p:sp>
        <p:nvSpPr>
          <p:cNvPr id="5" name="Footer Placeholder 4">
            <a:extLst>
              <a:ext uri="{FF2B5EF4-FFF2-40B4-BE49-F238E27FC236}">
                <a16:creationId xmlns:a16="http://schemas.microsoft.com/office/drawing/2014/main" id="{509C4480-675C-4BD9-93FF-8DA5B54D56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BADDF6-CCF0-4792-8A1D-64D55CB6390E}"/>
              </a:ext>
            </a:extLst>
          </p:cNvPr>
          <p:cNvSpPr>
            <a:spLocks noGrp="1"/>
          </p:cNvSpPr>
          <p:nvPr>
            <p:ph type="sldNum" sz="quarter" idx="12"/>
          </p:nvPr>
        </p:nvSpPr>
        <p:spPr/>
        <p:txBody>
          <a:bodyPr/>
          <a:lstStyle/>
          <a:p>
            <a:fld id="{3399A07C-42D4-4028-BBC7-C4F376A369A6}" type="slidenum">
              <a:rPr lang="en-GB" smtClean="0"/>
              <a:t>‹#›</a:t>
            </a:fld>
            <a:endParaRPr lang="en-GB"/>
          </a:p>
        </p:txBody>
      </p:sp>
    </p:spTree>
    <p:extLst>
      <p:ext uri="{BB962C8B-B14F-4D97-AF65-F5344CB8AC3E}">
        <p14:creationId xmlns:p14="http://schemas.microsoft.com/office/powerpoint/2010/main" val="2628923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02BE21-6650-984A-BF66-A6A4251F4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085" y="6031754"/>
            <a:ext cx="1818855" cy="535787"/>
          </a:xfrm>
          <a:prstGeom prst="rect">
            <a:avLst/>
          </a:prstGeom>
        </p:spPr>
      </p:pic>
      <p:sp>
        <p:nvSpPr>
          <p:cNvPr id="14" name="object 8"/>
          <p:cNvSpPr/>
          <p:nvPr/>
        </p:nvSpPr>
        <p:spPr>
          <a:xfrm>
            <a:off x="381004" y="5712541"/>
            <a:ext cx="11430289" cy="0"/>
          </a:xfrm>
          <a:custGeom>
            <a:avLst/>
            <a:gdLst/>
            <a:ahLst/>
            <a:cxnLst/>
            <a:rect l="l" t="t" r="r" b="b"/>
            <a:pathLst>
              <a:path w="18848070">
                <a:moveTo>
                  <a:pt x="0" y="0"/>
                </a:moveTo>
                <a:lnTo>
                  <a:pt x="18847593" y="0"/>
                </a:lnTo>
              </a:path>
            </a:pathLst>
          </a:custGeom>
          <a:ln w="10470">
            <a:solidFill>
              <a:srgbClr val="FFFFFF"/>
            </a:solidFill>
          </a:ln>
        </p:spPr>
        <p:txBody>
          <a:bodyPr wrap="square" lIns="0" tIns="0" rIns="0" bIns="0" rtlCol="0"/>
          <a:lstStyle/>
          <a:p>
            <a:endParaRPr sz="1423"/>
          </a:p>
        </p:txBody>
      </p:sp>
      <p:sp>
        <p:nvSpPr>
          <p:cNvPr id="18" name="Text Placeholder 6"/>
          <p:cNvSpPr>
            <a:spLocks noGrp="1"/>
          </p:cNvSpPr>
          <p:nvPr>
            <p:ph type="body" sz="quarter" idx="10" hasCustomPrompt="1"/>
          </p:nvPr>
        </p:nvSpPr>
        <p:spPr>
          <a:xfrm>
            <a:off x="-100125" y="-23102"/>
            <a:ext cx="11784125" cy="3147279"/>
          </a:xfrm>
        </p:spPr>
        <p:txBody>
          <a:bodyPr vert="horz" lIns="327296" tIns="327296" rIns="327296" bIns="327296">
            <a:noAutofit/>
          </a:bodyPr>
          <a:lstStyle>
            <a:lvl1pPr>
              <a:lnSpc>
                <a:spcPct val="80000"/>
              </a:lnSpc>
              <a:defRPr sz="8666" b="0" cap="all" baseline="0">
                <a:solidFill>
                  <a:schemeClr val="tx1"/>
                </a:solidFill>
                <a:latin typeface="Impact"/>
                <a:cs typeface="Impact"/>
              </a:defRPr>
            </a:lvl1pPr>
          </a:lstStyle>
          <a:p>
            <a:pPr lvl="0"/>
            <a:r>
              <a:rPr lang="en-US"/>
              <a:t>TITLE</a:t>
            </a:r>
          </a:p>
        </p:txBody>
      </p:sp>
      <p:sp>
        <p:nvSpPr>
          <p:cNvPr id="21" name="object 8"/>
          <p:cNvSpPr/>
          <p:nvPr userDrawn="1"/>
        </p:nvSpPr>
        <p:spPr>
          <a:xfrm>
            <a:off x="381004" y="5712541"/>
            <a:ext cx="11430289" cy="0"/>
          </a:xfrm>
          <a:custGeom>
            <a:avLst/>
            <a:gdLst/>
            <a:ahLst/>
            <a:cxnLst/>
            <a:rect l="l" t="t" r="r" b="b"/>
            <a:pathLst>
              <a:path w="18848070">
                <a:moveTo>
                  <a:pt x="0" y="0"/>
                </a:moveTo>
                <a:lnTo>
                  <a:pt x="18847593" y="0"/>
                </a:lnTo>
              </a:path>
            </a:pathLst>
          </a:custGeom>
          <a:ln w="10470">
            <a:solidFill>
              <a:srgbClr val="FFFFFF"/>
            </a:solidFill>
          </a:ln>
        </p:spPr>
        <p:txBody>
          <a:bodyPr wrap="square" lIns="0" tIns="0" rIns="0" bIns="0" rtlCol="0"/>
          <a:lstStyle/>
          <a:p>
            <a:endParaRPr sz="1423"/>
          </a:p>
        </p:txBody>
      </p:sp>
      <p:sp>
        <p:nvSpPr>
          <p:cNvPr id="8" name="Text Placeholder 7">
            <a:extLst>
              <a:ext uri="{FF2B5EF4-FFF2-40B4-BE49-F238E27FC236}">
                <a16:creationId xmlns:a16="http://schemas.microsoft.com/office/drawing/2014/main" id="{152121E4-D02C-324F-891F-47AB8A3D2F2E}"/>
              </a:ext>
            </a:extLst>
          </p:cNvPr>
          <p:cNvSpPr>
            <a:spLocks noGrp="1"/>
          </p:cNvSpPr>
          <p:nvPr>
            <p:ph type="body" sz="quarter" idx="11" hasCustomPrompt="1"/>
          </p:nvPr>
        </p:nvSpPr>
        <p:spPr>
          <a:xfrm>
            <a:off x="381000" y="3298018"/>
            <a:ext cx="11303000" cy="410369"/>
          </a:xfrm>
        </p:spPr>
        <p:txBody>
          <a:bodyPr/>
          <a:lstStyle>
            <a:lvl1pPr>
              <a:defRPr sz="2667" b="1"/>
            </a:lvl1pPr>
            <a:lvl2pPr marL="2815096" indent="0">
              <a:buNone/>
              <a:defRPr/>
            </a:lvl2pPr>
            <a:lvl3pPr marL="554207" indent="0">
              <a:buNone/>
              <a:defRPr/>
            </a:lvl3pPr>
            <a:lvl5pPr marL="1108416" indent="0">
              <a:buNone/>
              <a:defRPr/>
            </a:lvl5pPr>
          </a:lstStyle>
          <a:p>
            <a:pPr lvl="0"/>
            <a:r>
              <a:rPr lang="en-US"/>
              <a:t>Presenter’s name here @</a:t>
            </a:r>
            <a:r>
              <a:rPr lang="en-US" err="1"/>
              <a:t>socialmediahandle</a:t>
            </a:r>
            <a:endParaRPr lang="en-GB"/>
          </a:p>
        </p:txBody>
      </p:sp>
      <p:sp>
        <p:nvSpPr>
          <p:cNvPr id="11" name="TextBox 10">
            <a:extLst>
              <a:ext uri="{FF2B5EF4-FFF2-40B4-BE49-F238E27FC236}">
                <a16:creationId xmlns:a16="http://schemas.microsoft.com/office/drawing/2014/main" id="{44A845AA-2A4D-054C-B1BC-4EF18CBF9B0E}"/>
              </a:ext>
            </a:extLst>
          </p:cNvPr>
          <p:cNvSpPr txBox="1"/>
          <p:nvPr userDrawn="1"/>
        </p:nvSpPr>
        <p:spPr>
          <a:xfrm>
            <a:off x="12859174" y="5529561"/>
            <a:ext cx="3542453" cy="2308324"/>
          </a:xfrm>
          <a:prstGeom prst="rect">
            <a:avLst/>
          </a:prstGeom>
          <a:noFill/>
        </p:spPr>
        <p:txBody>
          <a:bodyPr wrap="square" rtlCol="0">
            <a:spAutoFit/>
          </a:bodyPr>
          <a:lstStyle/>
          <a:p>
            <a:r>
              <a:rPr lang="en-GB" sz="1600" b="1">
                <a:solidFill>
                  <a:srgbClr val="000000"/>
                </a:solidFill>
              </a:rPr>
              <a:t>Logos</a:t>
            </a:r>
          </a:p>
          <a:p>
            <a:endParaRPr lang="en-GB" sz="1600" b="1">
              <a:solidFill>
                <a:srgbClr val="000000"/>
              </a:solidFill>
            </a:endParaRPr>
          </a:p>
          <a:p>
            <a:pPr marL="228594" indent="-228594">
              <a:buFont typeface="Arial" panose="020B0604020202020204" pitchFamily="34" charset="0"/>
              <a:buChar char="•"/>
            </a:pPr>
            <a:r>
              <a:rPr lang="en-GB" sz="1600">
                <a:solidFill>
                  <a:srgbClr val="000000"/>
                </a:solidFill>
              </a:rPr>
              <a:t>Partner logos may be placed to the right of our logo, below the white line.</a:t>
            </a:r>
          </a:p>
          <a:p>
            <a:pPr marL="228594" indent="-228594">
              <a:buFont typeface="Arial" panose="020B0604020202020204" pitchFamily="34" charset="0"/>
              <a:buChar char="•"/>
            </a:pPr>
            <a:endParaRPr lang="en-GB" sz="1600">
              <a:solidFill>
                <a:srgbClr val="000000"/>
              </a:solidFill>
            </a:endParaRPr>
          </a:p>
          <a:p>
            <a:pPr marL="228594" indent="-228594">
              <a:buFont typeface="Arial" panose="020B0604020202020204" pitchFamily="34" charset="0"/>
              <a:buChar char="•"/>
            </a:pPr>
            <a:r>
              <a:rPr lang="en-GB" sz="1600">
                <a:solidFill>
                  <a:srgbClr val="000000"/>
                </a:solidFill>
              </a:rPr>
              <a:t>Where possible please use white versions of logos with a transparent background.</a:t>
            </a:r>
          </a:p>
        </p:txBody>
      </p:sp>
      <p:sp>
        <p:nvSpPr>
          <p:cNvPr id="15" name="TextBox 14">
            <a:extLst>
              <a:ext uri="{FF2B5EF4-FFF2-40B4-BE49-F238E27FC236}">
                <a16:creationId xmlns:a16="http://schemas.microsoft.com/office/drawing/2014/main" id="{DFBFC679-77D1-CF43-8183-78771BF84BC8}"/>
              </a:ext>
            </a:extLst>
          </p:cNvPr>
          <p:cNvSpPr txBox="1"/>
          <p:nvPr userDrawn="1"/>
        </p:nvSpPr>
        <p:spPr>
          <a:xfrm>
            <a:off x="12859173" y="-736600"/>
            <a:ext cx="3962400" cy="2554545"/>
          </a:xfrm>
          <a:prstGeom prst="rect">
            <a:avLst/>
          </a:prstGeom>
          <a:noFill/>
        </p:spPr>
        <p:txBody>
          <a:bodyPr wrap="square" rtlCol="0">
            <a:spAutoFit/>
          </a:bodyPr>
          <a:lstStyle/>
          <a:p>
            <a:r>
              <a:rPr lang="en-GB" sz="1600" b="1">
                <a:solidFill>
                  <a:srgbClr val="000000"/>
                </a:solidFill>
              </a:rPr>
              <a:t>Title slide</a:t>
            </a:r>
          </a:p>
          <a:p>
            <a:endParaRPr lang="en-GB" sz="1600" b="1">
              <a:solidFill>
                <a:srgbClr val="000000"/>
              </a:solidFill>
            </a:endParaRPr>
          </a:p>
          <a:p>
            <a:pPr marL="228594" indent="-228594">
              <a:buFont typeface="Arial" panose="020B0604020202020204" pitchFamily="34" charset="0"/>
              <a:buChar char="•"/>
            </a:pPr>
            <a:r>
              <a:rPr lang="en-GB" sz="1600">
                <a:solidFill>
                  <a:srgbClr val="000000"/>
                </a:solidFill>
              </a:rPr>
              <a:t>Please add the name of the presenter.</a:t>
            </a:r>
          </a:p>
          <a:p>
            <a:endParaRPr lang="en-GB" sz="1600">
              <a:solidFill>
                <a:srgbClr val="000000"/>
              </a:solidFill>
            </a:endParaRPr>
          </a:p>
          <a:p>
            <a:pPr marL="228594" indent="-228594">
              <a:buFont typeface="Arial" panose="020B0604020202020204" pitchFamily="34" charset="0"/>
              <a:buChar char="•"/>
            </a:pPr>
            <a:r>
              <a:rPr lang="en-GB" sz="1600">
                <a:solidFill>
                  <a:srgbClr val="000000"/>
                </a:solidFill>
              </a:rPr>
              <a:t>You may also choose to add your professional social media handle.</a:t>
            </a:r>
          </a:p>
          <a:p>
            <a:pPr marL="228594" indent="-228594">
              <a:buFont typeface="Arial" panose="020B0604020202020204" pitchFamily="34" charset="0"/>
              <a:buChar char="•"/>
            </a:pPr>
            <a:endParaRPr lang="en-GB" sz="1600">
              <a:solidFill>
                <a:srgbClr val="000000"/>
              </a:solidFill>
            </a:endParaRPr>
          </a:p>
          <a:p>
            <a:pPr marL="228594" indent="-228594">
              <a:buFont typeface="Arial" panose="020B0604020202020204" pitchFamily="34" charset="0"/>
              <a:buChar char="•"/>
            </a:pPr>
            <a:r>
              <a:rPr lang="en-GB" sz="1600">
                <a:solidFill>
                  <a:srgbClr val="000000"/>
                </a:solidFill>
              </a:rPr>
              <a:t>If required you may add the date.</a:t>
            </a:r>
          </a:p>
          <a:p>
            <a:pPr marL="228594" indent="-228594">
              <a:buFont typeface="Arial" panose="020B0604020202020204" pitchFamily="34" charset="0"/>
              <a:buChar char="•"/>
            </a:pPr>
            <a:endParaRPr lang="en-GB" sz="1600">
              <a:solidFill>
                <a:srgbClr val="000000"/>
              </a:solidFill>
            </a:endParaRPr>
          </a:p>
          <a:p>
            <a:pPr marL="228594" indent="-228594">
              <a:buFont typeface="Arial" panose="020B0604020202020204" pitchFamily="34" charset="0"/>
              <a:buChar char="•"/>
            </a:pPr>
            <a:r>
              <a:rPr lang="en-GB" sz="1600">
                <a:solidFill>
                  <a:srgbClr val="000000"/>
                </a:solidFill>
              </a:rPr>
              <a:t>Do not add images to this slide.</a:t>
            </a:r>
          </a:p>
        </p:txBody>
      </p:sp>
      <p:sp>
        <p:nvSpPr>
          <p:cNvPr id="16" name="TextBox 15">
            <a:extLst>
              <a:ext uri="{FF2B5EF4-FFF2-40B4-BE49-F238E27FC236}">
                <a16:creationId xmlns:a16="http://schemas.microsoft.com/office/drawing/2014/main" id="{AB3C7611-4F2E-B24D-969D-22F5D70D695E}"/>
              </a:ext>
            </a:extLst>
          </p:cNvPr>
          <p:cNvSpPr txBox="1"/>
          <p:nvPr userDrawn="1"/>
        </p:nvSpPr>
        <p:spPr>
          <a:xfrm>
            <a:off x="12859173" y="2027148"/>
            <a:ext cx="3759200" cy="3293209"/>
          </a:xfrm>
          <a:prstGeom prst="rect">
            <a:avLst/>
          </a:prstGeom>
          <a:noFill/>
        </p:spPr>
        <p:txBody>
          <a:bodyPr wrap="square" rtlCol="0">
            <a:spAutoFit/>
          </a:bodyPr>
          <a:lstStyle/>
          <a:p>
            <a:r>
              <a:rPr lang="en-GB" sz="1600" b="1">
                <a:solidFill>
                  <a:srgbClr val="000000"/>
                </a:solidFill>
              </a:rPr>
              <a:t>Text</a:t>
            </a:r>
          </a:p>
          <a:p>
            <a:endParaRPr lang="en-GB" sz="1600" b="1">
              <a:solidFill>
                <a:srgbClr val="000000"/>
              </a:solidFill>
            </a:endParaRPr>
          </a:p>
          <a:p>
            <a:pPr marL="228594" indent="-228594">
              <a:buFont typeface="Arial" panose="020B0604020202020204" pitchFamily="34" charset="0"/>
              <a:buChar char="•"/>
            </a:pPr>
            <a:r>
              <a:rPr lang="en-GB" sz="1600">
                <a:solidFill>
                  <a:srgbClr val="000000"/>
                </a:solidFill>
              </a:rPr>
              <a:t>The</a:t>
            </a:r>
            <a:r>
              <a:rPr lang="en-GB" sz="1600" baseline="0">
                <a:solidFill>
                  <a:srgbClr val="000000"/>
                </a:solidFill>
              </a:rPr>
              <a:t> font of y</a:t>
            </a:r>
            <a:r>
              <a:rPr lang="en-GB" sz="1600">
                <a:solidFill>
                  <a:srgbClr val="000000"/>
                </a:solidFill>
              </a:rPr>
              <a:t>our title on this opening slide must be in Impact, CAPS.</a:t>
            </a:r>
          </a:p>
          <a:p>
            <a:pPr marL="228594" indent="-228594">
              <a:buFont typeface="Arial" panose="020B0604020202020204" pitchFamily="34" charset="0"/>
              <a:buChar char="•"/>
            </a:pPr>
            <a:endParaRPr lang="en-GB" sz="1600">
              <a:solidFill>
                <a:srgbClr val="000000"/>
              </a:solidFill>
            </a:endParaRPr>
          </a:p>
          <a:p>
            <a:pPr marL="228594" indent="-228594">
              <a:buFont typeface="Arial" panose="020B0604020202020204" pitchFamily="34" charset="0"/>
              <a:buChar char="•"/>
            </a:pPr>
            <a:r>
              <a:rPr lang="en-GB" sz="1600">
                <a:solidFill>
                  <a:srgbClr val="000000"/>
                </a:solidFill>
              </a:rPr>
              <a:t>Your title should be no more than two lines long, in extreme circumstances you may use a subtitle.</a:t>
            </a:r>
          </a:p>
          <a:p>
            <a:pPr marL="228594" indent="-228594">
              <a:buFont typeface="Arial" panose="020B0604020202020204" pitchFamily="34" charset="0"/>
              <a:buChar char="•"/>
            </a:pPr>
            <a:endParaRPr lang="en-GB" sz="1600">
              <a:solidFill>
                <a:srgbClr val="000000"/>
              </a:solidFill>
            </a:endParaRPr>
          </a:p>
          <a:p>
            <a:pPr marL="228594" indent="-228594">
              <a:buFont typeface="Arial" panose="020B0604020202020204" pitchFamily="34" charset="0"/>
              <a:buChar char="•"/>
            </a:pPr>
            <a:r>
              <a:rPr lang="en-GB" sz="1600">
                <a:solidFill>
                  <a:srgbClr val="000000"/>
                </a:solidFill>
              </a:rPr>
              <a:t>A subtitle may be manually added in Arial Bold, sentence case (minimum size 24pt).</a:t>
            </a:r>
          </a:p>
        </p:txBody>
      </p:sp>
      <p:sp>
        <p:nvSpPr>
          <p:cNvPr id="13" name="TextBox 12">
            <a:extLst>
              <a:ext uri="{FF2B5EF4-FFF2-40B4-BE49-F238E27FC236}">
                <a16:creationId xmlns:a16="http://schemas.microsoft.com/office/drawing/2014/main" id="{353B4CA3-095F-D64D-9540-5BCF6CC00C9A}"/>
              </a:ext>
            </a:extLst>
          </p:cNvPr>
          <p:cNvSpPr txBox="1"/>
          <p:nvPr userDrawn="1"/>
        </p:nvSpPr>
        <p:spPr>
          <a:xfrm>
            <a:off x="12859173" y="-1376883"/>
            <a:ext cx="2844800" cy="379656"/>
          </a:xfrm>
          <a:prstGeom prst="rect">
            <a:avLst/>
          </a:prstGeom>
          <a:noFill/>
        </p:spPr>
        <p:txBody>
          <a:bodyPr wrap="square" rtlCol="0">
            <a:spAutoFit/>
          </a:bodyPr>
          <a:lstStyle/>
          <a:p>
            <a:r>
              <a:rPr lang="en-GB" sz="1600" b="1" kern="1200">
                <a:solidFill>
                  <a:srgbClr val="000000"/>
                </a:solidFill>
                <a:latin typeface="+mn-lt"/>
                <a:ea typeface="+mn-ea"/>
                <a:cs typeface="+mn-cs"/>
              </a:rPr>
              <a:t>Layout</a:t>
            </a:r>
            <a:r>
              <a:rPr lang="en-GB" sz="1867" b="1">
                <a:solidFill>
                  <a:srgbClr val="000000"/>
                </a:solidFill>
              </a:rPr>
              <a:t> </a:t>
            </a:r>
            <a:r>
              <a:rPr lang="en-GB" sz="1600" b="1" kern="1200">
                <a:solidFill>
                  <a:srgbClr val="000000"/>
                </a:solidFill>
                <a:latin typeface="+mn-lt"/>
                <a:ea typeface="+mn-ea"/>
                <a:cs typeface="+mn-cs"/>
              </a:rPr>
              <a:t>guide</a:t>
            </a:r>
          </a:p>
        </p:txBody>
      </p:sp>
    </p:spTree>
    <p:extLst>
      <p:ext uri="{BB962C8B-B14F-4D97-AF65-F5344CB8AC3E}">
        <p14:creationId xmlns:p14="http://schemas.microsoft.com/office/powerpoint/2010/main" val="15285814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59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1 block)">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576D019C-307A-D54F-900F-9590CF307CAC}"/>
              </a:ext>
            </a:extLst>
          </p:cNvPr>
          <p:cNvSpPr>
            <a:spLocks noGrp="1"/>
          </p:cNvSpPr>
          <p:nvPr>
            <p:ph type="body" sz="quarter" idx="11" hasCustomPrompt="1"/>
          </p:nvPr>
        </p:nvSpPr>
        <p:spPr>
          <a:xfrm>
            <a:off x="505808" y="695517"/>
            <a:ext cx="11155839" cy="523684"/>
          </a:xfrm>
          <a:prstGeom prst="rect">
            <a:avLst/>
          </a:prstGeom>
        </p:spPr>
        <p:txBody>
          <a:bodyPr/>
          <a:lstStyle>
            <a:lvl1pPr marL="0" indent="0" algn="l">
              <a:buFontTx/>
              <a:buNone/>
              <a:defRPr sz="3400" b="1" i="0" cap="all" spc="200" baseline="0">
                <a:solidFill>
                  <a:srgbClr val="00B0F0"/>
                </a:solidFill>
                <a:latin typeface="Arial" panose="020B0604020202020204" pitchFamily="34" charset="0"/>
              </a:defRPr>
            </a:lvl1pPr>
          </a:lstStyle>
          <a:p>
            <a:pPr lvl="0"/>
            <a:r>
              <a:rPr lang="en-US"/>
              <a:t>Title</a:t>
            </a:r>
          </a:p>
        </p:txBody>
      </p:sp>
      <p:sp>
        <p:nvSpPr>
          <p:cNvPr id="6" name="Text Placeholder 13">
            <a:extLst>
              <a:ext uri="{FF2B5EF4-FFF2-40B4-BE49-F238E27FC236}">
                <a16:creationId xmlns:a16="http://schemas.microsoft.com/office/drawing/2014/main" id="{87DBD39E-B99F-8E40-BA1F-A4301378213F}"/>
              </a:ext>
            </a:extLst>
          </p:cNvPr>
          <p:cNvSpPr>
            <a:spLocks noGrp="1"/>
          </p:cNvSpPr>
          <p:nvPr>
            <p:ph type="body" sz="quarter" idx="12" hasCustomPrompt="1"/>
          </p:nvPr>
        </p:nvSpPr>
        <p:spPr>
          <a:xfrm>
            <a:off x="505808" y="1347789"/>
            <a:ext cx="11155839" cy="5065203"/>
          </a:xfrm>
          <a:prstGeom prst="rect">
            <a:avLst/>
          </a:prstGeom>
        </p:spPr>
        <p:txBody>
          <a:bodyPr lIns="90000"/>
          <a:lstStyle>
            <a:lvl1pPr marL="285750" indent="-285750" algn="l">
              <a:lnSpc>
                <a:spcPct val="140000"/>
              </a:lnSpc>
              <a:spcAft>
                <a:spcPts val="600"/>
              </a:spcAft>
              <a:buFont typeface="Arial" panose="020B0604020202020204" pitchFamily="34" charset="0"/>
              <a:buChar char="•"/>
              <a:defRPr sz="2100" b="0" i="0" cap="none" spc="150" baseline="0">
                <a:solidFill>
                  <a:schemeClr val="tx1"/>
                </a:solidFill>
                <a:latin typeface="+mn-lt"/>
              </a:defRPr>
            </a:lvl1pPr>
          </a:lstStyle>
          <a:p>
            <a:pPr lvl="0"/>
            <a:r>
              <a:rPr lang="en-US"/>
              <a:t>Bullet points</a:t>
            </a:r>
          </a:p>
        </p:txBody>
      </p:sp>
    </p:spTree>
    <p:extLst>
      <p:ext uri="{BB962C8B-B14F-4D97-AF65-F5344CB8AC3E}">
        <p14:creationId xmlns:p14="http://schemas.microsoft.com/office/powerpoint/2010/main" val="3671903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04443-6EE0-46F5-8AFD-AE0B89DBE5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CDBBEC-28A5-497B-86B7-30A995165F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C83CBE-D53F-4AC9-B8E7-3669C1BD040E}"/>
              </a:ext>
            </a:extLst>
          </p:cNvPr>
          <p:cNvSpPr>
            <a:spLocks noGrp="1"/>
          </p:cNvSpPr>
          <p:nvPr>
            <p:ph type="dt" sz="half" idx="10"/>
          </p:nvPr>
        </p:nvSpPr>
        <p:spPr>
          <a:xfrm>
            <a:off x="838200" y="6356350"/>
            <a:ext cx="2743200" cy="365125"/>
          </a:xfrm>
          <a:prstGeom prst="rect">
            <a:avLst/>
          </a:prstGeom>
        </p:spPr>
        <p:txBody>
          <a:bodyPr/>
          <a:lstStyle/>
          <a:p>
            <a:fld id="{AC6A98F0-A615-4649-BBC6-BA687277F779}" type="datetimeFigureOut">
              <a:rPr lang="en-US" smtClean="0"/>
              <a:t>6/10/2022</a:t>
            </a:fld>
            <a:endParaRPr lang="en-US"/>
          </a:p>
        </p:txBody>
      </p:sp>
      <p:sp>
        <p:nvSpPr>
          <p:cNvPr id="5" name="Footer Placeholder 4">
            <a:extLst>
              <a:ext uri="{FF2B5EF4-FFF2-40B4-BE49-F238E27FC236}">
                <a16:creationId xmlns:a16="http://schemas.microsoft.com/office/drawing/2014/main" id="{943FFDAE-A714-438D-8D2F-B7F8EFB811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D3C9CD-EC1E-40B6-965E-521D482CC7AF}"/>
              </a:ext>
            </a:extLst>
          </p:cNvPr>
          <p:cNvSpPr>
            <a:spLocks noGrp="1"/>
          </p:cNvSpPr>
          <p:nvPr>
            <p:ph type="sldNum" sz="quarter" idx="12"/>
          </p:nvPr>
        </p:nvSpPr>
        <p:spPr/>
        <p:txBody>
          <a:bodyPr/>
          <a:lstStyle/>
          <a:p>
            <a:fld id="{7476E806-B426-4043-B850-C90DEF4A2F9F}" type="slidenum">
              <a:rPr lang="en-US" smtClean="0"/>
              <a:t>‹#›</a:t>
            </a:fld>
            <a:endParaRPr lang="en-US"/>
          </a:p>
        </p:txBody>
      </p:sp>
    </p:spTree>
    <p:extLst>
      <p:ext uri="{BB962C8B-B14F-4D97-AF65-F5344CB8AC3E}">
        <p14:creationId xmlns:p14="http://schemas.microsoft.com/office/powerpoint/2010/main" val="2236638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27890-9307-449C-9D48-DA709384C3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F75C1B-C6B4-4E4D-AEBB-7432ADD16E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26AA2-5737-4597-A268-939F76A4CB54}"/>
              </a:ext>
            </a:extLst>
          </p:cNvPr>
          <p:cNvSpPr>
            <a:spLocks noGrp="1"/>
          </p:cNvSpPr>
          <p:nvPr>
            <p:ph type="dt" sz="half" idx="10"/>
          </p:nvPr>
        </p:nvSpPr>
        <p:spPr>
          <a:xfrm>
            <a:off x="838200" y="6356350"/>
            <a:ext cx="2743200" cy="365125"/>
          </a:xfrm>
          <a:prstGeom prst="rect">
            <a:avLst/>
          </a:prstGeom>
        </p:spPr>
        <p:txBody>
          <a:bodyPr/>
          <a:lstStyle/>
          <a:p>
            <a:fld id="{AC6A98F0-A615-4649-BBC6-BA687277F779}" type="datetimeFigureOut">
              <a:rPr lang="en-US" smtClean="0"/>
              <a:t>6/10/2022</a:t>
            </a:fld>
            <a:endParaRPr lang="en-US"/>
          </a:p>
        </p:txBody>
      </p:sp>
      <p:sp>
        <p:nvSpPr>
          <p:cNvPr id="5" name="Footer Placeholder 4">
            <a:extLst>
              <a:ext uri="{FF2B5EF4-FFF2-40B4-BE49-F238E27FC236}">
                <a16:creationId xmlns:a16="http://schemas.microsoft.com/office/drawing/2014/main" id="{1ADA6070-EB8D-4CF1-863C-55ADC5DFE1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B2F25-7F04-4150-9D75-62773D783144}"/>
              </a:ext>
            </a:extLst>
          </p:cNvPr>
          <p:cNvSpPr>
            <a:spLocks noGrp="1"/>
          </p:cNvSpPr>
          <p:nvPr>
            <p:ph type="sldNum" sz="quarter" idx="12"/>
          </p:nvPr>
        </p:nvSpPr>
        <p:spPr/>
        <p:txBody>
          <a:bodyPr/>
          <a:lstStyle/>
          <a:p>
            <a:fld id="{7476E806-B426-4043-B850-C90DEF4A2F9F}" type="slidenum">
              <a:rPr lang="en-US" smtClean="0"/>
              <a:t>‹#›</a:t>
            </a:fld>
            <a:endParaRPr lang="en-US"/>
          </a:p>
        </p:txBody>
      </p:sp>
    </p:spTree>
    <p:extLst>
      <p:ext uri="{BB962C8B-B14F-4D97-AF65-F5344CB8AC3E}">
        <p14:creationId xmlns:p14="http://schemas.microsoft.com/office/powerpoint/2010/main" val="2786638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6D7D3-1C86-4082-A540-C9A3B58E03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90D00A-834A-402E-8DA1-659C30B0B3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BE665A-5884-4A9C-852D-261D7CDCC085}"/>
              </a:ext>
            </a:extLst>
          </p:cNvPr>
          <p:cNvSpPr>
            <a:spLocks noGrp="1"/>
          </p:cNvSpPr>
          <p:nvPr>
            <p:ph type="dt" sz="half" idx="10"/>
          </p:nvPr>
        </p:nvSpPr>
        <p:spPr>
          <a:xfrm>
            <a:off x="838200" y="6356350"/>
            <a:ext cx="2743200" cy="365125"/>
          </a:xfrm>
          <a:prstGeom prst="rect">
            <a:avLst/>
          </a:prstGeom>
        </p:spPr>
        <p:txBody>
          <a:bodyPr/>
          <a:lstStyle/>
          <a:p>
            <a:fld id="{AC6A98F0-A615-4649-BBC6-BA687277F779}" type="datetimeFigureOut">
              <a:rPr lang="en-US" smtClean="0"/>
              <a:t>6/10/2022</a:t>
            </a:fld>
            <a:endParaRPr lang="en-US"/>
          </a:p>
        </p:txBody>
      </p:sp>
      <p:sp>
        <p:nvSpPr>
          <p:cNvPr id="5" name="Footer Placeholder 4">
            <a:extLst>
              <a:ext uri="{FF2B5EF4-FFF2-40B4-BE49-F238E27FC236}">
                <a16:creationId xmlns:a16="http://schemas.microsoft.com/office/drawing/2014/main" id="{8AAB3B88-4DEC-4B48-AAE2-6E600AB80F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BA5844-2158-4E4F-BDFE-30C8FC0601C8}"/>
              </a:ext>
            </a:extLst>
          </p:cNvPr>
          <p:cNvSpPr>
            <a:spLocks noGrp="1"/>
          </p:cNvSpPr>
          <p:nvPr>
            <p:ph type="sldNum" sz="quarter" idx="12"/>
          </p:nvPr>
        </p:nvSpPr>
        <p:spPr/>
        <p:txBody>
          <a:bodyPr/>
          <a:lstStyle/>
          <a:p>
            <a:fld id="{7476E806-B426-4043-B850-C90DEF4A2F9F}" type="slidenum">
              <a:rPr lang="en-US" smtClean="0"/>
              <a:t>‹#›</a:t>
            </a:fld>
            <a:endParaRPr lang="en-US"/>
          </a:p>
        </p:txBody>
      </p:sp>
    </p:spTree>
    <p:extLst>
      <p:ext uri="{BB962C8B-B14F-4D97-AF65-F5344CB8AC3E}">
        <p14:creationId xmlns:p14="http://schemas.microsoft.com/office/powerpoint/2010/main" val="300533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5427-823D-4C29-BE7C-70A8C6DFC8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936E3E-5D8A-4057-B799-F81512F80F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365CBA-2110-4F16-8DFD-E71B5BDD48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3DFAA9-3CAD-4518-97F2-7498A2DBBB09}"/>
              </a:ext>
            </a:extLst>
          </p:cNvPr>
          <p:cNvSpPr>
            <a:spLocks noGrp="1"/>
          </p:cNvSpPr>
          <p:nvPr>
            <p:ph type="dt" sz="half" idx="10"/>
          </p:nvPr>
        </p:nvSpPr>
        <p:spPr>
          <a:xfrm>
            <a:off x="838200" y="6356350"/>
            <a:ext cx="2743200" cy="365125"/>
          </a:xfrm>
          <a:prstGeom prst="rect">
            <a:avLst/>
          </a:prstGeom>
        </p:spPr>
        <p:txBody>
          <a:bodyPr/>
          <a:lstStyle/>
          <a:p>
            <a:fld id="{AC6A98F0-A615-4649-BBC6-BA687277F779}" type="datetimeFigureOut">
              <a:rPr lang="en-US" smtClean="0"/>
              <a:t>6/10/2022</a:t>
            </a:fld>
            <a:endParaRPr lang="en-US"/>
          </a:p>
        </p:txBody>
      </p:sp>
      <p:sp>
        <p:nvSpPr>
          <p:cNvPr id="6" name="Footer Placeholder 5">
            <a:extLst>
              <a:ext uri="{FF2B5EF4-FFF2-40B4-BE49-F238E27FC236}">
                <a16:creationId xmlns:a16="http://schemas.microsoft.com/office/drawing/2014/main" id="{BED844B5-3390-4F2E-9796-5E542974F3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CDFFEA-F179-4E26-819F-326AA12DDCBD}"/>
              </a:ext>
            </a:extLst>
          </p:cNvPr>
          <p:cNvSpPr>
            <a:spLocks noGrp="1"/>
          </p:cNvSpPr>
          <p:nvPr>
            <p:ph type="sldNum" sz="quarter" idx="12"/>
          </p:nvPr>
        </p:nvSpPr>
        <p:spPr/>
        <p:txBody>
          <a:bodyPr/>
          <a:lstStyle/>
          <a:p>
            <a:fld id="{7476E806-B426-4043-B850-C90DEF4A2F9F}" type="slidenum">
              <a:rPr lang="en-US" smtClean="0"/>
              <a:t>‹#›</a:t>
            </a:fld>
            <a:endParaRPr lang="en-US"/>
          </a:p>
        </p:txBody>
      </p:sp>
    </p:spTree>
    <p:extLst>
      <p:ext uri="{BB962C8B-B14F-4D97-AF65-F5344CB8AC3E}">
        <p14:creationId xmlns:p14="http://schemas.microsoft.com/office/powerpoint/2010/main" val="166765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616DA-E025-40DC-9BB5-B9A6C9AD6B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96FB5-F0BE-4D08-A989-4E1BE11A54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1964FA-1D35-4C4B-B763-21B1B8C89F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C57071-17FA-4D75-B6B6-D4C78638F4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E310B5-30BB-4F91-A3DB-A78243486C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114151-F6C4-437A-A38B-407B36D98509}"/>
              </a:ext>
            </a:extLst>
          </p:cNvPr>
          <p:cNvSpPr>
            <a:spLocks noGrp="1"/>
          </p:cNvSpPr>
          <p:nvPr>
            <p:ph type="dt" sz="half" idx="10"/>
          </p:nvPr>
        </p:nvSpPr>
        <p:spPr>
          <a:xfrm>
            <a:off x="838200" y="6356350"/>
            <a:ext cx="2743200" cy="365125"/>
          </a:xfrm>
          <a:prstGeom prst="rect">
            <a:avLst/>
          </a:prstGeom>
        </p:spPr>
        <p:txBody>
          <a:bodyPr/>
          <a:lstStyle/>
          <a:p>
            <a:fld id="{AC6A98F0-A615-4649-BBC6-BA687277F779}" type="datetimeFigureOut">
              <a:rPr lang="en-US" smtClean="0"/>
              <a:t>6/10/2022</a:t>
            </a:fld>
            <a:endParaRPr lang="en-US"/>
          </a:p>
        </p:txBody>
      </p:sp>
      <p:sp>
        <p:nvSpPr>
          <p:cNvPr id="8" name="Footer Placeholder 7">
            <a:extLst>
              <a:ext uri="{FF2B5EF4-FFF2-40B4-BE49-F238E27FC236}">
                <a16:creationId xmlns:a16="http://schemas.microsoft.com/office/drawing/2014/main" id="{3DFC4EC9-FF0B-4338-9A14-4E9810689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6C6E43B-9090-4D9D-95A6-A37A2A14C26F}"/>
              </a:ext>
            </a:extLst>
          </p:cNvPr>
          <p:cNvSpPr>
            <a:spLocks noGrp="1"/>
          </p:cNvSpPr>
          <p:nvPr>
            <p:ph type="sldNum" sz="quarter" idx="12"/>
          </p:nvPr>
        </p:nvSpPr>
        <p:spPr/>
        <p:txBody>
          <a:bodyPr/>
          <a:lstStyle/>
          <a:p>
            <a:fld id="{7476E806-B426-4043-B850-C90DEF4A2F9F}" type="slidenum">
              <a:rPr lang="en-US" smtClean="0"/>
              <a:t>‹#›</a:t>
            </a:fld>
            <a:endParaRPr lang="en-US"/>
          </a:p>
        </p:txBody>
      </p:sp>
    </p:spTree>
    <p:extLst>
      <p:ext uri="{BB962C8B-B14F-4D97-AF65-F5344CB8AC3E}">
        <p14:creationId xmlns:p14="http://schemas.microsoft.com/office/powerpoint/2010/main" val="1984164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3AAC-9D8A-4603-ACF3-1F95D405E4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AD3B1C-4487-475E-8073-8707EF1E1D0C}"/>
              </a:ext>
            </a:extLst>
          </p:cNvPr>
          <p:cNvSpPr>
            <a:spLocks noGrp="1"/>
          </p:cNvSpPr>
          <p:nvPr>
            <p:ph type="dt" sz="half" idx="10"/>
          </p:nvPr>
        </p:nvSpPr>
        <p:spPr>
          <a:xfrm>
            <a:off x="838200" y="6356350"/>
            <a:ext cx="2743200" cy="365125"/>
          </a:xfrm>
          <a:prstGeom prst="rect">
            <a:avLst/>
          </a:prstGeom>
        </p:spPr>
        <p:txBody>
          <a:bodyPr/>
          <a:lstStyle/>
          <a:p>
            <a:fld id="{AC6A98F0-A615-4649-BBC6-BA687277F779}" type="datetimeFigureOut">
              <a:rPr lang="en-US" smtClean="0"/>
              <a:t>6/10/2022</a:t>
            </a:fld>
            <a:endParaRPr lang="en-US"/>
          </a:p>
        </p:txBody>
      </p:sp>
      <p:sp>
        <p:nvSpPr>
          <p:cNvPr id="4" name="Footer Placeholder 3">
            <a:extLst>
              <a:ext uri="{FF2B5EF4-FFF2-40B4-BE49-F238E27FC236}">
                <a16:creationId xmlns:a16="http://schemas.microsoft.com/office/drawing/2014/main" id="{A1F3C985-57BF-4C9B-82A3-3BCCEC9579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C905A80-F10D-42AE-A601-6FFD9DDDD65D}"/>
              </a:ext>
            </a:extLst>
          </p:cNvPr>
          <p:cNvSpPr>
            <a:spLocks noGrp="1"/>
          </p:cNvSpPr>
          <p:nvPr>
            <p:ph type="sldNum" sz="quarter" idx="12"/>
          </p:nvPr>
        </p:nvSpPr>
        <p:spPr/>
        <p:txBody>
          <a:bodyPr/>
          <a:lstStyle/>
          <a:p>
            <a:fld id="{7476E806-B426-4043-B850-C90DEF4A2F9F}" type="slidenum">
              <a:rPr lang="en-US" smtClean="0"/>
              <a:t>‹#›</a:t>
            </a:fld>
            <a:endParaRPr lang="en-US"/>
          </a:p>
        </p:txBody>
      </p:sp>
    </p:spTree>
    <p:extLst>
      <p:ext uri="{BB962C8B-B14F-4D97-AF65-F5344CB8AC3E}">
        <p14:creationId xmlns:p14="http://schemas.microsoft.com/office/powerpoint/2010/main" val="2751232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34DEC-BE05-4267-BF3C-A032CF71B4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8BAFCD-34C1-4426-A7D3-94C15D0C5B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02616C-05E1-4D98-965C-5DEC09A6DAA2}"/>
              </a:ext>
            </a:extLst>
          </p:cNvPr>
          <p:cNvSpPr>
            <a:spLocks noGrp="1"/>
          </p:cNvSpPr>
          <p:nvPr>
            <p:ph type="dt" sz="half" idx="10"/>
          </p:nvPr>
        </p:nvSpPr>
        <p:spPr/>
        <p:txBody>
          <a:bodyPr/>
          <a:lstStyle/>
          <a:p>
            <a:fld id="{ED77F0F1-CDC1-41B6-9C9A-73A9E8DE1DB8}" type="datetimeFigureOut">
              <a:rPr lang="en-GB" smtClean="0"/>
              <a:t>10/06/2022</a:t>
            </a:fld>
            <a:endParaRPr lang="en-GB"/>
          </a:p>
        </p:txBody>
      </p:sp>
      <p:sp>
        <p:nvSpPr>
          <p:cNvPr id="5" name="Footer Placeholder 4">
            <a:extLst>
              <a:ext uri="{FF2B5EF4-FFF2-40B4-BE49-F238E27FC236}">
                <a16:creationId xmlns:a16="http://schemas.microsoft.com/office/drawing/2014/main" id="{A6D822DE-F896-4BA7-B854-54AFBA2E0C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CDA73E-94C6-4AE1-98A1-5760D4FE2715}"/>
              </a:ext>
            </a:extLst>
          </p:cNvPr>
          <p:cNvSpPr>
            <a:spLocks noGrp="1"/>
          </p:cNvSpPr>
          <p:nvPr>
            <p:ph type="sldNum" sz="quarter" idx="12"/>
          </p:nvPr>
        </p:nvSpPr>
        <p:spPr/>
        <p:txBody>
          <a:bodyPr/>
          <a:lstStyle/>
          <a:p>
            <a:fld id="{3399A07C-42D4-4028-BBC7-C4F376A369A6}" type="slidenum">
              <a:rPr lang="en-GB" smtClean="0"/>
              <a:t>‹#›</a:t>
            </a:fld>
            <a:endParaRPr lang="en-GB"/>
          </a:p>
        </p:txBody>
      </p:sp>
    </p:spTree>
    <p:extLst>
      <p:ext uri="{BB962C8B-B14F-4D97-AF65-F5344CB8AC3E}">
        <p14:creationId xmlns:p14="http://schemas.microsoft.com/office/powerpoint/2010/main" val="3568818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7D082B-AF8C-43FD-806B-F7E07724CEB9}"/>
              </a:ext>
            </a:extLst>
          </p:cNvPr>
          <p:cNvSpPr>
            <a:spLocks noGrp="1"/>
          </p:cNvSpPr>
          <p:nvPr>
            <p:ph type="dt" sz="half" idx="10"/>
          </p:nvPr>
        </p:nvSpPr>
        <p:spPr>
          <a:xfrm>
            <a:off x="838200" y="6356350"/>
            <a:ext cx="2743200" cy="365125"/>
          </a:xfrm>
          <a:prstGeom prst="rect">
            <a:avLst/>
          </a:prstGeom>
        </p:spPr>
        <p:txBody>
          <a:bodyPr/>
          <a:lstStyle/>
          <a:p>
            <a:fld id="{AC6A98F0-A615-4649-BBC6-BA687277F779}" type="datetimeFigureOut">
              <a:rPr lang="en-US" smtClean="0"/>
              <a:t>6/10/2022</a:t>
            </a:fld>
            <a:endParaRPr lang="en-US"/>
          </a:p>
        </p:txBody>
      </p:sp>
      <p:sp>
        <p:nvSpPr>
          <p:cNvPr id="3" name="Footer Placeholder 2">
            <a:extLst>
              <a:ext uri="{FF2B5EF4-FFF2-40B4-BE49-F238E27FC236}">
                <a16:creationId xmlns:a16="http://schemas.microsoft.com/office/drawing/2014/main" id="{018B1088-3D6A-4B18-BD3A-CCC2864D1F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8723FD3-3490-4E32-9348-42F75F2A91E9}"/>
              </a:ext>
            </a:extLst>
          </p:cNvPr>
          <p:cNvSpPr>
            <a:spLocks noGrp="1"/>
          </p:cNvSpPr>
          <p:nvPr>
            <p:ph type="sldNum" sz="quarter" idx="12"/>
          </p:nvPr>
        </p:nvSpPr>
        <p:spPr/>
        <p:txBody>
          <a:bodyPr/>
          <a:lstStyle/>
          <a:p>
            <a:fld id="{7476E806-B426-4043-B850-C90DEF4A2F9F}" type="slidenum">
              <a:rPr lang="en-US" smtClean="0"/>
              <a:t>‹#›</a:t>
            </a:fld>
            <a:endParaRPr lang="en-US"/>
          </a:p>
        </p:txBody>
      </p:sp>
    </p:spTree>
    <p:extLst>
      <p:ext uri="{BB962C8B-B14F-4D97-AF65-F5344CB8AC3E}">
        <p14:creationId xmlns:p14="http://schemas.microsoft.com/office/powerpoint/2010/main" val="583968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9A899-7DAC-4EB3-BC81-04B0C724B5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7A4D90-C048-463F-BD00-8E817A1A3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248019-66DF-4AF4-BF0B-310D40E813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87087E-78CE-4F95-938D-6371DE011D6D}"/>
              </a:ext>
            </a:extLst>
          </p:cNvPr>
          <p:cNvSpPr>
            <a:spLocks noGrp="1"/>
          </p:cNvSpPr>
          <p:nvPr>
            <p:ph type="dt" sz="half" idx="10"/>
          </p:nvPr>
        </p:nvSpPr>
        <p:spPr>
          <a:xfrm>
            <a:off x="838200" y="6356350"/>
            <a:ext cx="2743200" cy="365125"/>
          </a:xfrm>
          <a:prstGeom prst="rect">
            <a:avLst/>
          </a:prstGeom>
        </p:spPr>
        <p:txBody>
          <a:bodyPr/>
          <a:lstStyle/>
          <a:p>
            <a:fld id="{AC6A98F0-A615-4649-BBC6-BA687277F779}" type="datetimeFigureOut">
              <a:rPr lang="en-US" smtClean="0"/>
              <a:t>6/10/2022</a:t>
            </a:fld>
            <a:endParaRPr lang="en-US"/>
          </a:p>
        </p:txBody>
      </p:sp>
      <p:sp>
        <p:nvSpPr>
          <p:cNvPr id="6" name="Footer Placeholder 5">
            <a:extLst>
              <a:ext uri="{FF2B5EF4-FFF2-40B4-BE49-F238E27FC236}">
                <a16:creationId xmlns:a16="http://schemas.microsoft.com/office/drawing/2014/main" id="{E7C04514-F393-487A-9058-4BC3D7D481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BE1215-C863-4A0A-975E-36379AB662A5}"/>
              </a:ext>
            </a:extLst>
          </p:cNvPr>
          <p:cNvSpPr>
            <a:spLocks noGrp="1"/>
          </p:cNvSpPr>
          <p:nvPr>
            <p:ph type="sldNum" sz="quarter" idx="12"/>
          </p:nvPr>
        </p:nvSpPr>
        <p:spPr/>
        <p:txBody>
          <a:bodyPr/>
          <a:lstStyle/>
          <a:p>
            <a:fld id="{7476E806-B426-4043-B850-C90DEF4A2F9F}" type="slidenum">
              <a:rPr lang="en-US" smtClean="0"/>
              <a:t>‹#›</a:t>
            </a:fld>
            <a:endParaRPr lang="en-US"/>
          </a:p>
        </p:txBody>
      </p:sp>
    </p:spTree>
    <p:extLst>
      <p:ext uri="{BB962C8B-B14F-4D97-AF65-F5344CB8AC3E}">
        <p14:creationId xmlns:p14="http://schemas.microsoft.com/office/powerpoint/2010/main" val="531144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DA789-C058-44F9-86A3-326AC22672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367B7A-05A7-429F-8529-21FDA66226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6782DE-2AB3-45CC-90F2-5E6B8F9B8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62CB6D-DD41-485A-BADE-129F13F24383}"/>
              </a:ext>
            </a:extLst>
          </p:cNvPr>
          <p:cNvSpPr>
            <a:spLocks noGrp="1"/>
          </p:cNvSpPr>
          <p:nvPr>
            <p:ph type="dt" sz="half" idx="10"/>
          </p:nvPr>
        </p:nvSpPr>
        <p:spPr>
          <a:xfrm>
            <a:off x="838200" y="6356350"/>
            <a:ext cx="2743200" cy="365125"/>
          </a:xfrm>
          <a:prstGeom prst="rect">
            <a:avLst/>
          </a:prstGeom>
        </p:spPr>
        <p:txBody>
          <a:bodyPr/>
          <a:lstStyle/>
          <a:p>
            <a:fld id="{AC6A98F0-A615-4649-BBC6-BA687277F779}" type="datetimeFigureOut">
              <a:rPr lang="en-US" smtClean="0"/>
              <a:t>6/10/2022</a:t>
            </a:fld>
            <a:endParaRPr lang="en-US"/>
          </a:p>
        </p:txBody>
      </p:sp>
      <p:sp>
        <p:nvSpPr>
          <p:cNvPr id="6" name="Footer Placeholder 5">
            <a:extLst>
              <a:ext uri="{FF2B5EF4-FFF2-40B4-BE49-F238E27FC236}">
                <a16:creationId xmlns:a16="http://schemas.microsoft.com/office/drawing/2014/main" id="{DADCD5C1-52BA-436E-99CF-93CDDB5D93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1674371-4452-4DA4-B1CD-16EEBABD1288}"/>
              </a:ext>
            </a:extLst>
          </p:cNvPr>
          <p:cNvSpPr>
            <a:spLocks noGrp="1"/>
          </p:cNvSpPr>
          <p:nvPr>
            <p:ph type="sldNum" sz="quarter" idx="12"/>
          </p:nvPr>
        </p:nvSpPr>
        <p:spPr/>
        <p:txBody>
          <a:bodyPr/>
          <a:lstStyle/>
          <a:p>
            <a:fld id="{7476E806-B426-4043-B850-C90DEF4A2F9F}" type="slidenum">
              <a:rPr lang="en-US" smtClean="0"/>
              <a:t>‹#›</a:t>
            </a:fld>
            <a:endParaRPr lang="en-US"/>
          </a:p>
        </p:txBody>
      </p:sp>
    </p:spTree>
    <p:extLst>
      <p:ext uri="{BB962C8B-B14F-4D97-AF65-F5344CB8AC3E}">
        <p14:creationId xmlns:p14="http://schemas.microsoft.com/office/powerpoint/2010/main" val="5195904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858A8-96C8-4789-B438-D5A0AA8A17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3154AF-73E6-48FE-A456-0F7EA18561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92DE7-D84A-4454-A387-3EDBDFAA8689}"/>
              </a:ext>
            </a:extLst>
          </p:cNvPr>
          <p:cNvSpPr>
            <a:spLocks noGrp="1"/>
          </p:cNvSpPr>
          <p:nvPr>
            <p:ph type="dt" sz="half" idx="10"/>
          </p:nvPr>
        </p:nvSpPr>
        <p:spPr>
          <a:xfrm>
            <a:off x="838200" y="6356350"/>
            <a:ext cx="2743200" cy="365125"/>
          </a:xfrm>
          <a:prstGeom prst="rect">
            <a:avLst/>
          </a:prstGeom>
        </p:spPr>
        <p:txBody>
          <a:bodyPr/>
          <a:lstStyle/>
          <a:p>
            <a:fld id="{AC6A98F0-A615-4649-BBC6-BA687277F779}" type="datetimeFigureOut">
              <a:rPr lang="en-US" smtClean="0"/>
              <a:t>6/10/2022</a:t>
            </a:fld>
            <a:endParaRPr lang="en-US"/>
          </a:p>
        </p:txBody>
      </p:sp>
      <p:sp>
        <p:nvSpPr>
          <p:cNvPr id="5" name="Footer Placeholder 4">
            <a:extLst>
              <a:ext uri="{FF2B5EF4-FFF2-40B4-BE49-F238E27FC236}">
                <a16:creationId xmlns:a16="http://schemas.microsoft.com/office/drawing/2014/main" id="{96539CA1-B66B-46B2-AF55-440A9695D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B0DF4F-ECFD-4962-B1C9-44C5A0004FB2}"/>
              </a:ext>
            </a:extLst>
          </p:cNvPr>
          <p:cNvSpPr>
            <a:spLocks noGrp="1"/>
          </p:cNvSpPr>
          <p:nvPr>
            <p:ph type="sldNum" sz="quarter" idx="12"/>
          </p:nvPr>
        </p:nvSpPr>
        <p:spPr/>
        <p:txBody>
          <a:bodyPr/>
          <a:lstStyle/>
          <a:p>
            <a:fld id="{7476E806-B426-4043-B850-C90DEF4A2F9F}" type="slidenum">
              <a:rPr lang="en-US" smtClean="0"/>
              <a:t>‹#›</a:t>
            </a:fld>
            <a:endParaRPr lang="en-US"/>
          </a:p>
        </p:txBody>
      </p:sp>
    </p:spTree>
    <p:extLst>
      <p:ext uri="{BB962C8B-B14F-4D97-AF65-F5344CB8AC3E}">
        <p14:creationId xmlns:p14="http://schemas.microsoft.com/office/powerpoint/2010/main" val="1881863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95A699-845F-4BC6-94E0-14CC4CA5D9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CFE873-1B43-46DF-9AFD-C2A4EA14BD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97A061-8F0A-41F3-8545-B547C9D39AA9}"/>
              </a:ext>
            </a:extLst>
          </p:cNvPr>
          <p:cNvSpPr>
            <a:spLocks noGrp="1"/>
          </p:cNvSpPr>
          <p:nvPr>
            <p:ph type="dt" sz="half" idx="10"/>
          </p:nvPr>
        </p:nvSpPr>
        <p:spPr>
          <a:xfrm>
            <a:off x="838200" y="6356350"/>
            <a:ext cx="2743200" cy="365125"/>
          </a:xfrm>
          <a:prstGeom prst="rect">
            <a:avLst/>
          </a:prstGeom>
        </p:spPr>
        <p:txBody>
          <a:bodyPr/>
          <a:lstStyle/>
          <a:p>
            <a:fld id="{AC6A98F0-A615-4649-BBC6-BA687277F779}" type="datetimeFigureOut">
              <a:rPr lang="en-US" smtClean="0"/>
              <a:t>6/10/2022</a:t>
            </a:fld>
            <a:endParaRPr lang="en-US"/>
          </a:p>
        </p:txBody>
      </p:sp>
      <p:sp>
        <p:nvSpPr>
          <p:cNvPr id="5" name="Footer Placeholder 4">
            <a:extLst>
              <a:ext uri="{FF2B5EF4-FFF2-40B4-BE49-F238E27FC236}">
                <a16:creationId xmlns:a16="http://schemas.microsoft.com/office/drawing/2014/main" id="{FB3F24C1-1403-4C11-A0CD-9DFBC33C37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D4D321-16B9-48C1-8360-BE2636440E93}"/>
              </a:ext>
            </a:extLst>
          </p:cNvPr>
          <p:cNvSpPr>
            <a:spLocks noGrp="1"/>
          </p:cNvSpPr>
          <p:nvPr>
            <p:ph type="sldNum" sz="quarter" idx="12"/>
          </p:nvPr>
        </p:nvSpPr>
        <p:spPr/>
        <p:txBody>
          <a:bodyPr/>
          <a:lstStyle/>
          <a:p>
            <a:fld id="{7476E806-B426-4043-B850-C90DEF4A2F9F}" type="slidenum">
              <a:rPr lang="en-US" smtClean="0"/>
              <a:t>‹#›</a:t>
            </a:fld>
            <a:endParaRPr lang="en-US"/>
          </a:p>
        </p:txBody>
      </p:sp>
    </p:spTree>
    <p:extLst>
      <p:ext uri="{BB962C8B-B14F-4D97-AF65-F5344CB8AC3E}">
        <p14:creationId xmlns:p14="http://schemas.microsoft.com/office/powerpoint/2010/main" val="2258465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02BE21-6650-984A-BF66-A6A4251F4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085" y="6031754"/>
            <a:ext cx="1818855" cy="535787"/>
          </a:xfrm>
          <a:prstGeom prst="rect">
            <a:avLst/>
          </a:prstGeom>
        </p:spPr>
      </p:pic>
      <p:sp>
        <p:nvSpPr>
          <p:cNvPr id="14" name="object 8"/>
          <p:cNvSpPr/>
          <p:nvPr/>
        </p:nvSpPr>
        <p:spPr>
          <a:xfrm>
            <a:off x="381004" y="5712541"/>
            <a:ext cx="11430289" cy="0"/>
          </a:xfrm>
          <a:custGeom>
            <a:avLst/>
            <a:gdLst/>
            <a:ahLst/>
            <a:cxnLst/>
            <a:rect l="l" t="t" r="r" b="b"/>
            <a:pathLst>
              <a:path w="18848070">
                <a:moveTo>
                  <a:pt x="0" y="0"/>
                </a:moveTo>
                <a:lnTo>
                  <a:pt x="18847593" y="0"/>
                </a:lnTo>
              </a:path>
            </a:pathLst>
          </a:custGeom>
          <a:ln w="10470">
            <a:solidFill>
              <a:srgbClr val="FFFFFF"/>
            </a:solidFill>
          </a:ln>
        </p:spPr>
        <p:txBody>
          <a:bodyPr wrap="square" lIns="0" tIns="0" rIns="0" bIns="0" rtlCol="0"/>
          <a:lstStyle/>
          <a:p>
            <a:endParaRPr sz="1423"/>
          </a:p>
        </p:txBody>
      </p:sp>
      <p:sp>
        <p:nvSpPr>
          <p:cNvPr id="18" name="Text Placeholder 6"/>
          <p:cNvSpPr>
            <a:spLocks noGrp="1"/>
          </p:cNvSpPr>
          <p:nvPr>
            <p:ph type="body" sz="quarter" idx="10" hasCustomPrompt="1"/>
          </p:nvPr>
        </p:nvSpPr>
        <p:spPr>
          <a:xfrm>
            <a:off x="-100125" y="-23102"/>
            <a:ext cx="11784125" cy="3147279"/>
          </a:xfrm>
        </p:spPr>
        <p:txBody>
          <a:bodyPr vert="horz" lIns="327296" tIns="327296" rIns="327296" bIns="327296">
            <a:noAutofit/>
          </a:bodyPr>
          <a:lstStyle>
            <a:lvl1pPr>
              <a:lnSpc>
                <a:spcPct val="80000"/>
              </a:lnSpc>
              <a:defRPr sz="8666" b="0" cap="all" baseline="0">
                <a:solidFill>
                  <a:schemeClr val="tx1"/>
                </a:solidFill>
                <a:latin typeface="Impact"/>
                <a:cs typeface="Impact"/>
              </a:defRPr>
            </a:lvl1pPr>
          </a:lstStyle>
          <a:p>
            <a:pPr lvl="0"/>
            <a:r>
              <a:rPr lang="en-US"/>
              <a:t>TITLE</a:t>
            </a:r>
          </a:p>
        </p:txBody>
      </p:sp>
      <p:sp>
        <p:nvSpPr>
          <p:cNvPr id="21" name="object 8"/>
          <p:cNvSpPr/>
          <p:nvPr userDrawn="1"/>
        </p:nvSpPr>
        <p:spPr>
          <a:xfrm>
            <a:off x="381004" y="5712541"/>
            <a:ext cx="11430289" cy="0"/>
          </a:xfrm>
          <a:custGeom>
            <a:avLst/>
            <a:gdLst/>
            <a:ahLst/>
            <a:cxnLst/>
            <a:rect l="l" t="t" r="r" b="b"/>
            <a:pathLst>
              <a:path w="18848070">
                <a:moveTo>
                  <a:pt x="0" y="0"/>
                </a:moveTo>
                <a:lnTo>
                  <a:pt x="18847593" y="0"/>
                </a:lnTo>
              </a:path>
            </a:pathLst>
          </a:custGeom>
          <a:ln w="10470">
            <a:solidFill>
              <a:srgbClr val="FFFFFF"/>
            </a:solidFill>
          </a:ln>
        </p:spPr>
        <p:txBody>
          <a:bodyPr wrap="square" lIns="0" tIns="0" rIns="0" bIns="0" rtlCol="0"/>
          <a:lstStyle/>
          <a:p>
            <a:endParaRPr sz="1423"/>
          </a:p>
        </p:txBody>
      </p:sp>
      <p:sp>
        <p:nvSpPr>
          <p:cNvPr id="8" name="Text Placeholder 7">
            <a:extLst>
              <a:ext uri="{FF2B5EF4-FFF2-40B4-BE49-F238E27FC236}">
                <a16:creationId xmlns:a16="http://schemas.microsoft.com/office/drawing/2014/main" id="{152121E4-D02C-324F-891F-47AB8A3D2F2E}"/>
              </a:ext>
            </a:extLst>
          </p:cNvPr>
          <p:cNvSpPr>
            <a:spLocks noGrp="1"/>
          </p:cNvSpPr>
          <p:nvPr>
            <p:ph type="body" sz="quarter" idx="11" hasCustomPrompt="1"/>
          </p:nvPr>
        </p:nvSpPr>
        <p:spPr>
          <a:xfrm>
            <a:off x="381000" y="3298018"/>
            <a:ext cx="11303000" cy="410369"/>
          </a:xfrm>
        </p:spPr>
        <p:txBody>
          <a:bodyPr/>
          <a:lstStyle>
            <a:lvl1pPr>
              <a:defRPr sz="2667" b="1"/>
            </a:lvl1pPr>
            <a:lvl2pPr marL="2815096" indent="0">
              <a:buNone/>
              <a:defRPr/>
            </a:lvl2pPr>
            <a:lvl3pPr marL="554207" indent="0">
              <a:buNone/>
              <a:defRPr/>
            </a:lvl3pPr>
            <a:lvl5pPr marL="1108416" indent="0">
              <a:buNone/>
              <a:defRPr/>
            </a:lvl5pPr>
          </a:lstStyle>
          <a:p>
            <a:pPr lvl="0"/>
            <a:r>
              <a:rPr lang="en-US"/>
              <a:t>Presenter’s name here @</a:t>
            </a:r>
            <a:r>
              <a:rPr lang="en-US" err="1"/>
              <a:t>socialmediahandle</a:t>
            </a:r>
            <a:endParaRPr lang="en-GB"/>
          </a:p>
        </p:txBody>
      </p:sp>
      <p:sp>
        <p:nvSpPr>
          <p:cNvPr id="11" name="TextBox 10">
            <a:extLst>
              <a:ext uri="{FF2B5EF4-FFF2-40B4-BE49-F238E27FC236}">
                <a16:creationId xmlns:a16="http://schemas.microsoft.com/office/drawing/2014/main" id="{44A845AA-2A4D-054C-B1BC-4EF18CBF9B0E}"/>
              </a:ext>
            </a:extLst>
          </p:cNvPr>
          <p:cNvSpPr txBox="1"/>
          <p:nvPr userDrawn="1"/>
        </p:nvSpPr>
        <p:spPr>
          <a:xfrm>
            <a:off x="12859174" y="5529561"/>
            <a:ext cx="3542453" cy="2308324"/>
          </a:xfrm>
          <a:prstGeom prst="rect">
            <a:avLst/>
          </a:prstGeom>
          <a:noFill/>
        </p:spPr>
        <p:txBody>
          <a:bodyPr wrap="square" rtlCol="0">
            <a:spAutoFit/>
          </a:bodyPr>
          <a:lstStyle/>
          <a:p>
            <a:r>
              <a:rPr lang="en-GB" sz="1600" b="1">
                <a:solidFill>
                  <a:srgbClr val="000000"/>
                </a:solidFill>
              </a:rPr>
              <a:t>Logos</a:t>
            </a:r>
          </a:p>
          <a:p>
            <a:endParaRPr lang="en-GB" sz="1600" b="1">
              <a:solidFill>
                <a:srgbClr val="000000"/>
              </a:solidFill>
            </a:endParaRPr>
          </a:p>
          <a:p>
            <a:pPr marL="228594" indent="-228594">
              <a:buFont typeface="Arial" panose="020B0604020202020204" pitchFamily="34" charset="0"/>
              <a:buChar char="•"/>
            </a:pPr>
            <a:r>
              <a:rPr lang="en-GB" sz="1600">
                <a:solidFill>
                  <a:srgbClr val="000000"/>
                </a:solidFill>
              </a:rPr>
              <a:t>Partner logos may be placed to the right of our logo, below the white line.</a:t>
            </a:r>
          </a:p>
          <a:p>
            <a:pPr marL="228594" indent="-228594">
              <a:buFont typeface="Arial" panose="020B0604020202020204" pitchFamily="34" charset="0"/>
              <a:buChar char="•"/>
            </a:pPr>
            <a:endParaRPr lang="en-GB" sz="1600">
              <a:solidFill>
                <a:srgbClr val="000000"/>
              </a:solidFill>
            </a:endParaRPr>
          </a:p>
          <a:p>
            <a:pPr marL="228594" indent="-228594">
              <a:buFont typeface="Arial" panose="020B0604020202020204" pitchFamily="34" charset="0"/>
              <a:buChar char="•"/>
            </a:pPr>
            <a:r>
              <a:rPr lang="en-GB" sz="1600">
                <a:solidFill>
                  <a:srgbClr val="000000"/>
                </a:solidFill>
              </a:rPr>
              <a:t>Where possible please use white versions of logos with a transparent background.</a:t>
            </a:r>
          </a:p>
        </p:txBody>
      </p:sp>
      <p:sp>
        <p:nvSpPr>
          <p:cNvPr id="15" name="TextBox 14">
            <a:extLst>
              <a:ext uri="{FF2B5EF4-FFF2-40B4-BE49-F238E27FC236}">
                <a16:creationId xmlns:a16="http://schemas.microsoft.com/office/drawing/2014/main" id="{DFBFC679-77D1-CF43-8183-78771BF84BC8}"/>
              </a:ext>
            </a:extLst>
          </p:cNvPr>
          <p:cNvSpPr txBox="1"/>
          <p:nvPr userDrawn="1"/>
        </p:nvSpPr>
        <p:spPr>
          <a:xfrm>
            <a:off x="12859173" y="-736600"/>
            <a:ext cx="3962400" cy="2554545"/>
          </a:xfrm>
          <a:prstGeom prst="rect">
            <a:avLst/>
          </a:prstGeom>
          <a:noFill/>
        </p:spPr>
        <p:txBody>
          <a:bodyPr wrap="square" rtlCol="0">
            <a:spAutoFit/>
          </a:bodyPr>
          <a:lstStyle/>
          <a:p>
            <a:r>
              <a:rPr lang="en-GB" sz="1600" b="1">
                <a:solidFill>
                  <a:srgbClr val="000000"/>
                </a:solidFill>
              </a:rPr>
              <a:t>Title slide</a:t>
            </a:r>
          </a:p>
          <a:p>
            <a:endParaRPr lang="en-GB" sz="1600" b="1">
              <a:solidFill>
                <a:srgbClr val="000000"/>
              </a:solidFill>
            </a:endParaRPr>
          </a:p>
          <a:p>
            <a:pPr marL="228594" indent="-228594">
              <a:buFont typeface="Arial" panose="020B0604020202020204" pitchFamily="34" charset="0"/>
              <a:buChar char="•"/>
            </a:pPr>
            <a:r>
              <a:rPr lang="en-GB" sz="1600">
                <a:solidFill>
                  <a:srgbClr val="000000"/>
                </a:solidFill>
              </a:rPr>
              <a:t>Please add the name of the presenter.</a:t>
            </a:r>
          </a:p>
          <a:p>
            <a:endParaRPr lang="en-GB" sz="1600">
              <a:solidFill>
                <a:srgbClr val="000000"/>
              </a:solidFill>
            </a:endParaRPr>
          </a:p>
          <a:p>
            <a:pPr marL="228594" indent="-228594">
              <a:buFont typeface="Arial" panose="020B0604020202020204" pitchFamily="34" charset="0"/>
              <a:buChar char="•"/>
            </a:pPr>
            <a:r>
              <a:rPr lang="en-GB" sz="1600">
                <a:solidFill>
                  <a:srgbClr val="000000"/>
                </a:solidFill>
              </a:rPr>
              <a:t>You may also choose to add your professional social media handle.</a:t>
            </a:r>
          </a:p>
          <a:p>
            <a:pPr marL="228594" indent="-228594">
              <a:buFont typeface="Arial" panose="020B0604020202020204" pitchFamily="34" charset="0"/>
              <a:buChar char="•"/>
            </a:pPr>
            <a:endParaRPr lang="en-GB" sz="1600">
              <a:solidFill>
                <a:srgbClr val="000000"/>
              </a:solidFill>
            </a:endParaRPr>
          </a:p>
          <a:p>
            <a:pPr marL="228594" indent="-228594">
              <a:buFont typeface="Arial" panose="020B0604020202020204" pitchFamily="34" charset="0"/>
              <a:buChar char="•"/>
            </a:pPr>
            <a:r>
              <a:rPr lang="en-GB" sz="1600">
                <a:solidFill>
                  <a:srgbClr val="000000"/>
                </a:solidFill>
              </a:rPr>
              <a:t>If required you may add the date.</a:t>
            </a:r>
          </a:p>
          <a:p>
            <a:pPr marL="228594" indent="-228594">
              <a:buFont typeface="Arial" panose="020B0604020202020204" pitchFamily="34" charset="0"/>
              <a:buChar char="•"/>
            </a:pPr>
            <a:endParaRPr lang="en-GB" sz="1600">
              <a:solidFill>
                <a:srgbClr val="000000"/>
              </a:solidFill>
            </a:endParaRPr>
          </a:p>
          <a:p>
            <a:pPr marL="228594" indent="-228594">
              <a:buFont typeface="Arial" panose="020B0604020202020204" pitchFamily="34" charset="0"/>
              <a:buChar char="•"/>
            </a:pPr>
            <a:r>
              <a:rPr lang="en-GB" sz="1600">
                <a:solidFill>
                  <a:srgbClr val="000000"/>
                </a:solidFill>
              </a:rPr>
              <a:t>Do not add images to this slide.</a:t>
            </a:r>
          </a:p>
        </p:txBody>
      </p:sp>
      <p:sp>
        <p:nvSpPr>
          <p:cNvPr id="16" name="TextBox 15">
            <a:extLst>
              <a:ext uri="{FF2B5EF4-FFF2-40B4-BE49-F238E27FC236}">
                <a16:creationId xmlns:a16="http://schemas.microsoft.com/office/drawing/2014/main" id="{AB3C7611-4F2E-B24D-969D-22F5D70D695E}"/>
              </a:ext>
            </a:extLst>
          </p:cNvPr>
          <p:cNvSpPr txBox="1"/>
          <p:nvPr userDrawn="1"/>
        </p:nvSpPr>
        <p:spPr>
          <a:xfrm>
            <a:off x="12859173" y="2027148"/>
            <a:ext cx="3759200" cy="3293209"/>
          </a:xfrm>
          <a:prstGeom prst="rect">
            <a:avLst/>
          </a:prstGeom>
          <a:noFill/>
        </p:spPr>
        <p:txBody>
          <a:bodyPr wrap="square" rtlCol="0">
            <a:spAutoFit/>
          </a:bodyPr>
          <a:lstStyle/>
          <a:p>
            <a:r>
              <a:rPr lang="en-GB" sz="1600" b="1">
                <a:solidFill>
                  <a:srgbClr val="000000"/>
                </a:solidFill>
              </a:rPr>
              <a:t>Text</a:t>
            </a:r>
          </a:p>
          <a:p>
            <a:endParaRPr lang="en-GB" sz="1600" b="1">
              <a:solidFill>
                <a:srgbClr val="000000"/>
              </a:solidFill>
            </a:endParaRPr>
          </a:p>
          <a:p>
            <a:pPr marL="228594" indent="-228594">
              <a:buFont typeface="Arial" panose="020B0604020202020204" pitchFamily="34" charset="0"/>
              <a:buChar char="•"/>
            </a:pPr>
            <a:r>
              <a:rPr lang="en-GB" sz="1600">
                <a:solidFill>
                  <a:srgbClr val="000000"/>
                </a:solidFill>
              </a:rPr>
              <a:t>The</a:t>
            </a:r>
            <a:r>
              <a:rPr lang="en-GB" sz="1600" baseline="0">
                <a:solidFill>
                  <a:srgbClr val="000000"/>
                </a:solidFill>
              </a:rPr>
              <a:t> font of y</a:t>
            </a:r>
            <a:r>
              <a:rPr lang="en-GB" sz="1600">
                <a:solidFill>
                  <a:srgbClr val="000000"/>
                </a:solidFill>
              </a:rPr>
              <a:t>our title on this opening slide must be in Impact, CAPS.</a:t>
            </a:r>
          </a:p>
          <a:p>
            <a:pPr marL="228594" indent="-228594">
              <a:buFont typeface="Arial" panose="020B0604020202020204" pitchFamily="34" charset="0"/>
              <a:buChar char="•"/>
            </a:pPr>
            <a:endParaRPr lang="en-GB" sz="1600">
              <a:solidFill>
                <a:srgbClr val="000000"/>
              </a:solidFill>
            </a:endParaRPr>
          </a:p>
          <a:p>
            <a:pPr marL="228594" indent="-228594">
              <a:buFont typeface="Arial" panose="020B0604020202020204" pitchFamily="34" charset="0"/>
              <a:buChar char="•"/>
            </a:pPr>
            <a:r>
              <a:rPr lang="en-GB" sz="1600">
                <a:solidFill>
                  <a:srgbClr val="000000"/>
                </a:solidFill>
              </a:rPr>
              <a:t>Your title should be no more than two lines long, in extreme circumstances you may use a subtitle.</a:t>
            </a:r>
          </a:p>
          <a:p>
            <a:pPr marL="228594" indent="-228594">
              <a:buFont typeface="Arial" panose="020B0604020202020204" pitchFamily="34" charset="0"/>
              <a:buChar char="•"/>
            </a:pPr>
            <a:endParaRPr lang="en-GB" sz="1600">
              <a:solidFill>
                <a:srgbClr val="000000"/>
              </a:solidFill>
            </a:endParaRPr>
          </a:p>
          <a:p>
            <a:pPr marL="228594" indent="-228594">
              <a:buFont typeface="Arial" panose="020B0604020202020204" pitchFamily="34" charset="0"/>
              <a:buChar char="•"/>
            </a:pPr>
            <a:r>
              <a:rPr lang="en-GB" sz="1600">
                <a:solidFill>
                  <a:srgbClr val="000000"/>
                </a:solidFill>
              </a:rPr>
              <a:t>A subtitle may be manually added in Arial Bold, sentence case (minimum size 24pt).</a:t>
            </a:r>
          </a:p>
        </p:txBody>
      </p:sp>
      <p:sp>
        <p:nvSpPr>
          <p:cNvPr id="13" name="TextBox 12">
            <a:extLst>
              <a:ext uri="{FF2B5EF4-FFF2-40B4-BE49-F238E27FC236}">
                <a16:creationId xmlns:a16="http://schemas.microsoft.com/office/drawing/2014/main" id="{353B4CA3-095F-D64D-9540-5BCF6CC00C9A}"/>
              </a:ext>
            </a:extLst>
          </p:cNvPr>
          <p:cNvSpPr txBox="1"/>
          <p:nvPr userDrawn="1"/>
        </p:nvSpPr>
        <p:spPr>
          <a:xfrm>
            <a:off x="12859173" y="-1376883"/>
            <a:ext cx="2844800" cy="379656"/>
          </a:xfrm>
          <a:prstGeom prst="rect">
            <a:avLst/>
          </a:prstGeom>
          <a:noFill/>
        </p:spPr>
        <p:txBody>
          <a:bodyPr wrap="square" rtlCol="0">
            <a:spAutoFit/>
          </a:bodyPr>
          <a:lstStyle/>
          <a:p>
            <a:r>
              <a:rPr lang="en-GB" sz="1600" b="1" kern="1200">
                <a:solidFill>
                  <a:srgbClr val="000000"/>
                </a:solidFill>
                <a:latin typeface="+mn-lt"/>
                <a:ea typeface="+mn-ea"/>
                <a:cs typeface="+mn-cs"/>
              </a:rPr>
              <a:t>Layout</a:t>
            </a:r>
            <a:r>
              <a:rPr lang="en-GB" sz="1867" b="1">
                <a:solidFill>
                  <a:srgbClr val="000000"/>
                </a:solidFill>
              </a:rPr>
              <a:t> </a:t>
            </a:r>
            <a:r>
              <a:rPr lang="en-GB" sz="1600" b="1" kern="1200">
                <a:solidFill>
                  <a:srgbClr val="000000"/>
                </a:solidFill>
                <a:latin typeface="+mn-lt"/>
                <a:ea typeface="+mn-ea"/>
                <a:cs typeface="+mn-cs"/>
              </a:rPr>
              <a:t>guide</a:t>
            </a:r>
          </a:p>
        </p:txBody>
      </p:sp>
    </p:spTree>
    <p:extLst>
      <p:ext uri="{BB962C8B-B14F-4D97-AF65-F5344CB8AC3E}">
        <p14:creationId xmlns:p14="http://schemas.microsoft.com/office/powerpoint/2010/main" val="42083446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595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27890-9307-449C-9D48-DA709384C3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F75C1B-C6B4-4E4D-AEBB-7432ADD16E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26AA2-5737-4597-A268-939F76A4CB54}"/>
              </a:ext>
            </a:extLst>
          </p:cNvPr>
          <p:cNvSpPr>
            <a:spLocks noGrp="1"/>
          </p:cNvSpPr>
          <p:nvPr>
            <p:ph type="dt" sz="half" idx="10"/>
          </p:nvPr>
        </p:nvSpPr>
        <p:spPr>
          <a:xfrm>
            <a:off x="838200" y="6356350"/>
            <a:ext cx="2743200" cy="365125"/>
          </a:xfrm>
          <a:prstGeom prst="rect">
            <a:avLst/>
          </a:prstGeom>
        </p:spPr>
        <p:txBody>
          <a:bodyPr/>
          <a:lstStyle/>
          <a:p>
            <a:fld id="{AC6A98F0-A615-4649-BBC6-BA687277F779}" type="datetimeFigureOut">
              <a:rPr lang="en-US" smtClean="0"/>
              <a:t>6/10/2022</a:t>
            </a:fld>
            <a:endParaRPr lang="en-US"/>
          </a:p>
        </p:txBody>
      </p:sp>
      <p:sp>
        <p:nvSpPr>
          <p:cNvPr id="5" name="Footer Placeholder 4">
            <a:extLst>
              <a:ext uri="{FF2B5EF4-FFF2-40B4-BE49-F238E27FC236}">
                <a16:creationId xmlns:a16="http://schemas.microsoft.com/office/drawing/2014/main" id="{1ADA6070-EB8D-4CF1-863C-55ADC5DFE1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B2F25-7F04-4150-9D75-62773D783144}"/>
              </a:ext>
            </a:extLst>
          </p:cNvPr>
          <p:cNvSpPr>
            <a:spLocks noGrp="1"/>
          </p:cNvSpPr>
          <p:nvPr>
            <p:ph type="sldNum" sz="quarter" idx="12"/>
          </p:nvPr>
        </p:nvSpPr>
        <p:spPr/>
        <p:txBody>
          <a:bodyPr/>
          <a:lstStyle/>
          <a:p>
            <a:fld id="{7476E806-B426-4043-B850-C90DEF4A2F9F}" type="slidenum">
              <a:rPr lang="en-US" smtClean="0"/>
              <a:t>‹#›</a:t>
            </a:fld>
            <a:endParaRPr lang="en-US"/>
          </a:p>
        </p:txBody>
      </p:sp>
    </p:spTree>
    <p:extLst>
      <p:ext uri="{BB962C8B-B14F-4D97-AF65-F5344CB8AC3E}">
        <p14:creationId xmlns:p14="http://schemas.microsoft.com/office/powerpoint/2010/main" val="487520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7B0B44E2-855D-7A48-A799-EFC485CC0D36}"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861172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7B0B44E2-855D-7A48-A799-EFC485CC0D36}"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3303071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7B0B44E2-855D-7A48-A799-EFC485CC0D36}"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177763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78F7-7070-4B1A-A204-495A651D7B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F12C5A6-89A4-428D-9F83-93D6130FC3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B93CE4-62F1-46EA-9A19-CFDF71E8639C}"/>
              </a:ext>
            </a:extLst>
          </p:cNvPr>
          <p:cNvSpPr>
            <a:spLocks noGrp="1"/>
          </p:cNvSpPr>
          <p:nvPr>
            <p:ph type="dt" sz="half" idx="10"/>
          </p:nvPr>
        </p:nvSpPr>
        <p:spPr/>
        <p:txBody>
          <a:bodyPr/>
          <a:lstStyle/>
          <a:p>
            <a:fld id="{ED77F0F1-CDC1-41B6-9C9A-73A9E8DE1DB8}" type="datetimeFigureOut">
              <a:rPr lang="en-GB" smtClean="0"/>
              <a:t>10/06/2022</a:t>
            </a:fld>
            <a:endParaRPr lang="en-GB"/>
          </a:p>
        </p:txBody>
      </p:sp>
      <p:sp>
        <p:nvSpPr>
          <p:cNvPr id="5" name="Footer Placeholder 4">
            <a:extLst>
              <a:ext uri="{FF2B5EF4-FFF2-40B4-BE49-F238E27FC236}">
                <a16:creationId xmlns:a16="http://schemas.microsoft.com/office/drawing/2014/main" id="{E2AD710C-4F41-46E1-B464-24CFA23278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10670E-00FA-4AA6-A692-C9931C7387C3}"/>
              </a:ext>
            </a:extLst>
          </p:cNvPr>
          <p:cNvSpPr>
            <a:spLocks noGrp="1"/>
          </p:cNvSpPr>
          <p:nvPr>
            <p:ph type="sldNum" sz="quarter" idx="12"/>
          </p:nvPr>
        </p:nvSpPr>
        <p:spPr/>
        <p:txBody>
          <a:bodyPr/>
          <a:lstStyle/>
          <a:p>
            <a:fld id="{3399A07C-42D4-4028-BBC7-C4F376A369A6}" type="slidenum">
              <a:rPr lang="en-GB" smtClean="0"/>
              <a:t>‹#›</a:t>
            </a:fld>
            <a:endParaRPr lang="en-GB"/>
          </a:p>
        </p:txBody>
      </p:sp>
    </p:spTree>
    <p:extLst>
      <p:ext uri="{BB962C8B-B14F-4D97-AF65-F5344CB8AC3E}">
        <p14:creationId xmlns:p14="http://schemas.microsoft.com/office/powerpoint/2010/main" val="3769828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7B0B44E2-855D-7A48-A799-EFC485CC0D36}"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3199271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7B0B44E2-855D-7A48-A799-EFC485CC0D36}" type="datetimeFigureOut">
              <a:rPr lang="en-US" smtClean="0"/>
              <a:t>6/10/2022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27955092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7B0B44E2-855D-7A48-A799-EFC485CC0D36}" type="datetimeFigureOut">
              <a:rPr lang="en-US" smtClean="0"/>
              <a:t>6/10/2022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1188632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0B44E2-855D-7A48-A799-EFC485CC0D36}" type="datetimeFigureOut">
              <a:rPr lang="en-US" smtClean="0"/>
              <a:t>6/10/2022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849260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7B0B44E2-855D-7A48-A799-EFC485CC0D36}"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1936458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7B0B44E2-855D-7A48-A799-EFC485CC0D36}"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3009124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7B0B44E2-855D-7A48-A799-EFC485CC0D36}"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9145708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7B0B44E2-855D-7A48-A799-EFC485CC0D36}"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7620727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7B0B44E2-855D-7A48-A799-EFC485CC0D36}"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1793070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7B0B44E2-855D-7A48-A799-EFC485CC0D36}"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1427862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84AFB-F8D4-4974-9EDD-F7B229D90B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CD4D301-D570-4AFE-9B00-C203D049D5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4330153-E7BB-4E59-B010-39E4C81AF3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A379AFC-9ED2-48BB-AC9F-2BB494481765}"/>
              </a:ext>
            </a:extLst>
          </p:cNvPr>
          <p:cNvSpPr>
            <a:spLocks noGrp="1"/>
          </p:cNvSpPr>
          <p:nvPr>
            <p:ph type="dt" sz="half" idx="10"/>
          </p:nvPr>
        </p:nvSpPr>
        <p:spPr/>
        <p:txBody>
          <a:bodyPr/>
          <a:lstStyle/>
          <a:p>
            <a:fld id="{ED77F0F1-CDC1-41B6-9C9A-73A9E8DE1DB8}" type="datetimeFigureOut">
              <a:rPr lang="en-GB" smtClean="0"/>
              <a:t>10/06/2022</a:t>
            </a:fld>
            <a:endParaRPr lang="en-GB"/>
          </a:p>
        </p:txBody>
      </p:sp>
      <p:sp>
        <p:nvSpPr>
          <p:cNvPr id="6" name="Footer Placeholder 5">
            <a:extLst>
              <a:ext uri="{FF2B5EF4-FFF2-40B4-BE49-F238E27FC236}">
                <a16:creationId xmlns:a16="http://schemas.microsoft.com/office/drawing/2014/main" id="{87E49127-4D4D-4FEF-BBC8-2C3804D787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4A5686-2DBB-48B9-9520-918AC5767C5D}"/>
              </a:ext>
            </a:extLst>
          </p:cNvPr>
          <p:cNvSpPr>
            <a:spLocks noGrp="1"/>
          </p:cNvSpPr>
          <p:nvPr>
            <p:ph type="sldNum" sz="quarter" idx="12"/>
          </p:nvPr>
        </p:nvSpPr>
        <p:spPr/>
        <p:txBody>
          <a:bodyPr/>
          <a:lstStyle/>
          <a:p>
            <a:fld id="{3399A07C-42D4-4028-BBC7-C4F376A369A6}" type="slidenum">
              <a:rPr lang="en-GB" smtClean="0"/>
              <a:t>‹#›</a:t>
            </a:fld>
            <a:endParaRPr lang="en-GB"/>
          </a:p>
        </p:txBody>
      </p:sp>
    </p:spTree>
    <p:extLst>
      <p:ext uri="{BB962C8B-B14F-4D97-AF65-F5344CB8AC3E}">
        <p14:creationId xmlns:p14="http://schemas.microsoft.com/office/powerpoint/2010/main" val="1876499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7B0B44E2-855D-7A48-A799-EFC485CC0D36}"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3875316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7B0B44E2-855D-7A48-A799-EFC485CC0D36}"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33928484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1_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7B0B44E2-855D-7A48-A799-EFC485CC0D36}" type="datetimeFigureOut">
              <a:rPr lang="en-US" smtClean="0"/>
              <a:t>6/10/2022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2832181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7B0B44E2-855D-7A48-A799-EFC485CC0D36}" type="datetimeFigureOut">
              <a:rPr lang="en-US" smtClean="0"/>
              <a:t>6/10/2022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4260587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0B44E2-855D-7A48-A799-EFC485CC0D36}" type="datetimeFigureOut">
              <a:rPr lang="en-US" smtClean="0"/>
              <a:t>6/10/2022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37729266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7B0B44E2-855D-7A48-A799-EFC485CC0D36}"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15164627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7B0B44E2-855D-7A48-A799-EFC485CC0D36}"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31860658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1_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7B0B44E2-855D-7A48-A799-EFC485CC0D36}"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15818815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7B0B44E2-855D-7A48-A799-EFC485CC0D36}"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006B9-1191-5040-AB01-D88A54829DFF}" type="slidenum">
              <a:rPr lang="en-US" smtClean="0"/>
              <a:t>‹#›</a:t>
            </a:fld>
            <a:endParaRPr lang="en-US"/>
          </a:p>
        </p:txBody>
      </p:sp>
    </p:spTree>
    <p:extLst>
      <p:ext uri="{BB962C8B-B14F-4D97-AF65-F5344CB8AC3E}">
        <p14:creationId xmlns:p14="http://schemas.microsoft.com/office/powerpoint/2010/main" val="3753665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EB121189-587E-1A42-AC22-434B68501B12}" type="datetime1">
              <a:rPr lang="en-US" smtClean="0">
                <a:solidFill>
                  <a:prstClr val="black">
                    <a:tint val="75000"/>
                  </a:prstClr>
                </a:solidFill>
              </a:rPr>
              <a:pPr/>
              <a:t>6/10/2022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755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39BA9-C010-4BC2-AC4F-BBD52392B92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F66AB5-3F92-4C4F-9775-DF2646D78A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FE114-9358-45BE-9374-F8E668447F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7B9C711-181D-4C75-97BA-5243DC8EA7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6CE3CE-CF51-4B53-990C-6CF8957121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E63E2AE-5343-4219-BE36-82A7C41571DC}"/>
              </a:ext>
            </a:extLst>
          </p:cNvPr>
          <p:cNvSpPr>
            <a:spLocks noGrp="1"/>
          </p:cNvSpPr>
          <p:nvPr>
            <p:ph type="dt" sz="half" idx="10"/>
          </p:nvPr>
        </p:nvSpPr>
        <p:spPr/>
        <p:txBody>
          <a:bodyPr/>
          <a:lstStyle/>
          <a:p>
            <a:fld id="{ED77F0F1-CDC1-41B6-9C9A-73A9E8DE1DB8}" type="datetimeFigureOut">
              <a:rPr lang="en-GB" smtClean="0"/>
              <a:t>10/06/2022</a:t>
            </a:fld>
            <a:endParaRPr lang="en-GB"/>
          </a:p>
        </p:txBody>
      </p:sp>
      <p:sp>
        <p:nvSpPr>
          <p:cNvPr id="8" name="Footer Placeholder 7">
            <a:extLst>
              <a:ext uri="{FF2B5EF4-FFF2-40B4-BE49-F238E27FC236}">
                <a16:creationId xmlns:a16="http://schemas.microsoft.com/office/drawing/2014/main" id="{07599EF1-A773-43E5-9A51-193C540978D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502543-CCA6-4256-AF83-DC1A20D898B6}"/>
              </a:ext>
            </a:extLst>
          </p:cNvPr>
          <p:cNvSpPr>
            <a:spLocks noGrp="1"/>
          </p:cNvSpPr>
          <p:nvPr>
            <p:ph type="sldNum" sz="quarter" idx="12"/>
          </p:nvPr>
        </p:nvSpPr>
        <p:spPr/>
        <p:txBody>
          <a:bodyPr/>
          <a:lstStyle/>
          <a:p>
            <a:fld id="{3399A07C-42D4-4028-BBC7-C4F376A369A6}" type="slidenum">
              <a:rPr lang="en-GB" smtClean="0"/>
              <a:t>‹#›</a:t>
            </a:fld>
            <a:endParaRPr lang="en-GB"/>
          </a:p>
        </p:txBody>
      </p:sp>
    </p:spTree>
    <p:extLst>
      <p:ext uri="{BB962C8B-B14F-4D97-AF65-F5344CB8AC3E}">
        <p14:creationId xmlns:p14="http://schemas.microsoft.com/office/powerpoint/2010/main" val="38769305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0ACFEDE9-2170-0242-B4C5-C5AB582A6360}" type="datetime1">
              <a:rPr lang="en-US" smtClean="0">
                <a:solidFill>
                  <a:prstClr val="black">
                    <a:tint val="75000"/>
                  </a:prstClr>
                </a:solidFill>
              </a:rPr>
              <a:pPr/>
              <a:t>6/10/2022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4521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EFE16E54-2426-4D48-A84E-BF6772F4483A}" type="datetime1">
              <a:rPr lang="en-US" smtClean="0">
                <a:solidFill>
                  <a:prstClr val="black">
                    <a:tint val="75000"/>
                  </a:prstClr>
                </a:solidFill>
              </a:rPr>
              <a:pPr/>
              <a:t>6/10/2022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1483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131689AE-B173-0042-A4AF-5C763EAD43B9}" type="datetime1">
              <a:rPr lang="en-US" smtClean="0">
                <a:solidFill>
                  <a:prstClr val="black">
                    <a:tint val="75000"/>
                  </a:prstClr>
                </a:solidFill>
              </a:rPr>
              <a:pPr/>
              <a:t>6/10/2022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6284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075938CD-8003-5F42-872A-1BCD2E9226C4}" type="datetime1">
              <a:rPr lang="en-US" smtClean="0">
                <a:solidFill>
                  <a:prstClr val="black">
                    <a:tint val="75000"/>
                  </a:prstClr>
                </a:solidFill>
              </a:rPr>
              <a:pPr/>
              <a:t>6/10/2022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436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974CA97A-EF8B-854E-8120-81D938BF8686}" type="datetime1">
              <a:rPr lang="en-US" smtClean="0">
                <a:solidFill>
                  <a:prstClr val="black">
                    <a:tint val="75000"/>
                  </a:prstClr>
                </a:solidFill>
              </a:rPr>
              <a:pPr/>
              <a:t>6/10/2022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2367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918641-1925-F44F-B93A-CC1F40D29FAF}" type="datetime1">
              <a:rPr lang="en-US" smtClean="0">
                <a:solidFill>
                  <a:prstClr val="black">
                    <a:tint val="75000"/>
                  </a:prstClr>
                </a:solidFill>
              </a:rPr>
              <a:pPr/>
              <a:t>6/10/2022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3345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E7E9ECCB-8D80-064A-950D-E90850AAAEC4}" type="datetime1">
              <a:rPr lang="en-US" smtClean="0">
                <a:solidFill>
                  <a:prstClr val="black">
                    <a:tint val="75000"/>
                  </a:prstClr>
                </a:solidFill>
              </a:rPr>
              <a:pPr/>
              <a:t>6/10/2022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4718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744033DD-DADC-324C-8F83-BC09557C286C}" type="datetime1">
              <a:rPr lang="en-US" smtClean="0">
                <a:solidFill>
                  <a:prstClr val="black">
                    <a:tint val="75000"/>
                  </a:prstClr>
                </a:solidFill>
              </a:rPr>
              <a:pPr/>
              <a:t>6/10/2022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8672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82F3ECBE-141B-2748-A6BA-A5FC48DB3A37}" type="datetime1">
              <a:rPr lang="en-US" smtClean="0">
                <a:solidFill>
                  <a:prstClr val="black">
                    <a:tint val="75000"/>
                  </a:prstClr>
                </a:solidFill>
              </a:rPr>
              <a:pPr/>
              <a:t>6/10/2022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705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A3CE9DD9-63A1-294F-86C0-53572FFDE42E}" type="datetime1">
              <a:rPr lang="en-US" smtClean="0">
                <a:solidFill>
                  <a:prstClr val="black">
                    <a:tint val="75000"/>
                  </a:prstClr>
                </a:solidFill>
              </a:rPr>
              <a:pPr/>
              <a:t>6/10/2022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468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1CC1D-0AB2-418D-B1EB-08A78AF378D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95EE961-318F-4C5B-8CE2-2826F6BC3544}"/>
              </a:ext>
            </a:extLst>
          </p:cNvPr>
          <p:cNvSpPr>
            <a:spLocks noGrp="1"/>
          </p:cNvSpPr>
          <p:nvPr>
            <p:ph type="dt" sz="half" idx="10"/>
          </p:nvPr>
        </p:nvSpPr>
        <p:spPr/>
        <p:txBody>
          <a:bodyPr/>
          <a:lstStyle/>
          <a:p>
            <a:fld id="{ED77F0F1-CDC1-41B6-9C9A-73A9E8DE1DB8}" type="datetimeFigureOut">
              <a:rPr lang="en-GB" smtClean="0"/>
              <a:t>10/06/2022</a:t>
            </a:fld>
            <a:endParaRPr lang="en-GB"/>
          </a:p>
        </p:txBody>
      </p:sp>
      <p:sp>
        <p:nvSpPr>
          <p:cNvPr id="4" name="Footer Placeholder 3">
            <a:extLst>
              <a:ext uri="{FF2B5EF4-FFF2-40B4-BE49-F238E27FC236}">
                <a16:creationId xmlns:a16="http://schemas.microsoft.com/office/drawing/2014/main" id="{BB967476-2428-455C-BA33-228B70C8415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7BD6040-7DA0-4BE8-A10C-086FA2BFF6FB}"/>
              </a:ext>
            </a:extLst>
          </p:cNvPr>
          <p:cNvSpPr>
            <a:spLocks noGrp="1"/>
          </p:cNvSpPr>
          <p:nvPr>
            <p:ph type="sldNum" sz="quarter" idx="12"/>
          </p:nvPr>
        </p:nvSpPr>
        <p:spPr/>
        <p:txBody>
          <a:bodyPr/>
          <a:lstStyle/>
          <a:p>
            <a:fld id="{3399A07C-42D4-4028-BBC7-C4F376A369A6}" type="slidenum">
              <a:rPr lang="en-GB" smtClean="0"/>
              <a:t>‹#›</a:t>
            </a:fld>
            <a:endParaRPr lang="en-GB"/>
          </a:p>
        </p:txBody>
      </p:sp>
    </p:spTree>
    <p:extLst>
      <p:ext uri="{BB962C8B-B14F-4D97-AF65-F5344CB8AC3E}">
        <p14:creationId xmlns:p14="http://schemas.microsoft.com/office/powerpoint/2010/main" val="14276173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A3999699-7827-B046-B15D-5CD98454F78E}" type="datetime1">
              <a:rPr lang="en-US" smtClean="0">
                <a:solidFill>
                  <a:prstClr val="black">
                    <a:tint val="75000"/>
                  </a:prstClr>
                </a:solidFill>
              </a:rPr>
              <a:pPr/>
              <a:t>6/10/2022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10759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081CA54A-625F-7547-A388-F7A262B8B2D2}" type="datetime1">
              <a:rPr lang="en-US" smtClean="0">
                <a:solidFill>
                  <a:prstClr val="black">
                    <a:tint val="75000"/>
                  </a:prstClr>
                </a:solidFill>
              </a:rPr>
              <a:pPr/>
              <a:t>6/10/2022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7642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2821F211-3273-BD48-88F7-0823596DA898}" type="datetime1">
              <a:rPr lang="en-US" smtClean="0">
                <a:solidFill>
                  <a:prstClr val="black">
                    <a:tint val="75000"/>
                  </a:prstClr>
                </a:solidFill>
              </a:rPr>
              <a:pPr/>
              <a:t>6/10/2022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7914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75143F2A-51BF-364D-8C41-B412EE61BA13}" type="datetime1">
              <a:rPr lang="en-US" smtClean="0">
                <a:solidFill>
                  <a:prstClr val="black">
                    <a:tint val="75000"/>
                  </a:prstClr>
                </a:solidFill>
              </a:rPr>
              <a:pPr/>
              <a:t>6/10/2022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2403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1_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465C9B3A-7A61-7E41-AD07-38007EB6EBCC}" type="datetime1">
              <a:rPr lang="en-US" smtClean="0">
                <a:solidFill>
                  <a:prstClr val="black">
                    <a:tint val="75000"/>
                  </a:prstClr>
                </a:solidFill>
              </a:rPr>
              <a:pPr/>
              <a:t>6/10/2022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618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AF4AF20A-41D6-0B4F-9FBE-F4488765D851}" type="datetime1">
              <a:rPr lang="en-US" smtClean="0">
                <a:solidFill>
                  <a:prstClr val="black">
                    <a:tint val="75000"/>
                  </a:prstClr>
                </a:solidFill>
              </a:rPr>
              <a:pPr/>
              <a:t>6/10/2022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5793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D62EF6-0A2E-1548-8E86-19F27EC8EF88}" type="datetime1">
              <a:rPr lang="en-US" smtClean="0">
                <a:solidFill>
                  <a:prstClr val="black">
                    <a:tint val="75000"/>
                  </a:prstClr>
                </a:solidFill>
              </a:rPr>
              <a:pPr/>
              <a:t>6/10/2022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9194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6144A4B1-63E3-F94B-84FA-197FCC0796EA}" type="datetime1">
              <a:rPr lang="en-US" smtClean="0">
                <a:solidFill>
                  <a:prstClr val="black">
                    <a:tint val="75000"/>
                  </a:prstClr>
                </a:solidFill>
              </a:rPr>
              <a:pPr/>
              <a:t>6/10/2022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049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F2DD33A5-8B39-8843-A854-D68BDC8CEF07}" type="datetime1">
              <a:rPr lang="en-US" smtClean="0">
                <a:solidFill>
                  <a:prstClr val="black">
                    <a:tint val="75000"/>
                  </a:prstClr>
                </a:solidFill>
              </a:rPr>
              <a:pPr/>
              <a:t>6/10/2022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0595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1_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006D5C47-851E-A240-A871-8DEA8ECC3E8A}" type="datetime1">
              <a:rPr lang="en-US" smtClean="0">
                <a:solidFill>
                  <a:prstClr val="black">
                    <a:tint val="75000"/>
                  </a:prstClr>
                </a:solidFill>
              </a:rPr>
              <a:pPr/>
              <a:t>6/10/2022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0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1F5471-651A-4E90-BEFF-0A9034AB5120}"/>
              </a:ext>
            </a:extLst>
          </p:cNvPr>
          <p:cNvSpPr>
            <a:spLocks noGrp="1"/>
          </p:cNvSpPr>
          <p:nvPr>
            <p:ph type="dt" sz="half" idx="10"/>
          </p:nvPr>
        </p:nvSpPr>
        <p:spPr/>
        <p:txBody>
          <a:bodyPr/>
          <a:lstStyle/>
          <a:p>
            <a:fld id="{ED77F0F1-CDC1-41B6-9C9A-73A9E8DE1DB8}" type="datetimeFigureOut">
              <a:rPr lang="en-GB" smtClean="0"/>
              <a:t>10/06/2022</a:t>
            </a:fld>
            <a:endParaRPr lang="en-GB"/>
          </a:p>
        </p:txBody>
      </p:sp>
      <p:sp>
        <p:nvSpPr>
          <p:cNvPr id="3" name="Footer Placeholder 2">
            <a:extLst>
              <a:ext uri="{FF2B5EF4-FFF2-40B4-BE49-F238E27FC236}">
                <a16:creationId xmlns:a16="http://schemas.microsoft.com/office/drawing/2014/main" id="{6B3DAE6A-F86E-4B6E-AA69-3531585179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97BCD8-703D-4028-8C68-7ADF924C7DF9}"/>
              </a:ext>
            </a:extLst>
          </p:cNvPr>
          <p:cNvSpPr>
            <a:spLocks noGrp="1"/>
          </p:cNvSpPr>
          <p:nvPr>
            <p:ph type="sldNum" sz="quarter" idx="12"/>
          </p:nvPr>
        </p:nvSpPr>
        <p:spPr/>
        <p:txBody>
          <a:bodyPr/>
          <a:lstStyle/>
          <a:p>
            <a:fld id="{3399A07C-42D4-4028-BBC7-C4F376A369A6}" type="slidenum">
              <a:rPr lang="en-GB" smtClean="0"/>
              <a:t>‹#›</a:t>
            </a:fld>
            <a:endParaRPr lang="en-GB"/>
          </a:p>
        </p:txBody>
      </p:sp>
    </p:spTree>
    <p:extLst>
      <p:ext uri="{BB962C8B-B14F-4D97-AF65-F5344CB8AC3E}">
        <p14:creationId xmlns:p14="http://schemas.microsoft.com/office/powerpoint/2010/main" val="27377876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0A896853-7FBF-3C40-87B6-0BD472D1E03B}" type="datetime1">
              <a:rPr lang="en-US" smtClean="0">
                <a:solidFill>
                  <a:prstClr val="black">
                    <a:tint val="75000"/>
                  </a:prstClr>
                </a:solidFill>
              </a:rPr>
              <a:pPr/>
              <a:t>6/10/2022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B006B9-1191-5040-AB01-D88A54829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6965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6/10/2022</a:t>
            </a:fld>
            <a:endParaRPr lang="en-US"/>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6681067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2B432-ACDA-4023-A761-2BAB76577B62}" type="datetime1">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314448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6/10/2022</a:t>
            </a:fld>
            <a:endParaRPr lang="en-US"/>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759743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645943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7F15D8-96D1-4781-BC50-CA8A088B2FE4}" type="datetime1">
              <a:rPr lang="en-US" smtClean="0"/>
              <a:t>6/10/2022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904374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A96C99-B8F8-4528-BD05-0E16E943DC09}" type="datetime1">
              <a:rPr lang="en-US" smtClean="0"/>
              <a:t>6/10/2022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7459815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6/10/2022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567872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6/10/2022</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2494917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6/10/2022</a:t>
            </a:fld>
            <a:endParaRPr lang="en-US"/>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2501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641A-039D-4C14-9049-A9CE1832A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A934D69-9192-4915-86E2-FA72CA214B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9ED4F23-5465-4910-AB13-6686C03ABE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701668-5E32-4AC3-A128-38BC5D7442B1}"/>
              </a:ext>
            </a:extLst>
          </p:cNvPr>
          <p:cNvSpPr>
            <a:spLocks noGrp="1"/>
          </p:cNvSpPr>
          <p:nvPr>
            <p:ph type="dt" sz="half" idx="10"/>
          </p:nvPr>
        </p:nvSpPr>
        <p:spPr/>
        <p:txBody>
          <a:bodyPr/>
          <a:lstStyle/>
          <a:p>
            <a:fld id="{ED77F0F1-CDC1-41B6-9C9A-73A9E8DE1DB8}" type="datetimeFigureOut">
              <a:rPr lang="en-GB" smtClean="0"/>
              <a:t>10/06/2022</a:t>
            </a:fld>
            <a:endParaRPr lang="en-GB"/>
          </a:p>
        </p:txBody>
      </p:sp>
      <p:sp>
        <p:nvSpPr>
          <p:cNvPr id="6" name="Footer Placeholder 5">
            <a:extLst>
              <a:ext uri="{FF2B5EF4-FFF2-40B4-BE49-F238E27FC236}">
                <a16:creationId xmlns:a16="http://schemas.microsoft.com/office/drawing/2014/main" id="{1101C037-A8E1-48DF-87C8-11E8F5262F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B7CBB1-FD3A-426D-84CA-C61CE561B632}"/>
              </a:ext>
            </a:extLst>
          </p:cNvPr>
          <p:cNvSpPr>
            <a:spLocks noGrp="1"/>
          </p:cNvSpPr>
          <p:nvPr>
            <p:ph type="sldNum" sz="quarter" idx="12"/>
          </p:nvPr>
        </p:nvSpPr>
        <p:spPr/>
        <p:txBody>
          <a:bodyPr/>
          <a:lstStyle/>
          <a:p>
            <a:fld id="{3399A07C-42D4-4028-BBC7-C4F376A369A6}" type="slidenum">
              <a:rPr lang="en-GB" smtClean="0"/>
              <a:t>‹#›</a:t>
            </a:fld>
            <a:endParaRPr lang="en-GB"/>
          </a:p>
        </p:txBody>
      </p:sp>
    </p:spTree>
    <p:extLst>
      <p:ext uri="{BB962C8B-B14F-4D97-AF65-F5344CB8AC3E}">
        <p14:creationId xmlns:p14="http://schemas.microsoft.com/office/powerpoint/2010/main" val="2323600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F40B7-36AB-4376-BE14-EF7004D79BB9}" type="datetime1">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635228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7CAB8-DCAE-46A5-AADA-B3FAD11A54E0}" type="datetime1">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62052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04925-0DD6-4F5C-BCC0-293E4A612E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43586BB-D0AA-4546-B03B-FAC5390C57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8C9109F-05EA-46EE-8B47-44470BAD44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62F6F7-585F-44F2-B8D5-C27F16C0CD05}"/>
              </a:ext>
            </a:extLst>
          </p:cNvPr>
          <p:cNvSpPr>
            <a:spLocks noGrp="1"/>
          </p:cNvSpPr>
          <p:nvPr>
            <p:ph type="dt" sz="half" idx="10"/>
          </p:nvPr>
        </p:nvSpPr>
        <p:spPr/>
        <p:txBody>
          <a:bodyPr/>
          <a:lstStyle/>
          <a:p>
            <a:fld id="{ED77F0F1-CDC1-41B6-9C9A-73A9E8DE1DB8}" type="datetimeFigureOut">
              <a:rPr lang="en-GB" smtClean="0"/>
              <a:t>10/06/2022</a:t>
            </a:fld>
            <a:endParaRPr lang="en-GB"/>
          </a:p>
        </p:txBody>
      </p:sp>
      <p:sp>
        <p:nvSpPr>
          <p:cNvPr id="6" name="Footer Placeholder 5">
            <a:extLst>
              <a:ext uri="{FF2B5EF4-FFF2-40B4-BE49-F238E27FC236}">
                <a16:creationId xmlns:a16="http://schemas.microsoft.com/office/drawing/2014/main" id="{6B1EBD1D-3AD6-48CA-A08A-0336466294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B7E766-A7E4-4C36-A8E5-E6E26F221B95}"/>
              </a:ext>
            </a:extLst>
          </p:cNvPr>
          <p:cNvSpPr>
            <a:spLocks noGrp="1"/>
          </p:cNvSpPr>
          <p:nvPr>
            <p:ph type="sldNum" sz="quarter" idx="12"/>
          </p:nvPr>
        </p:nvSpPr>
        <p:spPr/>
        <p:txBody>
          <a:bodyPr/>
          <a:lstStyle/>
          <a:p>
            <a:fld id="{3399A07C-42D4-4028-BBC7-C4F376A369A6}" type="slidenum">
              <a:rPr lang="en-GB" smtClean="0"/>
              <a:t>‹#›</a:t>
            </a:fld>
            <a:endParaRPr lang="en-GB"/>
          </a:p>
        </p:txBody>
      </p:sp>
    </p:spTree>
    <p:extLst>
      <p:ext uri="{BB962C8B-B14F-4D97-AF65-F5344CB8AC3E}">
        <p14:creationId xmlns:p14="http://schemas.microsoft.com/office/powerpoint/2010/main" val="2088050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emf"/><Relationship Id="rId2" Type="http://schemas.openxmlformats.org/officeDocument/2006/relationships/slideLayout" Target="../slideLayouts/slideLayout15.xml"/><Relationship Id="rId16" Type="http://schemas.openxmlformats.org/officeDocument/2006/relationships/oleObject" Target="../embeddings/oleObject1.bin"/><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1.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vmlDrawing" Target="../drawings/vmlDrawing1.vml"/></Relationships>
</file>

<file path=ppt/slideMasters/_rels/slideMaster3.xml.rels><?xml version="1.0" encoding="UTF-8" standalone="yes"?>
<Relationships xmlns="http://schemas.openxmlformats.org/package/2006/relationships"><Relationship Id="rId3" Type="http://schemas.openxmlformats.org/officeDocument/2006/relationships/vmlDrawing" Target="../drawings/vmlDrawing2.vml"/><Relationship Id="rId2"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tags" Target="../tags/tag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theme" Target="../theme/theme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theme" Target="../theme/theme5.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6.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FBD5CD-934A-4E62-B115-6F471D259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51345C-8F4E-4AC5-B6F9-252FFB1AC1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2BD3D1-5C15-44B7-BFC4-191F51CD89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77F0F1-CDC1-41B6-9C9A-73A9E8DE1DB8}" type="datetimeFigureOut">
              <a:rPr lang="en-GB" smtClean="0"/>
              <a:t>10/06/2022</a:t>
            </a:fld>
            <a:endParaRPr lang="en-GB"/>
          </a:p>
        </p:txBody>
      </p:sp>
      <p:sp>
        <p:nvSpPr>
          <p:cNvPr id="5" name="Footer Placeholder 4">
            <a:extLst>
              <a:ext uri="{FF2B5EF4-FFF2-40B4-BE49-F238E27FC236}">
                <a16:creationId xmlns:a16="http://schemas.microsoft.com/office/drawing/2014/main" id="{054212FE-6CEC-4A29-89D5-DEC7B1198D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8DC930E-4AE0-41BD-BF59-9911EFF5B2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99A07C-42D4-4028-BBC7-C4F376A369A6}" type="slidenum">
              <a:rPr lang="en-GB" smtClean="0"/>
              <a:t>‹#›</a:t>
            </a:fld>
            <a:endParaRPr lang="en-GB"/>
          </a:p>
        </p:txBody>
      </p:sp>
    </p:spTree>
    <p:extLst>
      <p:ext uri="{BB962C8B-B14F-4D97-AF65-F5344CB8AC3E}">
        <p14:creationId xmlns:p14="http://schemas.microsoft.com/office/powerpoint/2010/main" val="3968698701"/>
      </p:ext>
    </p:extLst>
  </p:cSld>
  <p:clrMap bg1="lt1" tx1="dk1" bg2="lt2" tx2="dk2" accent1="accent1" accent2="accent2" accent3="accent3" accent4="accent4" accent5="accent5" accent6="accent6" hlink="hlink" folHlink="folHlink"/>
  <p:sldLayoutIdLst>
    <p:sldLayoutId id="2147483721"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683EE20-4487-479F-B9F4-2B0B0166460B}"/>
              </a:ext>
            </a:extLst>
          </p:cNvPr>
          <p:cNvGraphicFramePr>
            <a:graphicFrameLocks noChangeAspect="1"/>
          </p:cNvGraphicFramePr>
          <p:nvPr userDrawn="1">
            <p:custDataLst>
              <p:tags r:id="rId15"/>
            </p:custDataLst>
            <p:extLst>
              <p:ext uri="{D42A27DB-BD31-4B8C-83A1-F6EECF244321}">
                <p14:modId xmlns:p14="http://schemas.microsoft.com/office/powerpoint/2010/main" val="1316049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1" name="think-cell Slide" r:id="rId16" imgW="383" imgH="384" progId="TCLayout.ActiveDocument.1">
                  <p:embed/>
                </p:oleObj>
              </mc:Choice>
              <mc:Fallback>
                <p:oleObj name="think-cell Slide" r:id="rId16" imgW="383" imgH="384" progId="TCLayout.ActiveDocument.1">
                  <p:embed/>
                  <p:pic>
                    <p:nvPicPr>
                      <p:cNvPr id="8" name="Object 7" hidden="1">
                        <a:extLst>
                          <a:ext uri="{FF2B5EF4-FFF2-40B4-BE49-F238E27FC236}">
                            <a16:creationId xmlns:a16="http://schemas.microsoft.com/office/drawing/2014/main" id="{2683EE20-4487-479F-B9F4-2B0B0166460B}"/>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7DE21312-C106-49E1-8FFA-4373707D9A9F}"/>
              </a:ext>
            </a:extLst>
          </p:cNvPr>
          <p:cNvSpPr>
            <a:spLocks noGrp="1"/>
          </p:cNvSpPr>
          <p:nvPr>
            <p:ph type="title"/>
          </p:nvPr>
        </p:nvSpPr>
        <p:spPr>
          <a:xfrm>
            <a:off x="457200" y="365125"/>
            <a:ext cx="11277600" cy="9810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40894-28EE-4992-B213-79FAB5B8E590}"/>
              </a:ext>
            </a:extLst>
          </p:cNvPr>
          <p:cNvSpPr>
            <a:spLocks noGrp="1"/>
          </p:cNvSpPr>
          <p:nvPr>
            <p:ph type="body" idx="1"/>
          </p:nvPr>
        </p:nvSpPr>
        <p:spPr>
          <a:xfrm>
            <a:off x="457200" y="1562100"/>
            <a:ext cx="11277600" cy="46148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D36A47A-AD09-4DBD-BF67-CE348989D9C2}"/>
              </a:ext>
            </a:extLst>
          </p:cNvPr>
          <p:cNvSpPr>
            <a:spLocks noGrp="1"/>
          </p:cNvSpPr>
          <p:nvPr>
            <p:ph type="sldNum" sz="quarter" idx="4"/>
          </p:nvPr>
        </p:nvSpPr>
        <p:spPr>
          <a:xfrm>
            <a:off x="11315700" y="6356350"/>
            <a:ext cx="4191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76E806-B426-4043-B850-C90DEF4A2F9F}" type="slidenum">
              <a:rPr lang="en-US" smtClean="0"/>
              <a:t>‹#›</a:t>
            </a:fld>
            <a:endParaRPr lang="en-US"/>
          </a:p>
        </p:txBody>
      </p:sp>
    </p:spTree>
    <p:extLst>
      <p:ext uri="{BB962C8B-B14F-4D97-AF65-F5344CB8AC3E}">
        <p14:creationId xmlns:p14="http://schemas.microsoft.com/office/powerpoint/2010/main" val="92743322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28" r:id="rId6"/>
    <p:sldLayoutId id="2147483723" r:id="rId7"/>
    <p:sldLayoutId id="2147483724" r:id="rId8"/>
    <p:sldLayoutId id="2147483725" r:id="rId9"/>
    <p:sldLayoutId id="2147483726" r:id="rId10"/>
    <p:sldLayoutId id="2147483727" r:id="rId11"/>
    <p:sldLayoutId id="2147483688" r:id="rId12"/>
  </p:sldLayoutIdLst>
  <p:txStyles>
    <p:titleStyle>
      <a:lvl1pPr algn="l" defTabSz="914400" rtl="0" eaLnBrk="1" latinLnBrk="0" hangingPunct="1">
        <a:lnSpc>
          <a:spcPct val="90000"/>
        </a:lnSpc>
        <a:spcBef>
          <a:spcPct val="0"/>
        </a:spcBef>
        <a:buNone/>
        <a:defRPr sz="4400" b="1" kern="1200">
          <a:solidFill>
            <a:srgbClr val="293452"/>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9345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9345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9345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9345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9345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683EE20-4487-479F-B9F4-2B0B0166460B}"/>
              </a:ext>
            </a:extLst>
          </p:cNvPr>
          <p:cNvGraphicFramePr>
            <a:graphicFrameLocks noChangeAspect="1"/>
          </p:cNvGraphicFramePr>
          <p:nvPr userDrawn="1">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3" name="think-cell Slide" r:id="rId5" imgW="383" imgH="384" progId="TCLayout.ActiveDocument.1">
                  <p:embed/>
                </p:oleObj>
              </mc:Choice>
              <mc:Fallback>
                <p:oleObj name="think-cell Slide" r:id="rId5" imgW="383" imgH="384" progId="TCLayout.ActiveDocument.1">
                  <p:embed/>
                  <p:pic>
                    <p:nvPicPr>
                      <p:cNvPr id="8" name="Object 7" hidden="1">
                        <a:extLst>
                          <a:ext uri="{FF2B5EF4-FFF2-40B4-BE49-F238E27FC236}">
                            <a16:creationId xmlns:a16="http://schemas.microsoft.com/office/drawing/2014/main" id="{2683EE20-4487-479F-B9F4-2B0B0166460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7DE21312-C106-49E1-8FFA-4373707D9A9F}"/>
              </a:ext>
            </a:extLst>
          </p:cNvPr>
          <p:cNvSpPr>
            <a:spLocks noGrp="1"/>
          </p:cNvSpPr>
          <p:nvPr>
            <p:ph type="title"/>
          </p:nvPr>
        </p:nvSpPr>
        <p:spPr>
          <a:xfrm>
            <a:off x="457200" y="365125"/>
            <a:ext cx="11277600" cy="9810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40894-28EE-4992-B213-79FAB5B8E590}"/>
              </a:ext>
            </a:extLst>
          </p:cNvPr>
          <p:cNvSpPr>
            <a:spLocks noGrp="1"/>
          </p:cNvSpPr>
          <p:nvPr>
            <p:ph type="body" idx="1"/>
          </p:nvPr>
        </p:nvSpPr>
        <p:spPr>
          <a:xfrm>
            <a:off x="457200" y="1562100"/>
            <a:ext cx="11277600" cy="46148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D36A47A-AD09-4DBD-BF67-CE348989D9C2}"/>
              </a:ext>
            </a:extLst>
          </p:cNvPr>
          <p:cNvSpPr>
            <a:spLocks noGrp="1"/>
          </p:cNvSpPr>
          <p:nvPr>
            <p:ph type="sldNum" sz="quarter" idx="4"/>
          </p:nvPr>
        </p:nvSpPr>
        <p:spPr>
          <a:xfrm>
            <a:off x="11315700" y="6356350"/>
            <a:ext cx="4191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76E806-B426-4043-B850-C90DEF4A2F9F}" type="slidenum">
              <a:rPr lang="en-US" smtClean="0"/>
              <a:t>‹#›</a:t>
            </a:fld>
            <a:endParaRPr lang="en-US"/>
          </a:p>
        </p:txBody>
      </p:sp>
    </p:spTree>
    <p:extLst>
      <p:ext uri="{BB962C8B-B14F-4D97-AF65-F5344CB8AC3E}">
        <p14:creationId xmlns:p14="http://schemas.microsoft.com/office/powerpoint/2010/main" val="4056288555"/>
      </p:ext>
    </p:extLst>
  </p:cSld>
  <p:clrMap bg1="lt1" tx1="dk1" bg2="lt2" tx2="dk2" accent1="accent1" accent2="accent2" accent3="accent3" accent4="accent4" accent5="accent5" accent6="accent6" hlink="hlink" folHlink="folHlink"/>
  <p:sldLayoutIdLst>
    <p:sldLayoutId id="2147483719" r:id="rId1"/>
  </p:sldLayoutIdLst>
  <p:txStyles>
    <p:titleStyle>
      <a:lvl1pPr algn="l" defTabSz="914400" rtl="0" eaLnBrk="1" latinLnBrk="0" hangingPunct="1">
        <a:lnSpc>
          <a:spcPct val="90000"/>
        </a:lnSpc>
        <a:spcBef>
          <a:spcPct val="0"/>
        </a:spcBef>
        <a:buNone/>
        <a:defRPr sz="4400" b="1" kern="1200">
          <a:solidFill>
            <a:srgbClr val="293452"/>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9345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9345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9345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9345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9345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0B44E2-855D-7A48-A799-EFC485CC0D36}" type="datetimeFigureOut">
              <a:rPr lang="en-US" smtClean="0"/>
              <a:t>6/10/2022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B006B9-1191-5040-AB01-D88A54829DFF}" type="slidenum">
              <a:rPr lang="en-US" smtClean="0"/>
              <a:t>‹#›</a:t>
            </a:fld>
            <a:endParaRPr lang="en-US"/>
          </a:p>
        </p:txBody>
      </p:sp>
    </p:spTree>
    <p:extLst>
      <p:ext uri="{BB962C8B-B14F-4D97-AF65-F5344CB8AC3E}">
        <p14:creationId xmlns:p14="http://schemas.microsoft.com/office/powerpoint/2010/main" val="3357212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576E798-F9F5-8C40-929E-889665BBCFB9}" type="datetime1">
              <a:rPr lang="en-US" smtClean="0">
                <a:solidFill>
                  <a:prstClr val="black">
                    <a:tint val="75000"/>
                  </a:prstClr>
                </a:solidFill>
              </a:rPr>
              <a:pPr defTabSz="457200"/>
              <a:t>6/10/2022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3B006B9-1191-5040-AB01-D88A54829DF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97634392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734" r:id="rId17"/>
    <p:sldLayoutId id="2147483689" r:id="rId18"/>
    <p:sldLayoutId id="2147483690" r:id="rId19"/>
    <p:sldLayoutId id="2147483691" r:id="rId20"/>
    <p:sldLayoutId id="2147483692" r:id="rId21"/>
    <p:sldLayoutId id="2147483693" r:id="rId2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6/10/2022</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22979174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2" r:id="rId6"/>
    <p:sldLayoutId id="2147483707" r:id="rId7"/>
    <p:sldLayoutId id="2147483708" r:id="rId8"/>
    <p:sldLayoutId id="2147483709" r:id="rId9"/>
    <p:sldLayoutId id="2147483710" r:id="rId10"/>
    <p:sldLayoutId id="2147483711"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6.xml"/><Relationship Id="rId4" Type="http://schemas.openxmlformats.org/officeDocument/2006/relationships/hyperlink" Target="https://doi.org/10.1590/1676-0611-BN-2019-0865"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hyperlink" Target="http://portal.sbpcnet.org.br/publicacoes/povos-tradicionais-e-biodiversidade-no-brasil/" TargetMode="External"/><Relationship Id="rId2" Type="http://schemas.openxmlformats.org/officeDocument/2006/relationships/image" Target="../media/image34.pn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hyperlink" Target="https://www.bpbes.net.br/en/products/" TargetMode="External"/><Relationship Id="rId2" Type="http://schemas.openxmlformats.org/officeDocument/2006/relationships/image" Target="../media/image35.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hyperlink" Target="mailto:contato@bpbes.net.br" TargetMode="Externa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71.xml"/><Relationship Id="rId6" Type="http://schemas.openxmlformats.org/officeDocument/2006/relationships/image" Target="../media/image41.pn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jpeg"/><Relationship Id="rId1" Type="http://schemas.openxmlformats.org/officeDocument/2006/relationships/slideLayout" Target="../slideLayouts/slideLayout72.xml"/><Relationship Id="rId5" Type="http://schemas.openxmlformats.org/officeDocument/2006/relationships/image" Target="../media/image53.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7.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2.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63.svg"/></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66.sv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6.xml"/><Relationship Id="rId7" Type="http://schemas.openxmlformats.org/officeDocument/2006/relationships/image" Target="../media/image7.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6.xml"/><Relationship Id="rId7" Type="http://schemas.openxmlformats.org/officeDocument/2006/relationships/image" Target="../media/image7.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2.emf"/><Relationship Id="rId5" Type="http://schemas.openxmlformats.org/officeDocument/2006/relationships/oleObject" Target="../embeddings/oleObject4.bin"/><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34EBB77D-DB35-4310-AB76-E3D69FF5B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811" y="1294113"/>
            <a:ext cx="7501795" cy="2850683"/>
          </a:xfrm>
          <a:prstGeom prst="rect">
            <a:avLst/>
          </a:prstGeom>
        </p:spPr>
      </p:pic>
      <p:sp>
        <p:nvSpPr>
          <p:cNvPr id="8" name="Rectangle 7">
            <a:extLst>
              <a:ext uri="{FF2B5EF4-FFF2-40B4-BE49-F238E27FC236}">
                <a16:creationId xmlns:a16="http://schemas.microsoft.com/office/drawing/2014/main" id="{D090E986-2697-4C53-BAA5-533B2918AF02}"/>
              </a:ext>
            </a:extLst>
          </p:cNvPr>
          <p:cNvSpPr/>
          <p:nvPr/>
        </p:nvSpPr>
        <p:spPr>
          <a:xfrm>
            <a:off x="2136949" y="4401160"/>
            <a:ext cx="7918102" cy="2680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2FBAAB5-D38E-4EA4-A473-39E670A061C7}"/>
              </a:ext>
            </a:extLst>
          </p:cNvPr>
          <p:cNvSpPr/>
          <p:nvPr/>
        </p:nvSpPr>
        <p:spPr>
          <a:xfrm>
            <a:off x="6756574" y="4401160"/>
            <a:ext cx="3298477" cy="268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B1A7A8D-9883-4CED-A031-A35DB52CD9D5}"/>
              </a:ext>
            </a:extLst>
          </p:cNvPr>
          <p:cNvSpPr/>
          <p:nvPr/>
        </p:nvSpPr>
        <p:spPr>
          <a:xfrm>
            <a:off x="8261350" y="4401881"/>
            <a:ext cx="1793701" cy="268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Logo&#10;&#10;Description automatically generated">
            <a:extLst>
              <a:ext uri="{FF2B5EF4-FFF2-40B4-BE49-F238E27FC236}">
                <a16:creationId xmlns:a16="http://schemas.microsoft.com/office/drawing/2014/main" id="{CB4CB8E2-A3F9-4328-8890-AAB0BC355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6400" y="1761586"/>
            <a:ext cx="3002293" cy="1712539"/>
          </a:xfrm>
          <a:prstGeom prst="rect">
            <a:avLst/>
          </a:prstGeom>
        </p:spPr>
      </p:pic>
    </p:spTree>
    <p:extLst>
      <p:ext uri="{BB962C8B-B14F-4D97-AF65-F5344CB8AC3E}">
        <p14:creationId xmlns:p14="http://schemas.microsoft.com/office/powerpoint/2010/main" val="1678335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616D605-E50F-4BBD-B331-7EA1EFB3C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7692" y="0"/>
            <a:ext cx="9097108" cy="686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222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13B006B9-1191-5040-AB01-D88A54829DFF}" type="slidenum">
              <a:rPr lang="en-US" smtClean="0"/>
              <a:t>11</a:t>
            </a:fld>
            <a:endParaRPr lang="en-US"/>
          </a:p>
        </p:txBody>
      </p:sp>
      <p:sp>
        <p:nvSpPr>
          <p:cNvPr id="5" name="CaixaDeTexto 4"/>
          <p:cNvSpPr txBox="1"/>
          <p:nvPr/>
        </p:nvSpPr>
        <p:spPr>
          <a:xfrm>
            <a:off x="2292485" y="1580661"/>
            <a:ext cx="7918315" cy="4031873"/>
          </a:xfrm>
          <a:prstGeom prst="rect">
            <a:avLst/>
          </a:prstGeom>
          <a:noFill/>
        </p:spPr>
        <p:txBody>
          <a:bodyPr wrap="square" rtlCol="0">
            <a:spAutoFit/>
          </a:bodyPr>
          <a:lstStyle/>
          <a:p>
            <a:pPr algn="ctr"/>
            <a:r>
              <a:rPr lang="en-US" sz="3200">
                <a:solidFill>
                  <a:srgbClr val="1C4B4C"/>
                </a:solidFill>
                <a:latin typeface="Trebuchet MS" panose="020B0603020202020204" pitchFamily="34" charset="0"/>
              </a:rPr>
              <a:t>"</a:t>
            </a:r>
            <a:r>
              <a:rPr lang="en-US" sz="3200" b="1">
                <a:solidFill>
                  <a:srgbClr val="1C4B4C"/>
                </a:solidFill>
                <a:latin typeface="Arial" panose="020B0604020202020204" pitchFamily="34" charset="0"/>
                <a:cs typeface="Arial" panose="020B0604020202020204" pitchFamily="34" charset="0"/>
              </a:rPr>
              <a:t>Produce regular syntheses </a:t>
            </a:r>
          </a:p>
          <a:p>
            <a:pPr algn="ctr"/>
            <a:r>
              <a:rPr lang="en-US" sz="3200" b="1">
                <a:solidFill>
                  <a:srgbClr val="1C4B4C"/>
                </a:solidFill>
                <a:latin typeface="Arial" panose="020B0604020202020204" pitchFamily="34" charset="0"/>
                <a:cs typeface="Arial" panose="020B0604020202020204" pitchFamily="34" charset="0"/>
              </a:rPr>
              <a:t>of the best available knowledge from academic science and traditional knowledge on biodiversity, ecosystem services and their relationships to human well-being and promote dialogues with different sectors of society</a:t>
            </a:r>
            <a:r>
              <a:rPr lang="en-US" sz="3200">
                <a:solidFill>
                  <a:srgbClr val="1C4B4C"/>
                </a:solidFill>
                <a:latin typeface="Trebuchet MS" panose="020B0603020202020204" pitchFamily="34" charset="0"/>
              </a:rPr>
              <a:t>."</a:t>
            </a:r>
          </a:p>
        </p:txBody>
      </p:sp>
      <p:sp>
        <p:nvSpPr>
          <p:cNvPr id="6" name="Title 1"/>
          <p:cNvSpPr>
            <a:spLocks noGrp="1"/>
          </p:cNvSpPr>
          <p:nvPr>
            <p:ph type="title"/>
          </p:nvPr>
        </p:nvSpPr>
        <p:spPr>
          <a:xfrm>
            <a:off x="1981200" y="102877"/>
            <a:ext cx="8229600" cy="1143000"/>
          </a:xfrm>
        </p:spPr>
        <p:txBody>
          <a:bodyPr>
            <a:normAutofit/>
          </a:bodyPr>
          <a:lstStyle/>
          <a:p>
            <a:r>
              <a:rPr lang="en-US" b="1">
                <a:solidFill>
                  <a:schemeClr val="tx2"/>
                </a:solidFill>
              </a:rPr>
              <a:t>Mission</a:t>
            </a:r>
          </a:p>
        </p:txBody>
      </p:sp>
    </p:spTree>
    <p:extLst>
      <p:ext uri="{BB962C8B-B14F-4D97-AF65-F5344CB8AC3E}">
        <p14:creationId xmlns:p14="http://schemas.microsoft.com/office/powerpoint/2010/main" val="3911726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C891E405-FCAE-417C-BD35-FDAE4CCEF079}"/>
              </a:ext>
            </a:extLst>
          </p:cNvPr>
          <p:cNvPicPr>
            <a:picLocks noChangeAspect="1"/>
          </p:cNvPicPr>
          <p:nvPr/>
        </p:nvPicPr>
        <p:blipFill>
          <a:blip r:embed="rId2"/>
          <a:stretch>
            <a:fillRect/>
          </a:stretch>
        </p:blipFill>
        <p:spPr>
          <a:xfrm>
            <a:off x="1013628" y="422031"/>
            <a:ext cx="10823314" cy="5662246"/>
          </a:xfrm>
          <a:prstGeom prst="rect">
            <a:avLst/>
          </a:prstGeom>
        </p:spPr>
      </p:pic>
    </p:spTree>
    <p:extLst>
      <p:ext uri="{BB962C8B-B14F-4D97-AF65-F5344CB8AC3E}">
        <p14:creationId xmlns:p14="http://schemas.microsoft.com/office/powerpoint/2010/main" val="2428698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rotWithShape="1">
          <a:blip r:embed="rId2">
            <a:extLst>
              <a:ext uri="{28A0092B-C50C-407E-A947-70E740481C1C}">
                <a14:useLocalDpi xmlns:a14="http://schemas.microsoft.com/office/drawing/2010/main" val="0"/>
              </a:ext>
            </a:extLst>
          </a:blip>
          <a:srcRect l="356" t="24695" r="-356" b="50501"/>
          <a:stretch/>
        </p:blipFill>
        <p:spPr>
          <a:xfrm>
            <a:off x="2235182" y="1810328"/>
            <a:ext cx="8017171" cy="3519049"/>
          </a:xfrm>
          <a:prstGeom prst="rect">
            <a:avLst/>
          </a:prstGeom>
        </p:spPr>
      </p:pic>
      <p:sp>
        <p:nvSpPr>
          <p:cNvPr id="5" name="Title 1"/>
          <p:cNvSpPr txBox="1">
            <a:spLocks/>
          </p:cNvSpPr>
          <p:nvPr/>
        </p:nvSpPr>
        <p:spPr>
          <a:xfrm>
            <a:off x="1542472" y="533246"/>
            <a:ext cx="90424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chemeClr val="accent6">
                    <a:lumMod val="75000"/>
                  </a:schemeClr>
                </a:solidFill>
              </a:rPr>
              <a:t>boundary organization </a:t>
            </a:r>
          </a:p>
        </p:txBody>
      </p:sp>
    </p:spTree>
    <p:extLst>
      <p:ext uri="{BB962C8B-B14F-4D97-AF65-F5344CB8AC3E}">
        <p14:creationId xmlns:p14="http://schemas.microsoft.com/office/powerpoint/2010/main" val="1933625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1"/>
          </p:nvPr>
        </p:nvGraphicFramePr>
        <p:xfrm>
          <a:off x="1981200" y="1489369"/>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ítulo 1"/>
          <p:cNvSpPr>
            <a:spLocks noGrp="1"/>
          </p:cNvSpPr>
          <p:nvPr>
            <p:ph type="title"/>
          </p:nvPr>
        </p:nvSpPr>
        <p:spPr>
          <a:xfrm>
            <a:off x="1981200" y="274638"/>
            <a:ext cx="8229600" cy="1143000"/>
          </a:xfrm>
        </p:spPr>
        <p:txBody>
          <a:bodyPr/>
          <a:lstStyle/>
          <a:p>
            <a:r>
              <a:rPr lang="pt-BR"/>
              <a:t>BPBES </a:t>
            </a:r>
            <a:r>
              <a:rPr lang="en-GB"/>
              <a:t>basis</a:t>
            </a:r>
          </a:p>
        </p:txBody>
      </p:sp>
    </p:spTree>
    <p:extLst>
      <p:ext uri="{BB962C8B-B14F-4D97-AF65-F5344CB8AC3E}">
        <p14:creationId xmlns:p14="http://schemas.microsoft.com/office/powerpoint/2010/main" val="2566979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Agrupar 27"/>
          <p:cNvGrpSpPr/>
          <p:nvPr/>
        </p:nvGrpSpPr>
        <p:grpSpPr>
          <a:xfrm>
            <a:off x="1512863" y="-3"/>
            <a:ext cx="909601" cy="6872521"/>
            <a:chOff x="-11138" y="-3"/>
            <a:chExt cx="909601" cy="6872521"/>
          </a:xfrm>
        </p:grpSpPr>
        <p:pic>
          <p:nvPicPr>
            <p:cNvPr id="24" name="Imagem 23"/>
            <p:cNvPicPr>
              <a:picLocks noChangeAspect="1"/>
            </p:cNvPicPr>
            <p:nvPr/>
          </p:nvPicPr>
          <p:blipFill rotWithShape="1">
            <a:blip r:embed="rId3" cstate="print">
              <a:extLst>
                <a:ext uri="{28A0092B-C50C-407E-A947-70E740481C1C}">
                  <a14:useLocalDpi xmlns:a14="http://schemas.microsoft.com/office/drawing/2010/main" val="0"/>
                </a:ext>
              </a:extLst>
            </a:blip>
            <a:srcRect t="44831" r="85598"/>
            <a:stretch/>
          </p:blipFill>
          <p:spPr>
            <a:xfrm>
              <a:off x="3245" y="-3"/>
              <a:ext cx="870921" cy="3856383"/>
            </a:xfrm>
            <a:prstGeom prst="rect">
              <a:avLst/>
            </a:prstGeom>
          </p:spPr>
        </p:pic>
        <p:pic>
          <p:nvPicPr>
            <p:cNvPr id="26" name="Imagem 25"/>
            <p:cNvPicPr>
              <a:picLocks noChangeAspect="1"/>
            </p:cNvPicPr>
            <p:nvPr/>
          </p:nvPicPr>
          <p:blipFill rotWithShape="1">
            <a:blip r:embed="rId4" cstate="print">
              <a:extLst>
                <a:ext uri="{28A0092B-C50C-407E-A947-70E740481C1C}">
                  <a14:useLocalDpi xmlns:a14="http://schemas.microsoft.com/office/drawing/2010/main" val="0"/>
                </a:ext>
              </a:extLst>
            </a:blip>
            <a:srcRect l="83892" t="44831"/>
            <a:stretch/>
          </p:blipFill>
          <p:spPr>
            <a:xfrm>
              <a:off x="-11138" y="3089022"/>
              <a:ext cx="875510" cy="3783496"/>
            </a:xfrm>
            <a:prstGeom prst="rect">
              <a:avLst/>
            </a:prstGeom>
          </p:spPr>
        </p:pic>
        <p:sp>
          <p:nvSpPr>
            <p:cNvPr id="21" name="Retângulo 20"/>
            <p:cNvSpPr/>
            <p:nvPr/>
          </p:nvSpPr>
          <p:spPr>
            <a:xfrm rot="16200000">
              <a:off x="-2553396" y="3406140"/>
              <a:ext cx="6858000" cy="45719"/>
            </a:xfrm>
            <a:prstGeom prst="rect">
              <a:avLst/>
            </a:prstGeom>
            <a:solidFill>
              <a:srgbClr val="C9280D"/>
            </a:solidFill>
            <a:ln>
              <a:solidFill>
                <a:srgbClr val="C928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2" name="Imagem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3760" y="-3"/>
            <a:ext cx="1744240" cy="753503"/>
          </a:xfrm>
          <a:prstGeom prst="rect">
            <a:avLst/>
          </a:prstGeom>
        </p:spPr>
      </p:pic>
      <p:pic>
        <p:nvPicPr>
          <p:cNvPr id="30" name="Imagem 29"/>
          <p:cNvPicPr>
            <a:picLocks noChangeAspect="1"/>
          </p:cNvPicPr>
          <p:nvPr/>
        </p:nvPicPr>
        <p:blipFill rotWithShape="1">
          <a:blip r:embed="rId6" cstate="print">
            <a:extLst>
              <a:ext uri="{28A0092B-C50C-407E-A947-70E740481C1C}">
                <a14:useLocalDpi xmlns:a14="http://schemas.microsoft.com/office/drawing/2010/main" val="0"/>
              </a:ext>
            </a:extLst>
          </a:blip>
          <a:srcRect t="22734" b="66957"/>
          <a:stretch/>
        </p:blipFill>
        <p:spPr>
          <a:xfrm>
            <a:off x="3286347" y="-3"/>
            <a:ext cx="5792695" cy="753503"/>
          </a:xfrm>
          <a:prstGeom prst="rect">
            <a:avLst/>
          </a:prstGeom>
        </p:spPr>
      </p:pic>
      <p:pic>
        <p:nvPicPr>
          <p:cNvPr id="13" name="Imagem 12"/>
          <p:cNvPicPr>
            <a:picLocks noChangeAspect="1"/>
          </p:cNvPicPr>
          <p:nvPr/>
        </p:nvPicPr>
        <p:blipFill rotWithShape="1">
          <a:blip r:embed="rId7" cstate="print">
            <a:extLst>
              <a:ext uri="{28A0092B-C50C-407E-A947-70E740481C1C}">
                <a14:useLocalDpi xmlns:a14="http://schemas.microsoft.com/office/drawing/2010/main" val="0"/>
              </a:ext>
            </a:extLst>
          </a:blip>
          <a:srcRect r="17342"/>
          <a:stretch/>
        </p:blipFill>
        <p:spPr>
          <a:xfrm>
            <a:off x="2422466" y="-3"/>
            <a:ext cx="888179" cy="753500"/>
          </a:xfrm>
          <a:prstGeom prst="rect">
            <a:avLst/>
          </a:prstGeom>
        </p:spPr>
      </p:pic>
      <p:sp>
        <p:nvSpPr>
          <p:cNvPr id="20" name="Retângulo 19"/>
          <p:cNvSpPr/>
          <p:nvPr/>
        </p:nvSpPr>
        <p:spPr>
          <a:xfrm>
            <a:off x="1526115" y="755258"/>
            <a:ext cx="9144003" cy="297478"/>
          </a:xfrm>
          <a:prstGeom prst="rect">
            <a:avLst/>
          </a:prstGeom>
          <a:solidFill>
            <a:srgbClr val="C9280D"/>
          </a:solidFill>
          <a:ln>
            <a:solidFill>
              <a:srgbClr val="C928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Imagem 2"/>
          <p:cNvPicPr>
            <a:picLocks noChangeAspect="1"/>
          </p:cNvPicPr>
          <p:nvPr/>
        </p:nvPicPr>
        <p:blipFill rotWithShape="1">
          <a:blip r:embed="rId8" cstate="print">
            <a:extLst>
              <a:ext uri="{28A0092B-C50C-407E-A947-70E740481C1C}">
                <a14:useLocalDpi xmlns:a14="http://schemas.microsoft.com/office/drawing/2010/main" val="0"/>
              </a:ext>
            </a:extLst>
          </a:blip>
          <a:srcRect t="15449" b="10498"/>
          <a:stretch/>
        </p:blipFill>
        <p:spPr>
          <a:xfrm>
            <a:off x="1512862" y="1508757"/>
            <a:ext cx="9155138" cy="5372929"/>
          </a:xfrm>
          <a:prstGeom prst="rect">
            <a:avLst/>
          </a:prstGeom>
        </p:spPr>
      </p:pic>
      <p:sp>
        <p:nvSpPr>
          <p:cNvPr id="12" name="Rectangle 4">
            <a:extLst>
              <a:ext uri="{FF2B5EF4-FFF2-40B4-BE49-F238E27FC236}">
                <a16:creationId xmlns:a16="http://schemas.microsoft.com/office/drawing/2014/main" id="{65408BBE-D3D3-4668-9BEA-A6F633285BA7}"/>
              </a:ext>
            </a:extLst>
          </p:cNvPr>
          <p:cNvSpPr>
            <a:spLocks noChangeArrowheads="1"/>
          </p:cNvSpPr>
          <p:nvPr/>
        </p:nvSpPr>
        <p:spPr bwMode="auto">
          <a:xfrm>
            <a:off x="3368443" y="5826141"/>
            <a:ext cx="5939680" cy="1014124"/>
          </a:xfrm>
          <a:prstGeom prst="rect">
            <a:avLst/>
          </a:prstGeom>
          <a:solidFill>
            <a:schemeClr val="bg1"/>
          </a:solidFill>
          <a:ln w="9525">
            <a:noFill/>
            <a:miter lim="800000"/>
            <a:headEnd/>
            <a:tailEnd/>
          </a:ln>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e-DE" sz="2200" b="1" cap="small">
                <a:solidFill>
                  <a:srgbClr val="002060"/>
                </a:solidFill>
                <a:latin typeface="Calibri"/>
              </a:rPr>
              <a:t>First Authors Meeting </a:t>
            </a:r>
            <a:r>
              <a:rPr kumimoji="0" lang="de-DE" sz="2200" b="1" i="0" u="none" strike="noStrike" kern="1200" cap="small" spc="0" normalizeH="0" baseline="0" noProof="0">
                <a:ln>
                  <a:noFill/>
                </a:ln>
                <a:solidFill>
                  <a:srgbClr val="002060"/>
                </a:solidFill>
                <a:effectLst/>
                <a:uLnTx/>
                <a:uFillTx/>
                <a:latin typeface="Calibri"/>
                <a:ea typeface="+mn-ea"/>
                <a:cs typeface="+mn-cs"/>
              </a:rPr>
              <a:t> BRAZILIAN ASSESSMENT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de-DE" sz="2000" b="1" i="0" u="none" strike="noStrike" kern="1200" cap="small" spc="0" normalizeH="0" baseline="0" noProof="0">
                <a:ln>
                  <a:noFill/>
                </a:ln>
                <a:solidFill>
                  <a:srgbClr val="002060"/>
                </a:solidFill>
                <a:effectLst/>
                <a:uLnTx/>
                <a:uFillTx/>
                <a:latin typeface="Arial" panose="020B0604020202020204" pitchFamily="34" charset="0"/>
                <a:cs typeface="Arial" panose="020B0604020202020204" pitchFamily="34" charset="0"/>
              </a:rPr>
              <a:t> 20 </a:t>
            </a:r>
            <a:r>
              <a:rPr lang="de-DE" sz="2000" b="1" cap="small">
                <a:solidFill>
                  <a:srgbClr val="002060"/>
                </a:solidFill>
                <a:latin typeface="Arial" panose="020B0604020202020204" pitchFamily="34" charset="0"/>
                <a:cs typeface="Arial" panose="020B0604020202020204" pitchFamily="34" charset="0"/>
              </a:rPr>
              <a:t>FE</a:t>
            </a:r>
            <a:r>
              <a:rPr kumimoji="0" lang="de-DE" sz="2000" b="1" i="0" u="none" strike="noStrike" kern="1200" cap="small" spc="0" normalizeH="0" baseline="0" noProof="0">
                <a:ln>
                  <a:noFill/>
                </a:ln>
                <a:solidFill>
                  <a:srgbClr val="002060"/>
                </a:solidFill>
                <a:effectLst/>
                <a:uLnTx/>
                <a:uFillTx/>
                <a:latin typeface="Arial" panose="020B0604020202020204" pitchFamily="34" charset="0"/>
                <a:cs typeface="Arial" panose="020B0604020202020204" pitchFamily="34" charset="0"/>
              </a:rPr>
              <a:t>BRUARY 2017</a:t>
            </a:r>
          </a:p>
        </p:txBody>
      </p:sp>
    </p:spTree>
    <p:extLst>
      <p:ext uri="{BB962C8B-B14F-4D97-AF65-F5344CB8AC3E}">
        <p14:creationId xmlns:p14="http://schemas.microsoft.com/office/powerpoint/2010/main" val="901522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E0768B8-EC1E-4279-B91C-A75AD341E9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687" t="17729" r="40659" b="23663"/>
          <a:stretch/>
        </p:blipFill>
        <p:spPr bwMode="auto">
          <a:xfrm>
            <a:off x="1922584" y="117037"/>
            <a:ext cx="4173416" cy="5920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m 3">
            <a:extLst>
              <a:ext uri="{FF2B5EF4-FFF2-40B4-BE49-F238E27FC236}">
                <a16:creationId xmlns:a16="http://schemas.microsoft.com/office/drawing/2014/main" id="{D14869DF-4053-449E-865A-80229D57C50E}"/>
              </a:ext>
            </a:extLst>
          </p:cNvPr>
          <p:cNvPicPr>
            <a:picLocks noChangeAspect="1"/>
          </p:cNvPicPr>
          <p:nvPr/>
        </p:nvPicPr>
        <p:blipFill>
          <a:blip r:embed="rId3"/>
          <a:stretch>
            <a:fillRect/>
          </a:stretch>
        </p:blipFill>
        <p:spPr>
          <a:xfrm>
            <a:off x="6164873" y="1576348"/>
            <a:ext cx="6027127" cy="906378"/>
          </a:xfrm>
          <a:prstGeom prst="rect">
            <a:avLst/>
          </a:prstGeom>
        </p:spPr>
      </p:pic>
      <p:sp>
        <p:nvSpPr>
          <p:cNvPr id="5" name="CaixaDeTexto 4">
            <a:extLst>
              <a:ext uri="{FF2B5EF4-FFF2-40B4-BE49-F238E27FC236}">
                <a16:creationId xmlns:a16="http://schemas.microsoft.com/office/drawing/2014/main" id="{583C04A6-98FB-4994-8E56-2651C3AC66B0}"/>
              </a:ext>
            </a:extLst>
          </p:cNvPr>
          <p:cNvSpPr txBox="1"/>
          <p:nvPr/>
        </p:nvSpPr>
        <p:spPr>
          <a:xfrm>
            <a:off x="6283569" y="2954215"/>
            <a:ext cx="5650523" cy="923330"/>
          </a:xfrm>
          <a:prstGeom prst="rect">
            <a:avLst/>
          </a:prstGeom>
          <a:noFill/>
        </p:spPr>
        <p:txBody>
          <a:bodyPr wrap="square" rtlCol="0">
            <a:spAutoFit/>
          </a:bodyPr>
          <a:lstStyle/>
          <a:p>
            <a:pPr algn="ctr"/>
            <a:r>
              <a:rPr lang="es-ES" sz="1800" b="1">
                <a:effectLst/>
                <a:latin typeface="Arial" panose="020B0604020202020204" pitchFamily="34" charset="0"/>
                <a:ea typeface="Calibri" panose="020F0502020204030204" pitchFamily="34" charset="0"/>
                <a:cs typeface="Times New Roman" panose="02020603050405020304" pitchFamily="18" charset="0"/>
              </a:rPr>
              <a:t>Joly el al 2019 Biota Neotropica 19(4) </a:t>
            </a:r>
            <a:r>
              <a:rPr lang="es-ES" sz="1800" b="1">
                <a:effectLst/>
                <a:latin typeface="Arial" panose="020B0604020202020204" pitchFamily="34" charset="0"/>
                <a:ea typeface="Calibri" panose="020F0502020204030204" pitchFamily="34" charset="0"/>
                <a:cs typeface="Times New Roman" panose="02020603050405020304" pitchFamily="18" charset="0"/>
                <a:hlinkClick r:id="rId4"/>
              </a:rPr>
              <a:t>https://doi.org/10.1590/1676-0611-BN-2019-0865</a:t>
            </a:r>
            <a:r>
              <a:rPr lang="es-ES" sz="1800" b="1">
                <a:effectLst/>
                <a:latin typeface="Arial" panose="020B0604020202020204" pitchFamily="34" charset="0"/>
                <a:ea typeface="Calibri" panose="020F0502020204030204" pitchFamily="34" charset="0"/>
                <a:cs typeface="Times New Roman" panose="02020603050405020304" pitchFamily="18" charset="0"/>
              </a:rPr>
              <a:t>   </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p>
            <a:endParaRPr lang="pt-BR"/>
          </a:p>
        </p:txBody>
      </p:sp>
    </p:spTree>
    <p:extLst>
      <p:ext uri="{BB962C8B-B14F-4D97-AF65-F5344CB8AC3E}">
        <p14:creationId xmlns:p14="http://schemas.microsoft.com/office/powerpoint/2010/main" val="73896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1981200" y="2746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chemeClr val="tx2"/>
                </a:solidFill>
              </a:rPr>
              <a:t>BPBES Special Reports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525" y="1638300"/>
            <a:ext cx="912495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9889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43D2AB6-DF87-4441-97A4-886EB561FD43}"/>
              </a:ext>
            </a:extLst>
          </p:cNvPr>
          <p:cNvPicPr>
            <a:picLocks noChangeAspect="1"/>
          </p:cNvPicPr>
          <p:nvPr/>
        </p:nvPicPr>
        <p:blipFill>
          <a:blip r:embed="rId2"/>
          <a:stretch>
            <a:fillRect/>
          </a:stretch>
        </p:blipFill>
        <p:spPr>
          <a:xfrm>
            <a:off x="269631" y="583904"/>
            <a:ext cx="2823429" cy="4734343"/>
          </a:xfrm>
          <a:prstGeom prst="rect">
            <a:avLst/>
          </a:prstGeom>
        </p:spPr>
      </p:pic>
      <p:sp>
        <p:nvSpPr>
          <p:cNvPr id="4" name="CaixaDeTexto 3">
            <a:extLst>
              <a:ext uri="{FF2B5EF4-FFF2-40B4-BE49-F238E27FC236}">
                <a16:creationId xmlns:a16="http://schemas.microsoft.com/office/drawing/2014/main" id="{B0C2F4F1-E897-4B4E-8A90-8714FFDE42C7}"/>
              </a:ext>
            </a:extLst>
          </p:cNvPr>
          <p:cNvSpPr txBox="1"/>
          <p:nvPr/>
        </p:nvSpPr>
        <p:spPr>
          <a:xfrm>
            <a:off x="3001108" y="258030"/>
            <a:ext cx="6459415" cy="5016758"/>
          </a:xfrm>
          <a:prstGeom prst="rect">
            <a:avLst/>
          </a:prstGeom>
          <a:noFill/>
        </p:spPr>
        <p:txBody>
          <a:bodyPr wrap="square" rtlCol="0">
            <a:spAutoFit/>
          </a:bodyPr>
          <a:lstStyle/>
          <a:p>
            <a:pPr algn="just"/>
            <a:r>
              <a:rPr lang="en-US" sz="2400">
                <a:latin typeface="Arial" panose="020B0604020202020204" pitchFamily="34" charset="0"/>
                <a:cs typeface="Arial" panose="020B0604020202020204" pitchFamily="34" charset="0"/>
              </a:rPr>
              <a:t>Traditional Peoples and Biodiversity in Brazil - Contributions of Indigenous Peoples, </a:t>
            </a:r>
            <a:r>
              <a:rPr lang="en-US" sz="2400" err="1">
                <a:latin typeface="Arial" panose="020B0604020202020204" pitchFamily="34" charset="0"/>
                <a:cs typeface="Arial" panose="020B0604020202020204" pitchFamily="34" charset="0"/>
              </a:rPr>
              <a:t>quilombolas</a:t>
            </a:r>
            <a:r>
              <a:rPr lang="en-US" sz="2400">
                <a:latin typeface="Arial" panose="020B0604020202020204" pitchFamily="34" charset="0"/>
                <a:cs typeface="Arial" panose="020B0604020202020204" pitchFamily="34" charset="0"/>
              </a:rPr>
              <a:t> and traditional communities to biodiversity, policies and threats</a:t>
            </a:r>
          </a:p>
          <a:p>
            <a:pPr algn="just"/>
            <a:endParaRPr lang="en-US" sz="2400">
              <a:latin typeface="Arial" panose="020B0604020202020204" pitchFamily="34" charset="0"/>
              <a:cs typeface="Arial" panose="020B0604020202020204" pitchFamily="34" charset="0"/>
            </a:endParaRPr>
          </a:p>
          <a:p>
            <a:pPr algn="just"/>
            <a:r>
              <a:rPr lang="en-US" sz="2000">
                <a:latin typeface="Arial" panose="020B0604020202020204" pitchFamily="34" charset="0"/>
                <a:cs typeface="Arial" panose="020B0604020202020204" pitchFamily="34" charset="0"/>
              </a:rPr>
              <a:t>The book is a synthesis of the contributions of indigenous peoples, </a:t>
            </a:r>
            <a:r>
              <a:rPr lang="en-US" sz="2000" err="1">
                <a:latin typeface="Arial" panose="020B0604020202020204" pitchFamily="34" charset="0"/>
                <a:cs typeface="Arial" panose="020B0604020202020204" pitchFamily="34" charset="0"/>
              </a:rPr>
              <a:t>quilombolas</a:t>
            </a:r>
            <a:r>
              <a:rPr lang="en-US" sz="2000">
                <a:latin typeface="Arial" panose="020B0604020202020204" pitchFamily="34" charset="0"/>
                <a:cs typeface="Arial" panose="020B0604020202020204" pitchFamily="34" charset="0"/>
              </a:rPr>
              <a:t> and traditional communities in Brazil to the generation and conservation of biodiversity and other ecosystem services. As well as the public policies that affect them positively or negatively and the conflicts and threats to which they are subject. The research also includes assessments and recommendations from international bodies on the commitments undertaken by Brazil. Publication year: 2021</a:t>
            </a:r>
            <a:endParaRPr lang="pt-BR" sz="2400">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134EECEE-AAEF-4B56-96B7-C7A690CE3FF1}"/>
              </a:ext>
            </a:extLst>
          </p:cNvPr>
          <p:cNvSpPr txBox="1"/>
          <p:nvPr/>
        </p:nvSpPr>
        <p:spPr>
          <a:xfrm>
            <a:off x="3001108" y="5320955"/>
            <a:ext cx="6107723" cy="830997"/>
          </a:xfrm>
          <a:prstGeom prst="rect">
            <a:avLst/>
          </a:prstGeom>
          <a:noFill/>
        </p:spPr>
        <p:txBody>
          <a:bodyPr wrap="square" rtlCol="0">
            <a:spAutoFit/>
          </a:bodyPr>
          <a:lstStyle/>
          <a:p>
            <a:r>
              <a:rPr lang="pt-BR" sz="2400">
                <a:latin typeface="Arial" panose="020B0604020202020204" pitchFamily="34" charset="0"/>
                <a:cs typeface="Arial" panose="020B0604020202020204" pitchFamily="34" charset="0"/>
                <a:hlinkClick r:id="rId3"/>
              </a:rPr>
              <a:t>http://portal.sbpcnet.org.br/publicacoes/povos-tradicionais-e-biodiversidade-no-brasil/</a:t>
            </a:r>
            <a:r>
              <a:rPr lang="pt-BR" sz="24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44714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b="1">
                <a:solidFill>
                  <a:srgbClr val="008080"/>
                </a:solidFill>
              </a:rPr>
              <a:t>Ingredients for the consolidation of the research network </a:t>
            </a:r>
          </a:p>
        </p:txBody>
      </p:sp>
      <p:sp>
        <p:nvSpPr>
          <p:cNvPr id="3" name="Espaço Reservado para Conteúdo 2"/>
          <p:cNvSpPr>
            <a:spLocks noGrp="1"/>
          </p:cNvSpPr>
          <p:nvPr>
            <p:ph idx="1"/>
          </p:nvPr>
        </p:nvSpPr>
        <p:spPr>
          <a:xfrm>
            <a:off x="2446867" y="1600201"/>
            <a:ext cx="8229600" cy="4525963"/>
          </a:xfrm>
        </p:spPr>
        <p:txBody>
          <a:bodyPr>
            <a:normAutofit lnSpcReduction="10000"/>
          </a:bodyPr>
          <a:lstStyle/>
          <a:p>
            <a:pPr marL="514350" indent="-514350">
              <a:buAutoNum type="arabicParenR"/>
            </a:pPr>
            <a:r>
              <a:rPr lang="en-GB"/>
              <a:t>Motivation</a:t>
            </a:r>
          </a:p>
          <a:p>
            <a:pPr marL="514350" indent="-514350">
              <a:buAutoNum type="arabicParenR"/>
            </a:pPr>
            <a:r>
              <a:rPr lang="en-GB"/>
              <a:t>Leadership</a:t>
            </a:r>
          </a:p>
          <a:p>
            <a:pPr marL="514350" indent="-514350">
              <a:buFont typeface="Arial"/>
              <a:buAutoNum type="arabicParenR"/>
            </a:pPr>
            <a:r>
              <a:rPr lang="en-GB"/>
              <a:t>Financial and institutional support </a:t>
            </a:r>
          </a:p>
          <a:p>
            <a:pPr marL="514350" indent="-514350">
              <a:buAutoNum type="arabicParenR"/>
            </a:pPr>
            <a:r>
              <a:rPr lang="en-GB"/>
              <a:t>Mobilization</a:t>
            </a:r>
          </a:p>
          <a:p>
            <a:pPr marL="514350" indent="-514350">
              <a:buFont typeface="Arial"/>
              <a:buAutoNum type="arabicParenR"/>
            </a:pPr>
            <a:r>
              <a:rPr lang="en-GB"/>
              <a:t>Technical capacity </a:t>
            </a:r>
          </a:p>
          <a:p>
            <a:pPr marL="514350" indent="-514350">
              <a:buAutoNum type="arabicParenR"/>
            </a:pPr>
            <a:r>
              <a:rPr lang="en-GB"/>
              <a:t>Regional balance</a:t>
            </a:r>
          </a:p>
          <a:p>
            <a:pPr marL="514350" indent="-514350">
              <a:buAutoNum type="arabicParenR"/>
            </a:pPr>
            <a:r>
              <a:rPr lang="en-GB"/>
              <a:t>Gender balance</a:t>
            </a:r>
          </a:p>
          <a:p>
            <a:pPr marL="514350" indent="-514350">
              <a:buAutoNum type="arabicParenR"/>
            </a:pPr>
            <a:r>
              <a:rPr lang="en-GB"/>
              <a:t>Possible to be done</a:t>
            </a:r>
          </a:p>
          <a:p>
            <a:pPr marL="514350" indent="-514350">
              <a:buAutoNum type="arabicParenR"/>
            </a:pPr>
            <a:endParaRPr lang="pt-BR"/>
          </a:p>
        </p:txBody>
      </p:sp>
      <p:sp>
        <p:nvSpPr>
          <p:cNvPr id="4" name="Espaço Reservado para Número de Slide 3"/>
          <p:cNvSpPr>
            <a:spLocks noGrp="1"/>
          </p:cNvSpPr>
          <p:nvPr>
            <p:ph type="sldNum" sz="quarter" idx="12"/>
          </p:nvPr>
        </p:nvSpPr>
        <p:spPr/>
        <p:txBody>
          <a:bodyPr/>
          <a:lstStyle/>
          <a:p>
            <a:fld id="{13B006B9-1191-5040-AB01-D88A54829DFF}" type="slidenum">
              <a:rPr lang="en-US" smtClean="0"/>
              <a:t>19</a:t>
            </a:fld>
            <a:endParaRPr lang="en-US"/>
          </a:p>
        </p:txBody>
      </p:sp>
    </p:spTree>
    <p:extLst>
      <p:ext uri="{BB962C8B-B14F-4D97-AF65-F5344CB8AC3E}">
        <p14:creationId xmlns:p14="http://schemas.microsoft.com/office/powerpoint/2010/main" val="225355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09C837-70E7-42E4-9914-790D869145FA}"/>
              </a:ext>
            </a:extLst>
          </p:cNvPr>
          <p:cNvSpPr>
            <a:spLocks noGrp="1"/>
          </p:cNvSpPr>
          <p:nvPr>
            <p:ph type="body" sz="quarter" idx="10"/>
          </p:nvPr>
        </p:nvSpPr>
        <p:spPr>
          <a:xfrm>
            <a:off x="203937" y="-80773"/>
            <a:ext cx="11784125" cy="2080502"/>
          </a:xfrm>
        </p:spPr>
        <p:txBody>
          <a:bodyPr vert="horz" lIns="327296" tIns="327296" rIns="327296" bIns="327296" rtlCol="0" anchor="t">
            <a:noAutofit/>
          </a:bodyPr>
          <a:lstStyle/>
          <a:p>
            <a:pPr marL="0" indent="0" algn="ctr">
              <a:spcAft>
                <a:spcPts val="1200"/>
              </a:spcAft>
              <a:buNone/>
            </a:pPr>
            <a:r>
              <a:rPr lang="en-GB" sz="4400" b="1">
                <a:latin typeface="+mj-lt"/>
              </a:rPr>
              <a:t>Webinar: </a:t>
            </a:r>
            <a:r>
              <a:rPr lang="en-US" sz="4400" b="1">
                <a:latin typeface="+mj-lt"/>
              </a:rPr>
              <a:t>Brazilian National Platform and assessment experiences</a:t>
            </a:r>
          </a:p>
          <a:p>
            <a:pPr marL="0" indent="0" algn="ctr">
              <a:spcAft>
                <a:spcPts val="1200"/>
              </a:spcAft>
              <a:buNone/>
            </a:pPr>
            <a:r>
              <a:rPr lang="en-GB" sz="2800" b="1">
                <a:latin typeface="+mj-lt"/>
              </a:rPr>
              <a:t>- National ecosystem assessment initiative -</a:t>
            </a:r>
          </a:p>
        </p:txBody>
      </p:sp>
      <p:pic>
        <p:nvPicPr>
          <p:cNvPr id="7" name="Picture 6" descr="Logo&#10;&#10;Description automatically generated">
            <a:extLst>
              <a:ext uri="{FF2B5EF4-FFF2-40B4-BE49-F238E27FC236}">
                <a16:creationId xmlns:a16="http://schemas.microsoft.com/office/drawing/2014/main" id="{BB72CAE1-46F2-4596-8F9D-FB6B2E1809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5014" y="5574278"/>
            <a:ext cx="963571" cy="1465054"/>
          </a:xfrm>
          <a:prstGeom prst="rect">
            <a:avLst/>
          </a:prstGeom>
        </p:spPr>
      </p:pic>
      <p:pic>
        <p:nvPicPr>
          <p:cNvPr id="10" name="Picture 9" descr="Logo, company name&#10;&#10;Description automatically generated">
            <a:extLst>
              <a:ext uri="{FF2B5EF4-FFF2-40B4-BE49-F238E27FC236}">
                <a16:creationId xmlns:a16="http://schemas.microsoft.com/office/drawing/2014/main" id="{ED4C9579-C015-41F4-B6D9-5A167D9A2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4462" y="5758605"/>
            <a:ext cx="1321565" cy="1065314"/>
          </a:xfrm>
          <a:prstGeom prst="rect">
            <a:avLst/>
          </a:prstGeom>
        </p:spPr>
      </p:pic>
      <p:pic>
        <p:nvPicPr>
          <p:cNvPr id="2" name="Picture 2" descr="Logo&#10;&#10;Description automatically generated">
            <a:extLst>
              <a:ext uri="{FF2B5EF4-FFF2-40B4-BE49-F238E27FC236}">
                <a16:creationId xmlns:a16="http://schemas.microsoft.com/office/drawing/2014/main" id="{68298FFF-CCBC-4973-B293-D3FC1016E934}"/>
              </a:ext>
            </a:extLst>
          </p:cNvPr>
          <p:cNvPicPr>
            <a:picLocks noChangeAspect="1"/>
          </p:cNvPicPr>
          <p:nvPr/>
        </p:nvPicPr>
        <p:blipFill>
          <a:blip r:embed="rId5"/>
          <a:stretch>
            <a:fillRect/>
          </a:stretch>
        </p:blipFill>
        <p:spPr>
          <a:xfrm>
            <a:off x="6951904" y="6001546"/>
            <a:ext cx="2057400" cy="579432"/>
          </a:xfrm>
          <a:prstGeom prst="rect">
            <a:avLst/>
          </a:prstGeom>
        </p:spPr>
      </p:pic>
      <p:sp>
        <p:nvSpPr>
          <p:cNvPr id="15" name="TextBox 14">
            <a:extLst>
              <a:ext uri="{FF2B5EF4-FFF2-40B4-BE49-F238E27FC236}">
                <a16:creationId xmlns:a16="http://schemas.microsoft.com/office/drawing/2014/main" id="{69B844FA-C439-43AD-A01B-9FCEFD4118F6}"/>
              </a:ext>
            </a:extLst>
          </p:cNvPr>
          <p:cNvSpPr txBox="1"/>
          <p:nvPr/>
        </p:nvSpPr>
        <p:spPr>
          <a:xfrm>
            <a:off x="11235642" y="5433549"/>
            <a:ext cx="1011555" cy="21544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effectLst/>
                <a:uLnTx/>
                <a:uFillTx/>
                <a:latin typeface="+mj-lt"/>
                <a:ea typeface="+mn-ea"/>
                <a:cs typeface="+mn-cs"/>
              </a:rPr>
              <a:t>@</a:t>
            </a:r>
            <a:r>
              <a:rPr lang="en-GB" sz="800">
                <a:latin typeface="+mj-lt"/>
              </a:rPr>
              <a:t>themorningglory</a:t>
            </a:r>
            <a:endParaRPr kumimoji="0" lang="en-GB" sz="800" b="0" i="0" u="none" strike="noStrike" kern="1200" cap="none" spc="0" normalizeH="0" baseline="0" noProof="0">
              <a:ln>
                <a:noFill/>
              </a:ln>
              <a:solidFill>
                <a:prstClr val="white"/>
              </a:solidFill>
              <a:effectLst/>
              <a:uLnTx/>
              <a:uFillTx/>
              <a:latin typeface="+mj-lt"/>
              <a:ea typeface="+mn-ea"/>
              <a:cs typeface="+mn-cs"/>
            </a:endParaRPr>
          </a:p>
        </p:txBody>
      </p:sp>
      <p:pic>
        <p:nvPicPr>
          <p:cNvPr id="8" name="Picture 6" descr="IKI ">
            <a:extLst>
              <a:ext uri="{FF2B5EF4-FFF2-40B4-BE49-F238E27FC236}">
                <a16:creationId xmlns:a16="http://schemas.microsoft.com/office/drawing/2014/main" id="{30EAC4E5-2FC9-41CF-ACB8-E142F9F2A0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4508" y="5810440"/>
            <a:ext cx="1610809" cy="9616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A picture containing close, broccoli&#10;&#10;Description automatically generated">
            <a:extLst>
              <a:ext uri="{FF2B5EF4-FFF2-40B4-BE49-F238E27FC236}">
                <a16:creationId xmlns:a16="http://schemas.microsoft.com/office/drawing/2014/main" id="{185BE78C-C90F-070C-9FAC-2B39B4027FCA}"/>
              </a:ext>
            </a:extLst>
          </p:cNvPr>
          <p:cNvPicPr>
            <a:picLocks noChangeAspect="1"/>
          </p:cNvPicPr>
          <p:nvPr/>
        </p:nvPicPr>
        <p:blipFill rotWithShape="1">
          <a:blip r:embed="rId7"/>
          <a:srcRect t="29980" r="-211" b="30698"/>
          <a:stretch/>
        </p:blipFill>
        <p:spPr>
          <a:xfrm>
            <a:off x="1883" y="2230798"/>
            <a:ext cx="12242134" cy="3195882"/>
          </a:xfrm>
          <a:prstGeom prst="rect">
            <a:avLst/>
          </a:prstGeom>
        </p:spPr>
      </p:pic>
    </p:spTree>
    <p:extLst>
      <p:ext uri="{BB962C8B-B14F-4D97-AF65-F5344CB8AC3E}">
        <p14:creationId xmlns:p14="http://schemas.microsoft.com/office/powerpoint/2010/main" val="2592222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C62C7FE-9A32-4462-95D7-5E2F0125DF97}"/>
              </a:ext>
            </a:extLst>
          </p:cNvPr>
          <p:cNvPicPr>
            <a:picLocks noChangeAspect="1"/>
          </p:cNvPicPr>
          <p:nvPr/>
        </p:nvPicPr>
        <p:blipFill>
          <a:blip r:embed="rId2"/>
          <a:stretch>
            <a:fillRect/>
          </a:stretch>
        </p:blipFill>
        <p:spPr>
          <a:xfrm>
            <a:off x="0" y="0"/>
            <a:ext cx="12192000" cy="7069015"/>
          </a:xfrm>
          <a:prstGeom prst="rect">
            <a:avLst/>
          </a:prstGeom>
        </p:spPr>
      </p:pic>
      <p:sp>
        <p:nvSpPr>
          <p:cNvPr id="4" name="CaixaDeTexto 3">
            <a:extLst>
              <a:ext uri="{FF2B5EF4-FFF2-40B4-BE49-F238E27FC236}">
                <a16:creationId xmlns:a16="http://schemas.microsoft.com/office/drawing/2014/main" id="{ECBEBDD2-40C3-46BF-BD50-17F479F059A3}"/>
              </a:ext>
            </a:extLst>
          </p:cNvPr>
          <p:cNvSpPr txBox="1"/>
          <p:nvPr/>
        </p:nvSpPr>
        <p:spPr>
          <a:xfrm>
            <a:off x="677869" y="5349861"/>
            <a:ext cx="6222368" cy="523220"/>
          </a:xfrm>
          <a:prstGeom prst="rect">
            <a:avLst/>
          </a:prstGeom>
          <a:noFill/>
        </p:spPr>
        <p:txBody>
          <a:bodyPr wrap="square" rtlCol="0">
            <a:spAutoFit/>
          </a:bodyPr>
          <a:lstStyle/>
          <a:p>
            <a:r>
              <a:rPr lang="pt-BR" sz="2800">
                <a:latin typeface="Arial" panose="020B0604020202020204" pitchFamily="34" charset="0"/>
                <a:cs typeface="Arial" panose="020B0604020202020204" pitchFamily="34" charset="0"/>
                <a:hlinkClick r:id="rId3"/>
              </a:rPr>
              <a:t>https://www.bpbes.net.br/en/products/</a:t>
            </a:r>
            <a:r>
              <a:rPr lang="pt-BR" sz="28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35598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96850A33-B693-4B24-9B65-F9A4DBC3B9E3}"/>
              </a:ext>
            </a:extLst>
          </p:cNvPr>
          <p:cNvSpPr txBox="1"/>
          <p:nvPr/>
        </p:nvSpPr>
        <p:spPr>
          <a:xfrm>
            <a:off x="3048000" y="348732"/>
            <a:ext cx="6096000" cy="1323439"/>
          </a:xfrm>
          <a:prstGeom prst="rect">
            <a:avLst/>
          </a:prstGeom>
          <a:noFill/>
        </p:spPr>
        <p:txBody>
          <a:bodyPr wrap="square">
            <a:spAutoFit/>
          </a:bodyPr>
          <a:lstStyle/>
          <a:p>
            <a:r>
              <a:rPr lang="pt-BR" sz="8000"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2020 - 2024</a:t>
            </a:r>
            <a:endParaRPr lang="pt-BR" sz="8000"/>
          </a:p>
        </p:txBody>
      </p:sp>
      <p:pic>
        <p:nvPicPr>
          <p:cNvPr id="5" name="Imagem 4">
            <a:extLst>
              <a:ext uri="{FF2B5EF4-FFF2-40B4-BE49-F238E27FC236}">
                <a16:creationId xmlns:a16="http://schemas.microsoft.com/office/drawing/2014/main" id="{A960FAA1-6B20-42C3-81A5-C158B677963F}"/>
              </a:ext>
            </a:extLst>
          </p:cNvPr>
          <p:cNvPicPr>
            <a:picLocks noChangeAspect="1"/>
          </p:cNvPicPr>
          <p:nvPr/>
        </p:nvPicPr>
        <p:blipFill>
          <a:blip r:embed="rId2"/>
          <a:stretch>
            <a:fillRect/>
          </a:stretch>
        </p:blipFill>
        <p:spPr>
          <a:xfrm>
            <a:off x="780683" y="2069856"/>
            <a:ext cx="11287125" cy="3562350"/>
          </a:xfrm>
          <a:prstGeom prst="rect">
            <a:avLst/>
          </a:prstGeom>
        </p:spPr>
      </p:pic>
    </p:spTree>
    <p:extLst>
      <p:ext uri="{BB962C8B-B14F-4D97-AF65-F5344CB8AC3E}">
        <p14:creationId xmlns:p14="http://schemas.microsoft.com/office/powerpoint/2010/main" val="22544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96850A33-B693-4B24-9B65-F9A4DBC3B9E3}"/>
              </a:ext>
            </a:extLst>
          </p:cNvPr>
          <p:cNvSpPr txBox="1"/>
          <p:nvPr/>
        </p:nvSpPr>
        <p:spPr>
          <a:xfrm>
            <a:off x="3048000" y="348732"/>
            <a:ext cx="6096000" cy="1323439"/>
          </a:xfrm>
          <a:prstGeom prst="rect">
            <a:avLst/>
          </a:prstGeom>
          <a:noFill/>
        </p:spPr>
        <p:txBody>
          <a:bodyPr wrap="square">
            <a:spAutoFit/>
          </a:bodyPr>
          <a:lstStyle/>
          <a:p>
            <a:r>
              <a:rPr lang="pt-BR" sz="8000"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2020 - 2024</a:t>
            </a:r>
            <a:endParaRPr lang="pt-BR" sz="8000"/>
          </a:p>
        </p:txBody>
      </p:sp>
      <p:sp>
        <p:nvSpPr>
          <p:cNvPr id="3" name="CaixaDeTexto 2">
            <a:extLst>
              <a:ext uri="{FF2B5EF4-FFF2-40B4-BE49-F238E27FC236}">
                <a16:creationId xmlns:a16="http://schemas.microsoft.com/office/drawing/2014/main" id="{A29F8FE2-5320-4A0C-8F97-2F6D8ADC7CAC}"/>
              </a:ext>
            </a:extLst>
          </p:cNvPr>
          <p:cNvSpPr txBox="1"/>
          <p:nvPr/>
        </p:nvSpPr>
        <p:spPr>
          <a:xfrm>
            <a:off x="1084383" y="1672171"/>
            <a:ext cx="10726616" cy="4031873"/>
          </a:xfrm>
          <a:prstGeom prst="rect">
            <a:avLst/>
          </a:prstGeom>
          <a:noFill/>
        </p:spPr>
        <p:txBody>
          <a:bodyPr wrap="square" rtlCol="0">
            <a:spAutoFit/>
          </a:bodyPr>
          <a:lstStyle/>
          <a:p>
            <a:pPr algn="just"/>
            <a:r>
              <a:rPr lang="en-GB" sz="3200">
                <a:latin typeface="Arial" panose="020B0604020202020204" pitchFamily="34" charset="0"/>
                <a:cs typeface="Arial" panose="020B0604020202020204" pitchFamily="34" charset="0"/>
              </a:rPr>
              <a:t>Brazilian Coastal Marine Assessment on Biodiversity and Ecosystem Services </a:t>
            </a:r>
          </a:p>
          <a:p>
            <a:endParaRPr lang="en-GB" sz="3200">
              <a:latin typeface="Arial" panose="020B0604020202020204" pitchFamily="34" charset="0"/>
              <a:cs typeface="Arial" panose="020B0604020202020204" pitchFamily="34" charset="0"/>
            </a:endParaRPr>
          </a:p>
          <a:p>
            <a:pPr algn="just"/>
            <a:r>
              <a:rPr lang="en-GB" sz="3200">
                <a:latin typeface="Arial" panose="020B0604020202020204" pitchFamily="34" charset="0"/>
                <a:cs typeface="Arial" panose="020B0604020202020204" pitchFamily="34" charset="0"/>
              </a:rPr>
              <a:t>Thematic Report on Agriculture, Biodiversity and Ecosystem Services </a:t>
            </a:r>
          </a:p>
          <a:p>
            <a:endParaRPr lang="en-GB" sz="3200">
              <a:latin typeface="Arial" panose="020B0604020202020204" pitchFamily="34" charset="0"/>
              <a:cs typeface="Arial" panose="020B0604020202020204" pitchFamily="34" charset="0"/>
            </a:endParaRPr>
          </a:p>
          <a:p>
            <a:pPr algn="just"/>
            <a:r>
              <a:rPr lang="en-GB" sz="3200">
                <a:latin typeface="Arial" panose="020B0604020202020204" pitchFamily="34" charset="0"/>
                <a:cs typeface="Arial" panose="020B0604020202020204" pitchFamily="34" charset="0"/>
              </a:rPr>
              <a:t>Thematic Report on Invasive Alien Species, biodiversity and ecosystem services </a:t>
            </a:r>
          </a:p>
        </p:txBody>
      </p:sp>
    </p:spTree>
    <p:extLst>
      <p:ext uri="{BB962C8B-B14F-4D97-AF65-F5344CB8AC3E}">
        <p14:creationId xmlns:p14="http://schemas.microsoft.com/office/powerpoint/2010/main" val="1916218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226401"/>
            <a:ext cx="8506690" cy="5790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1967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292928" y="1271445"/>
            <a:ext cx="7839363" cy="2266083"/>
          </a:xfrm>
        </p:spPr>
        <p:txBody>
          <a:bodyPr>
            <a:normAutofit/>
          </a:bodyPr>
          <a:lstStyle/>
          <a:p>
            <a:r>
              <a:rPr lang="en-US" b="1">
                <a:solidFill>
                  <a:schemeClr val="tx2"/>
                </a:solidFill>
              </a:rPr>
              <a:t>Thank you!</a:t>
            </a:r>
            <a:br>
              <a:rPr lang="en-US" b="1">
                <a:solidFill>
                  <a:schemeClr val="tx2"/>
                </a:solidFill>
              </a:rPr>
            </a:br>
            <a:br>
              <a:rPr lang="pt-BR"/>
            </a:br>
            <a:r>
              <a:rPr lang="pt-BR" sz="4900" b="1">
                <a:solidFill>
                  <a:schemeClr val="tx2"/>
                </a:solidFill>
              </a:rPr>
              <a:t>www.bpbes.net.br</a:t>
            </a:r>
          </a:p>
        </p:txBody>
      </p:sp>
      <p:sp>
        <p:nvSpPr>
          <p:cNvPr id="3" name="Subtítulo 2"/>
          <p:cNvSpPr>
            <a:spLocks noGrp="1"/>
          </p:cNvSpPr>
          <p:nvPr>
            <p:ph type="subTitle" idx="1"/>
          </p:nvPr>
        </p:nvSpPr>
        <p:spPr>
          <a:xfrm>
            <a:off x="2895600" y="4126347"/>
            <a:ext cx="6400800" cy="833581"/>
          </a:xfrm>
        </p:spPr>
        <p:txBody>
          <a:bodyPr>
            <a:normAutofit/>
          </a:bodyPr>
          <a:lstStyle/>
          <a:p>
            <a:r>
              <a:rPr lang="pt-BR" sz="2800">
                <a:hlinkClick r:id="rId2"/>
              </a:rPr>
              <a:t>contato@bpbes.net.br</a:t>
            </a:r>
            <a:endParaRPr lang="pt-BR" sz="2800"/>
          </a:p>
          <a:p>
            <a:endParaRPr lang="pt-BR" sz="2800"/>
          </a:p>
        </p:txBody>
      </p:sp>
    </p:spTree>
    <p:extLst>
      <p:ext uri="{BB962C8B-B14F-4D97-AF65-F5344CB8AC3E}">
        <p14:creationId xmlns:p14="http://schemas.microsoft.com/office/powerpoint/2010/main" val="3011808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159FB3-F8D0-4EC9-BB29-776F8DE540C0}"/>
              </a:ext>
            </a:extLst>
          </p:cNvPr>
          <p:cNvSpPr txBox="1">
            <a:spLocks/>
          </p:cNvSpPr>
          <p:nvPr/>
        </p:nvSpPr>
        <p:spPr>
          <a:xfrm>
            <a:off x="990600" y="9927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8800" b="0" i="1" u="none" strike="noStrike" kern="1200" cap="none" spc="0" normalizeH="0" baseline="0" noProof="0">
              <a:ln>
                <a:noFill/>
              </a:ln>
              <a:solidFill>
                <a:prstClr val="white"/>
              </a:solidFill>
              <a:effectLst/>
              <a:uLnTx/>
              <a:uFillTx/>
              <a:latin typeface="Calibri Light" panose="020F0302020204030204"/>
              <a:ea typeface="+mj-ea"/>
              <a:cs typeface="+mj-cs"/>
            </a:endParaRPr>
          </a:p>
        </p:txBody>
      </p:sp>
      <p:sp>
        <p:nvSpPr>
          <p:cNvPr id="7" name="Title 1">
            <a:extLst>
              <a:ext uri="{FF2B5EF4-FFF2-40B4-BE49-F238E27FC236}">
                <a16:creationId xmlns:a16="http://schemas.microsoft.com/office/drawing/2014/main" id="{793FECC3-AE80-4CBA-B428-74BD9BB8091F}"/>
              </a:ext>
            </a:extLst>
          </p:cNvPr>
          <p:cNvSpPr txBox="1">
            <a:spLocks/>
          </p:cNvSpPr>
          <p:nvPr/>
        </p:nvSpPr>
        <p:spPr>
          <a:xfrm>
            <a:off x="514350" y="1755173"/>
            <a:ext cx="10991850" cy="440655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000" b="0" i="0" u="none" strike="noStrike" kern="1200" cap="none" spc="0" normalizeH="0" baseline="0" noProof="0">
                <a:ln>
                  <a:noFill/>
                </a:ln>
                <a:solidFill>
                  <a:srgbClr val="007E84"/>
                </a:solidFill>
                <a:effectLst/>
                <a:uLnTx/>
                <a:uFillTx/>
                <a:latin typeface="Calibri Light" panose="020F0302020204030204"/>
                <a:ea typeface="+mj-ea"/>
                <a:cs typeface="+mj-cs"/>
              </a:rPr>
              <a:t>2.	Setting Communications Outcomes and Objectives</a:t>
            </a:r>
            <a:endParaRPr kumimoji="0" lang="en-GB" sz="6000" b="0" i="0" u="none" strike="noStrike" kern="1200" cap="none" spc="0" normalizeH="0" baseline="0" noProof="0">
              <a:ln>
                <a:noFill/>
              </a:ln>
              <a:solidFill>
                <a:srgbClr val="007E84"/>
              </a:solidFill>
              <a:effectLst/>
              <a:uLnTx/>
              <a:uFillTx/>
              <a:latin typeface="Calibri Light" panose="020F0302020204030204"/>
              <a:ea typeface="+mj-ea"/>
              <a:cs typeface="Calibri Light"/>
            </a:endParaRPr>
          </a:p>
        </p:txBody>
      </p:sp>
      <p:sp>
        <p:nvSpPr>
          <p:cNvPr id="9" name="Rectangle 8">
            <a:extLst>
              <a:ext uri="{FF2B5EF4-FFF2-40B4-BE49-F238E27FC236}">
                <a16:creationId xmlns:a16="http://schemas.microsoft.com/office/drawing/2014/main" id="{179A8D3C-3661-4131-89FB-809B4F231B47}"/>
              </a:ext>
            </a:extLst>
          </p:cNvPr>
          <p:cNvSpPr/>
          <p:nvPr/>
        </p:nvSpPr>
        <p:spPr>
          <a:xfrm>
            <a:off x="0" y="3708627"/>
            <a:ext cx="7256755" cy="133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2A58758-4FF0-4E1D-9792-A50FA914B3A8}"/>
              </a:ext>
            </a:extLst>
          </p:cNvPr>
          <p:cNvSpPr/>
          <p:nvPr/>
        </p:nvSpPr>
        <p:spPr>
          <a:xfrm>
            <a:off x="7256755" y="3708627"/>
            <a:ext cx="2590800" cy="133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F4BBF2-4E44-4187-BFE4-03353D2C4E7B}"/>
              </a:ext>
            </a:extLst>
          </p:cNvPr>
          <p:cNvSpPr txBox="1">
            <a:spLocks/>
          </p:cNvSpPr>
          <p:nvPr/>
        </p:nvSpPr>
        <p:spPr>
          <a:xfrm>
            <a:off x="202364" y="1755173"/>
            <a:ext cx="10058400" cy="230291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defRPr/>
            </a:pPr>
            <a:r>
              <a:rPr lang="en-GB" b="1">
                <a:solidFill>
                  <a:schemeClr val="bg1"/>
                </a:solidFill>
                <a:ea typeface="+mj-lt"/>
                <a:cs typeface="+mj-lt"/>
              </a:rPr>
              <a:t>Brazilian Assessment on Biodiversity and Ecosystem Services</a:t>
            </a:r>
            <a:endParaRPr lang="en-GB" sz="4400" b="1" i="0" u="none" strike="noStrike" kern="1200" cap="none" spc="0" normalizeH="0" baseline="0" noProof="0">
              <a:ln>
                <a:noFill/>
              </a:ln>
              <a:solidFill>
                <a:schemeClr val="bg1"/>
              </a:solidFill>
              <a:effectLst/>
              <a:uLnTx/>
              <a:uFillTx/>
              <a:ea typeface="+mj-lt"/>
              <a:cs typeface="+mj-lt"/>
            </a:endParaRPr>
          </a:p>
        </p:txBody>
      </p:sp>
      <p:pic>
        <p:nvPicPr>
          <p:cNvPr id="11" name="Picture 10" descr="Logo&#10;&#10;Description automatically generated">
            <a:extLst>
              <a:ext uri="{FF2B5EF4-FFF2-40B4-BE49-F238E27FC236}">
                <a16:creationId xmlns:a16="http://schemas.microsoft.com/office/drawing/2014/main" id="{9C9484EB-C3B4-41D4-9966-B99DEF00C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8777" y="5933306"/>
            <a:ext cx="2243203" cy="853669"/>
          </a:xfrm>
          <a:prstGeom prst="rect">
            <a:avLst/>
          </a:prstGeom>
        </p:spPr>
      </p:pic>
      <p:sp>
        <p:nvSpPr>
          <p:cNvPr id="8" name="Title 1">
            <a:extLst>
              <a:ext uri="{FF2B5EF4-FFF2-40B4-BE49-F238E27FC236}">
                <a16:creationId xmlns:a16="http://schemas.microsoft.com/office/drawing/2014/main" id="{DE23B5E4-F665-4804-B66D-DF2E83DFC0D2}"/>
              </a:ext>
            </a:extLst>
          </p:cNvPr>
          <p:cNvSpPr txBox="1">
            <a:spLocks/>
          </p:cNvSpPr>
          <p:nvPr/>
        </p:nvSpPr>
        <p:spPr>
          <a:xfrm>
            <a:off x="202364" y="4183219"/>
            <a:ext cx="10058400" cy="230291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s-419">
                <a:solidFill>
                  <a:schemeClr val="bg1"/>
                </a:solidFill>
                <a:ea typeface="+mj-lt"/>
                <a:cs typeface="+mj-lt"/>
              </a:rPr>
              <a:t>Rafael Loyola</a:t>
            </a:r>
            <a:endParaRPr lang="en-US" err="1">
              <a:solidFill>
                <a:schemeClr val="bg1"/>
              </a:solidFill>
              <a:ea typeface="+mj-lt"/>
              <a:cs typeface="+mj-lt"/>
            </a:endParaRPr>
          </a:p>
          <a:p>
            <a:pPr>
              <a:defRPr/>
            </a:pPr>
            <a:r>
              <a:rPr lang="es-419" sz="3600">
                <a:solidFill>
                  <a:schemeClr val="bg1"/>
                </a:solidFill>
                <a:ea typeface="+mj-lt"/>
                <a:cs typeface="+mj-lt"/>
              </a:rPr>
              <a:t>BPBES Executive </a:t>
            </a:r>
            <a:r>
              <a:rPr lang="es-419" sz="3600" err="1">
                <a:solidFill>
                  <a:schemeClr val="bg1"/>
                </a:solidFill>
                <a:ea typeface="+mj-lt"/>
                <a:cs typeface="+mj-lt"/>
              </a:rPr>
              <a:t>Coordinator</a:t>
            </a:r>
            <a:endParaRPr lang="en-US" sz="3600">
              <a:solidFill>
                <a:schemeClr val="bg1"/>
              </a:solidFill>
              <a:ea typeface="+mj-lt"/>
              <a:cs typeface="+mj-lt"/>
            </a:endParaRPr>
          </a:p>
          <a:p>
            <a:pPr>
              <a:defRPr/>
            </a:pPr>
            <a:r>
              <a:rPr lang="en-GB" sz="3600">
                <a:solidFill>
                  <a:schemeClr val="bg1"/>
                </a:solidFill>
                <a:ea typeface="+mj-lt"/>
                <a:cs typeface="+mj-lt"/>
              </a:rPr>
              <a:t>Executive Director of the International Institute for Sustainability</a:t>
            </a:r>
            <a:endParaRPr lang="en-US" sz="3600">
              <a:solidFill>
                <a:schemeClr val="bg1"/>
              </a:solidFill>
              <a:cs typeface="Calibri Light"/>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GB" sz="3200" b="1" u="none" strike="noStrike" kern="1200" cap="none" spc="0" normalizeH="0" baseline="0" noProof="0">
              <a:ln>
                <a:noFill/>
              </a:ln>
              <a:solidFill>
                <a:schemeClr val="bg1"/>
              </a:solidFill>
              <a:effectLst/>
              <a:uLnTx/>
              <a:uFillTx/>
              <a:latin typeface="Calibri Light" panose="020F0302020204030204"/>
              <a:cs typeface="Calibri Light"/>
            </a:endParaRPr>
          </a:p>
        </p:txBody>
      </p:sp>
    </p:spTree>
    <p:extLst>
      <p:ext uri="{BB962C8B-B14F-4D97-AF65-F5344CB8AC3E}">
        <p14:creationId xmlns:p14="http://schemas.microsoft.com/office/powerpoint/2010/main" val="1431697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3" name="Subtítulo 2">
            <a:extLst>
              <a:ext uri="{FF2B5EF4-FFF2-40B4-BE49-F238E27FC236}">
                <a16:creationId xmlns:a16="http://schemas.microsoft.com/office/drawing/2014/main" id="{1DF415D7-86CD-B24D-AC3F-7D51739B16A9}"/>
              </a:ext>
            </a:extLst>
          </p:cNvPr>
          <p:cNvSpPr>
            <a:spLocks noGrp="1"/>
          </p:cNvSpPr>
          <p:nvPr>
            <p:ph type="subTitle" idx="1"/>
          </p:nvPr>
        </p:nvSpPr>
        <p:spPr>
          <a:xfrm>
            <a:off x="1769532" y="4623127"/>
            <a:ext cx="8655200" cy="716128"/>
          </a:xfrm>
        </p:spPr>
        <p:txBody>
          <a:bodyPr>
            <a:normAutofit/>
          </a:bodyPr>
          <a:lstStyle/>
          <a:p>
            <a:pPr>
              <a:spcAft>
                <a:spcPts val="600"/>
              </a:spcAft>
            </a:pPr>
            <a:r>
              <a:rPr lang="pt-BR" sz="3200" cap="small">
                <a:solidFill>
                  <a:schemeClr val="tx1"/>
                </a:solidFill>
                <a:latin typeface="Helvetica Neue Thin" panose="020B0403020202020204" pitchFamily="34" charset="0"/>
                <a:ea typeface="Helvetica Neue Thin" panose="020B0403020202020204" pitchFamily="34" charset="0"/>
                <a:cs typeface="Helvetica Neue Condensed" panose="02000503000000020004" pitchFamily="2" charset="0"/>
              </a:rPr>
              <a:t>Rafael Loyola</a:t>
            </a:r>
          </a:p>
          <a:p>
            <a:pPr>
              <a:spcAft>
                <a:spcPts val="600"/>
              </a:spcAft>
            </a:pPr>
            <a:endParaRPr lang="pt-BR" sz="2000" cap="small">
              <a:solidFill>
                <a:schemeClr val="tx1"/>
              </a:solidFill>
              <a:latin typeface="Helvetica Neue Thin" panose="020B0403020202020204" pitchFamily="34" charset="0"/>
              <a:ea typeface="Helvetica Neue Thin" panose="020B0403020202020204" pitchFamily="34" charset="0"/>
              <a:cs typeface="Helvetica Neue Condensed" panose="02000503000000020004" pitchFamily="2" charset="0"/>
            </a:endParaRPr>
          </a:p>
          <a:p>
            <a:pPr>
              <a:spcAft>
                <a:spcPts val="600"/>
              </a:spcAft>
            </a:pPr>
            <a:endParaRPr lang="pt-BR" sz="2000" b="1">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27" name="Rectangle 26">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pic>
        <p:nvPicPr>
          <p:cNvPr id="26" name="Imagem 25">
            <a:extLst>
              <a:ext uri="{FF2B5EF4-FFF2-40B4-BE49-F238E27FC236}">
                <a16:creationId xmlns:a16="http://schemas.microsoft.com/office/drawing/2014/main" id="{8D5C7776-09AE-544E-98FD-785BE6464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576" y="6016198"/>
            <a:ext cx="1384548" cy="613816"/>
          </a:xfrm>
          <a:prstGeom prst="rect">
            <a:avLst/>
          </a:prstGeom>
        </p:spPr>
      </p:pic>
      <p:pic>
        <p:nvPicPr>
          <p:cNvPr id="28" name="Imagem 27">
            <a:extLst>
              <a:ext uri="{FF2B5EF4-FFF2-40B4-BE49-F238E27FC236}">
                <a16:creationId xmlns:a16="http://schemas.microsoft.com/office/drawing/2014/main" id="{ED820B8C-C269-9A46-9A05-A7F62914B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4185" y="6003080"/>
            <a:ext cx="873618" cy="593612"/>
          </a:xfrm>
          <a:prstGeom prst="rect">
            <a:avLst/>
          </a:prstGeom>
          <a:solidFill>
            <a:schemeClr val="tx1"/>
          </a:solidFill>
        </p:spPr>
      </p:pic>
      <p:pic>
        <p:nvPicPr>
          <p:cNvPr id="29" name="Imagem 28">
            <a:extLst>
              <a:ext uri="{FF2B5EF4-FFF2-40B4-BE49-F238E27FC236}">
                <a16:creationId xmlns:a16="http://schemas.microsoft.com/office/drawing/2014/main" id="{0A5F7B8C-1406-D44B-AF64-D254AF432F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9895" y="6028628"/>
            <a:ext cx="1763435" cy="588956"/>
          </a:xfrm>
          <a:prstGeom prst="rect">
            <a:avLst/>
          </a:prstGeom>
        </p:spPr>
      </p:pic>
      <p:pic>
        <p:nvPicPr>
          <p:cNvPr id="30" name="Imagem 29">
            <a:extLst>
              <a:ext uri="{FF2B5EF4-FFF2-40B4-BE49-F238E27FC236}">
                <a16:creationId xmlns:a16="http://schemas.microsoft.com/office/drawing/2014/main" id="{9AAA817C-E725-3544-9218-864B9F073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8822" y="5983189"/>
            <a:ext cx="1624336" cy="593611"/>
          </a:xfrm>
          <a:prstGeom prst="rect">
            <a:avLst/>
          </a:prstGeom>
        </p:spPr>
      </p:pic>
      <p:pic>
        <p:nvPicPr>
          <p:cNvPr id="31" name="Imagem 30">
            <a:extLst>
              <a:ext uri="{FF2B5EF4-FFF2-40B4-BE49-F238E27FC236}">
                <a16:creationId xmlns:a16="http://schemas.microsoft.com/office/drawing/2014/main" id="{835D5BB0-B581-384D-90DE-63183F42DD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1816" y="5983189"/>
            <a:ext cx="641350" cy="641350"/>
          </a:xfrm>
          <a:prstGeom prst="rect">
            <a:avLst/>
          </a:prstGeom>
        </p:spPr>
      </p:pic>
      <p:pic>
        <p:nvPicPr>
          <p:cNvPr id="32" name="Imagem 31" descr="Uma imagem contendo desenho&#10;&#10;Descrição gerada automaticamente">
            <a:extLst>
              <a:ext uri="{FF2B5EF4-FFF2-40B4-BE49-F238E27FC236}">
                <a16:creationId xmlns:a16="http://schemas.microsoft.com/office/drawing/2014/main" id="{46D707BA-DE6C-9249-8788-FF7875F746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894" y="5989170"/>
            <a:ext cx="1761676" cy="643012"/>
          </a:xfrm>
          <a:prstGeom prst="rect">
            <a:avLst/>
          </a:prstGeom>
        </p:spPr>
      </p:pic>
      <p:pic>
        <p:nvPicPr>
          <p:cNvPr id="24" name="Imagem 23" descr="Montanha com árvores&#10;&#10;Descrição gerada automaticamente">
            <a:extLst>
              <a:ext uri="{FF2B5EF4-FFF2-40B4-BE49-F238E27FC236}">
                <a16:creationId xmlns:a16="http://schemas.microsoft.com/office/drawing/2014/main" id="{EB0F2979-2C74-BB4B-9461-9207FE80267E}"/>
              </a:ext>
            </a:extLst>
          </p:cNvPr>
          <p:cNvPicPr>
            <a:picLocks noChangeAspect="1"/>
          </p:cNvPicPr>
          <p:nvPr/>
        </p:nvPicPr>
        <p:blipFill>
          <a:blip r:embed="rId9"/>
          <a:stretch>
            <a:fillRect/>
          </a:stretch>
        </p:blipFill>
        <p:spPr>
          <a:xfrm>
            <a:off x="-1" y="-2230563"/>
            <a:ext cx="12191999" cy="8026399"/>
          </a:xfrm>
          <a:prstGeom prst="rect">
            <a:avLst/>
          </a:prstGeom>
        </p:spPr>
      </p:pic>
      <p:sp>
        <p:nvSpPr>
          <p:cNvPr id="33" name="Retângulo 32">
            <a:extLst>
              <a:ext uri="{FF2B5EF4-FFF2-40B4-BE49-F238E27FC236}">
                <a16:creationId xmlns:a16="http://schemas.microsoft.com/office/drawing/2014/main" id="{527BE413-9C7B-1844-B853-60BD8FB97C57}"/>
              </a:ext>
            </a:extLst>
          </p:cNvPr>
          <p:cNvSpPr/>
          <p:nvPr/>
        </p:nvSpPr>
        <p:spPr>
          <a:xfrm>
            <a:off x="1" y="0"/>
            <a:ext cx="12191999" cy="5795836"/>
          </a:xfrm>
          <a:prstGeom prst="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B5A91E0-29AD-5244-9D89-8586F827801D}"/>
              </a:ext>
            </a:extLst>
          </p:cNvPr>
          <p:cNvSpPr>
            <a:spLocks noGrp="1"/>
          </p:cNvSpPr>
          <p:nvPr>
            <p:ph type="ctrTitle"/>
          </p:nvPr>
        </p:nvSpPr>
        <p:spPr>
          <a:xfrm>
            <a:off x="302300" y="481261"/>
            <a:ext cx="11481533" cy="3665323"/>
          </a:xfrm>
        </p:spPr>
        <p:txBody>
          <a:bodyPr>
            <a:normAutofit/>
          </a:bodyPr>
          <a:lstStyle/>
          <a:p>
            <a:r>
              <a:rPr lang="en-US" sz="5300">
                <a:latin typeface="Helvetica Neue Thin" panose="020B0403020202020204" pitchFamily="34" charset="0"/>
                <a:ea typeface="Helvetica Neue Thin" panose="020B0403020202020204" pitchFamily="34" charset="0"/>
                <a:cs typeface="Helvetica Neue Condensed" panose="02000503000000020004" pitchFamily="2" charset="0"/>
              </a:rPr>
              <a:t>B P B E S</a:t>
            </a:r>
            <a:br>
              <a:rPr lang="en-US" sz="5300" b="1">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5300" b="1" cap="small">
                <a:latin typeface="Helvetica Neue Condensed" panose="02000503000000020004" pitchFamily="2" charset="0"/>
                <a:ea typeface="Helvetica Neue Condensed" panose="02000503000000020004" pitchFamily="2" charset="0"/>
                <a:cs typeface="Helvetica Neue Condensed" panose="02000503000000020004" pitchFamily="2" charset="0"/>
              </a:rPr>
              <a:t>Brazilian assessment on biodiversity </a:t>
            </a:r>
            <a:br>
              <a:rPr lang="en-US" sz="5300" b="1" cap="small">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5300" b="1" cap="small">
                <a:latin typeface="Helvetica Neue Condensed" panose="02000503000000020004" pitchFamily="2" charset="0"/>
                <a:ea typeface="Helvetica Neue Condensed" panose="02000503000000020004" pitchFamily="2" charset="0"/>
                <a:cs typeface="Helvetica Neue Condensed" panose="02000503000000020004" pitchFamily="2" charset="0"/>
              </a:rPr>
              <a:t>and ecosystem services</a:t>
            </a:r>
          </a:p>
        </p:txBody>
      </p:sp>
      <p:sp>
        <p:nvSpPr>
          <p:cNvPr id="34" name="CaixaDeTexto 33">
            <a:extLst>
              <a:ext uri="{FF2B5EF4-FFF2-40B4-BE49-F238E27FC236}">
                <a16:creationId xmlns:a16="http://schemas.microsoft.com/office/drawing/2014/main" id="{B47177B2-21D8-AA4D-B01C-0A98590BD313}"/>
              </a:ext>
            </a:extLst>
          </p:cNvPr>
          <p:cNvSpPr txBox="1"/>
          <p:nvPr/>
        </p:nvSpPr>
        <p:spPr>
          <a:xfrm>
            <a:off x="1708130" y="3827053"/>
            <a:ext cx="8775736" cy="1415772"/>
          </a:xfrm>
          <a:prstGeom prst="rect">
            <a:avLst/>
          </a:prstGeom>
          <a:noFill/>
        </p:spPr>
        <p:txBody>
          <a:bodyPr wrap="none" rtlCol="0">
            <a:spAutoFit/>
          </a:bodyPr>
          <a:lstStyle/>
          <a:p>
            <a:pPr algn="ctr"/>
            <a:r>
              <a:rPr lang="en-US" sz="3200" b="1" cap="small">
                <a:latin typeface="Helvetica Neue Condensed" panose="02000503000000020004" pitchFamily="2" charset="0"/>
                <a:ea typeface="Helvetica Neue Condensed" panose="02000503000000020004" pitchFamily="2" charset="0"/>
                <a:cs typeface="Helvetica Neue Condensed" panose="02000503000000020004" pitchFamily="2" charset="0"/>
              </a:rPr>
              <a:t>Rafael Loyola</a:t>
            </a:r>
          </a:p>
          <a:p>
            <a:pPr algn="ctr"/>
            <a:endParaRPr lang="en-US" b="1">
              <a:latin typeface="Helvetica Neue Condensed" panose="02000503000000020004" pitchFamily="2" charset="0"/>
              <a:ea typeface="Helvetica Neue Condensed" panose="02000503000000020004" pitchFamily="2" charset="0"/>
              <a:cs typeface="Helvetica Neue Condensed" panose="02000503000000020004" pitchFamily="2" charset="0"/>
            </a:endParaRPr>
          </a:p>
          <a:p>
            <a:pPr algn="ctr"/>
            <a:r>
              <a:rPr lang="en-US" i="1">
                <a:latin typeface="Helvetica Neue Thin" panose="020B0403020202020204" pitchFamily="34" charset="0"/>
                <a:ea typeface="Helvetica Neue Thin" panose="020B0403020202020204" pitchFamily="34" charset="0"/>
              </a:rPr>
              <a:t>Executive Director </a:t>
            </a:r>
            <a:r>
              <a:rPr lang="en-US">
                <a:latin typeface="Helvetica Neue Thin" panose="020B0403020202020204" pitchFamily="34" charset="0"/>
                <a:ea typeface="Helvetica Neue Thin" panose="020B0403020202020204" pitchFamily="34" charset="0"/>
              </a:rPr>
              <a:t>| International Institute for Sustainability, IIS</a:t>
            </a:r>
          </a:p>
          <a:p>
            <a:pPr algn="ctr"/>
            <a:r>
              <a:rPr lang="en-US" i="1">
                <a:latin typeface="Helvetica Neue Thin" panose="020B0403020202020204" pitchFamily="34" charset="0"/>
                <a:ea typeface="Helvetica Neue Thin" panose="020B0403020202020204" pitchFamily="34" charset="0"/>
              </a:rPr>
              <a:t>Executive Coordinator </a:t>
            </a:r>
            <a:r>
              <a:rPr lang="en-US">
                <a:latin typeface="Helvetica Neue Thin" panose="020B0403020202020204" pitchFamily="34" charset="0"/>
                <a:ea typeface="Helvetica Neue Thin" panose="020B0403020202020204" pitchFamily="34" charset="0"/>
              </a:rPr>
              <a:t>| Brazilian Platform on Biodiversity and Ecosystem Services, BPBES</a:t>
            </a:r>
          </a:p>
        </p:txBody>
      </p:sp>
      <p:cxnSp>
        <p:nvCxnSpPr>
          <p:cNvPr id="36" name="Conector Reto 35">
            <a:extLst>
              <a:ext uri="{FF2B5EF4-FFF2-40B4-BE49-F238E27FC236}">
                <a16:creationId xmlns:a16="http://schemas.microsoft.com/office/drawing/2014/main" id="{1866262C-49A1-274D-92DA-30D8028EE80C}"/>
              </a:ext>
            </a:extLst>
          </p:cNvPr>
          <p:cNvCxnSpPr/>
          <p:nvPr/>
        </p:nvCxnSpPr>
        <p:spPr>
          <a:xfrm>
            <a:off x="1610166" y="1606061"/>
            <a:ext cx="89716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Google Shape;73;p2">
            <a:extLst>
              <a:ext uri="{FF2B5EF4-FFF2-40B4-BE49-F238E27FC236}">
                <a16:creationId xmlns:a16="http://schemas.microsoft.com/office/drawing/2014/main" id="{0C46A66A-4FDE-A689-5DC6-929BC1C70F36}"/>
              </a:ext>
            </a:extLst>
          </p:cNvPr>
          <p:cNvPicPr preferRelativeResize="0"/>
          <p:nvPr/>
        </p:nvPicPr>
        <p:blipFill rotWithShape="1">
          <a:blip r:embed="rId10">
            <a:alphaModFix/>
          </a:blip>
          <a:srcRect r="58617"/>
          <a:stretch/>
        </p:blipFill>
        <p:spPr>
          <a:xfrm>
            <a:off x="10563457" y="5806805"/>
            <a:ext cx="641350" cy="946378"/>
          </a:xfrm>
          <a:prstGeom prst="rect">
            <a:avLst/>
          </a:prstGeom>
          <a:noFill/>
          <a:ln>
            <a:noFill/>
          </a:ln>
        </p:spPr>
      </p:pic>
    </p:spTree>
    <p:extLst>
      <p:ext uri="{BB962C8B-B14F-4D97-AF65-F5344CB8AC3E}">
        <p14:creationId xmlns:p14="http://schemas.microsoft.com/office/powerpoint/2010/main" val="1441414085"/>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32">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9" name="Rectangle 34">
            <a:extLst>
              <a:ext uri="{FF2B5EF4-FFF2-40B4-BE49-F238E27FC236}">
                <a16:creationId xmlns:a16="http://schemas.microsoft.com/office/drawing/2014/main" id="{9BFBBE2E-1F9E-4A1F-80DC-AFE542763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60" name="Rectangle 36">
            <a:extLst>
              <a:ext uri="{FF2B5EF4-FFF2-40B4-BE49-F238E27FC236}">
                <a16:creationId xmlns:a16="http://schemas.microsoft.com/office/drawing/2014/main" id="{312C1FD2-BCF6-4E4B-88E2-32BB52C71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61" name="Rectangle 38">
            <a:extLst>
              <a:ext uri="{FF2B5EF4-FFF2-40B4-BE49-F238E27FC236}">
                <a16:creationId xmlns:a16="http://schemas.microsoft.com/office/drawing/2014/main" id="{2CE109AD-B701-4957-9648-E9D9FC641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2" name="Group 40">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42" name="Straight Connector 41">
              <a:extLst>
                <a:ext uri="{FF2B5EF4-FFF2-40B4-BE49-F238E27FC236}">
                  <a16:creationId xmlns:a16="http://schemas.microsoft.com/office/drawing/2014/main" id="{40F643E8-8A04-4F5E-9682-75DB08A056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E778470-AE14-43E4-AFBF-22FD752757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7184196-EC73-466B-AD6B-1F27090280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63" name="Rectangle 45">
            <a:extLst>
              <a:ext uri="{FF2B5EF4-FFF2-40B4-BE49-F238E27FC236}">
                <a16:creationId xmlns:a16="http://schemas.microsoft.com/office/drawing/2014/main" id="{A6020133-135E-4D08-9F4A-D76B87578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47">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6119"/>
            <a:ext cx="12192000" cy="225188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4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66" name="Rectangle 5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ítulo 1">
            <a:extLst>
              <a:ext uri="{FF2B5EF4-FFF2-40B4-BE49-F238E27FC236}">
                <a16:creationId xmlns:a16="http://schemas.microsoft.com/office/drawing/2014/main" id="{CD6DCFC3-7E2B-666F-5CE5-E233BEACCF12}"/>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b="1" spc="-10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Recent reports reinforce IPBES conclusions   </a:t>
            </a:r>
          </a:p>
        </p:txBody>
      </p:sp>
      <p:pic>
        <p:nvPicPr>
          <p:cNvPr id="6" name="Imagem 5" descr="Uma imagem contendo homem, frente, em pé, rua&#10;&#10;Descrição gerada automaticamente">
            <a:extLst>
              <a:ext uri="{FF2B5EF4-FFF2-40B4-BE49-F238E27FC236}">
                <a16:creationId xmlns:a16="http://schemas.microsoft.com/office/drawing/2014/main" id="{38F8AA58-3988-577A-4752-0E8921BCC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199" y="643354"/>
            <a:ext cx="2487043" cy="3527721"/>
          </a:xfrm>
          <a:prstGeom prst="rect">
            <a:avLst/>
          </a:prstGeom>
        </p:spPr>
      </p:pic>
      <p:pic>
        <p:nvPicPr>
          <p:cNvPr id="5" name="Imagem 4" descr="Placa de computador em cima da grama&#10;&#10;Descrição gerada automaticamente com confiança baixa">
            <a:extLst>
              <a:ext uri="{FF2B5EF4-FFF2-40B4-BE49-F238E27FC236}">
                <a16:creationId xmlns:a16="http://schemas.microsoft.com/office/drawing/2014/main" id="{10C04675-43F5-7928-40CC-740374EE55B5}"/>
              </a:ext>
            </a:extLst>
          </p:cNvPr>
          <p:cNvPicPr>
            <a:picLocks noChangeAspect="1"/>
          </p:cNvPicPr>
          <p:nvPr/>
        </p:nvPicPr>
        <p:blipFill rotWithShape="1">
          <a:blip r:embed="rId4"/>
          <a:srcRect l="5347" r="11044" b="-3"/>
          <a:stretch/>
        </p:blipFill>
        <p:spPr>
          <a:xfrm>
            <a:off x="3654839" y="648289"/>
            <a:ext cx="2051454" cy="3517853"/>
          </a:xfrm>
          <a:prstGeom prst="rect">
            <a:avLst/>
          </a:prstGeom>
        </p:spPr>
      </p:pic>
      <p:pic>
        <p:nvPicPr>
          <p:cNvPr id="4" name="Imagem 3" descr="Tela de computador com texto preto sobre fundo azul&#10;&#10;Descrição gerada automaticamente com confiança baixa">
            <a:extLst>
              <a:ext uri="{FF2B5EF4-FFF2-40B4-BE49-F238E27FC236}">
                <a16:creationId xmlns:a16="http://schemas.microsoft.com/office/drawing/2014/main" id="{1BD1FFB3-AD8F-A4BB-B307-5BE064534CCA}"/>
              </a:ext>
            </a:extLst>
          </p:cNvPr>
          <p:cNvPicPr>
            <a:picLocks noChangeAspect="1"/>
          </p:cNvPicPr>
          <p:nvPr/>
        </p:nvPicPr>
        <p:blipFill rotWithShape="1">
          <a:blip r:embed="rId5"/>
          <a:srcRect r="17346" b="-3"/>
          <a:stretch/>
        </p:blipFill>
        <p:spPr>
          <a:xfrm>
            <a:off x="6440108" y="648289"/>
            <a:ext cx="2064366" cy="3517853"/>
          </a:xfrm>
          <a:prstGeom prst="rect">
            <a:avLst/>
          </a:prstGeom>
        </p:spPr>
      </p:pic>
      <p:pic>
        <p:nvPicPr>
          <p:cNvPr id="3" name="Imagem 2" descr="Uma imagem contendo Calendário&#10;&#10;Descrição gerada automaticamente">
            <a:extLst>
              <a:ext uri="{FF2B5EF4-FFF2-40B4-BE49-F238E27FC236}">
                <a16:creationId xmlns:a16="http://schemas.microsoft.com/office/drawing/2014/main" id="{5B705CED-A66B-D4D7-CE33-CD6ACD2E8423}"/>
              </a:ext>
            </a:extLst>
          </p:cNvPr>
          <p:cNvPicPr>
            <a:picLocks noChangeAspect="1"/>
          </p:cNvPicPr>
          <p:nvPr/>
        </p:nvPicPr>
        <p:blipFill rotWithShape="1">
          <a:blip r:embed="rId6"/>
          <a:srcRect l="2982" r="14716" b="-3"/>
          <a:stretch/>
        </p:blipFill>
        <p:spPr>
          <a:xfrm>
            <a:off x="9253887" y="642549"/>
            <a:ext cx="2055021" cy="3529333"/>
          </a:xfrm>
          <a:prstGeom prst="rect">
            <a:avLst/>
          </a:prstGeom>
        </p:spPr>
      </p:pic>
    </p:spTree>
    <p:extLst>
      <p:ext uri="{BB962C8B-B14F-4D97-AF65-F5344CB8AC3E}">
        <p14:creationId xmlns:p14="http://schemas.microsoft.com/office/powerpoint/2010/main" val="53148244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 name="Rectangle 92">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5" name="Rectangle 94">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6" name="Rectangle 96">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17" name="Rectangle 98">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18" name="Group 100">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02" name="Straight Connector 101">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119" name="Rectangle 105">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20" name="Rectangle 107">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1" name="Rectangle 109">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m 4" descr="Uma imagem contendo mapa, texto&#10;&#10;Descrição gerada automaticamente">
            <a:extLst>
              <a:ext uri="{FF2B5EF4-FFF2-40B4-BE49-F238E27FC236}">
                <a16:creationId xmlns:a16="http://schemas.microsoft.com/office/drawing/2014/main" id="{785033DF-BAF8-2048-8A8A-379A4640E739}"/>
              </a:ext>
            </a:extLst>
          </p:cNvPr>
          <p:cNvPicPr>
            <a:picLocks noChangeAspect="1"/>
          </p:cNvPicPr>
          <p:nvPr/>
        </p:nvPicPr>
        <p:blipFill>
          <a:blip r:embed="rId3"/>
          <a:stretch>
            <a:fillRect/>
          </a:stretch>
        </p:blipFill>
        <p:spPr>
          <a:xfrm>
            <a:off x="1167938" y="300996"/>
            <a:ext cx="9576261" cy="3615037"/>
          </a:xfrm>
          <a:prstGeom prst="rect">
            <a:avLst/>
          </a:prstGeom>
        </p:spPr>
      </p:pic>
      <p:sp>
        <p:nvSpPr>
          <p:cNvPr id="112" name="Rectangle 111">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4212709"/>
            <a:ext cx="10905302" cy="1997060"/>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114" name="Rectangle 113">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348" y="4379135"/>
            <a:ext cx="10579608" cy="1664208"/>
          </a:xfrm>
          <a:prstGeom prst="rect">
            <a:avLst/>
          </a:prstGeom>
          <a:noFill/>
          <a:ln w="6350" cap="sq" cmpd="sng" algn="ctr">
            <a:solidFill>
              <a:schemeClr val="bg1"/>
            </a:solidFill>
            <a:prstDash val="solid"/>
            <a:miter lim="800000"/>
          </a:ln>
          <a:effectLst/>
        </p:spPr>
      </p:sp>
      <p:sp>
        <p:nvSpPr>
          <p:cNvPr id="2" name="Título 1">
            <a:extLst>
              <a:ext uri="{FF2B5EF4-FFF2-40B4-BE49-F238E27FC236}">
                <a16:creationId xmlns:a16="http://schemas.microsoft.com/office/drawing/2014/main" id="{65603B2E-DD85-B943-87D8-798371D7575E}"/>
              </a:ext>
            </a:extLst>
          </p:cNvPr>
          <p:cNvSpPr>
            <a:spLocks noGrp="1"/>
          </p:cNvSpPr>
          <p:nvPr>
            <p:ph type="title"/>
          </p:nvPr>
        </p:nvSpPr>
        <p:spPr>
          <a:xfrm>
            <a:off x="925032" y="4519486"/>
            <a:ext cx="10366743" cy="1054907"/>
          </a:xfrm>
        </p:spPr>
        <p:txBody>
          <a:bodyPr vert="horz" lIns="91440" tIns="45720" rIns="91440" bIns="45720" rtlCol="0" anchor="ctr">
            <a:normAutofit/>
          </a:bodyPr>
          <a:lstStyle/>
          <a:p>
            <a:pPr algn="ctr">
              <a:lnSpc>
                <a:spcPct val="83000"/>
              </a:lnSpc>
            </a:pPr>
            <a:r>
              <a:rPr lang="en-US" sz="4800" b="1" kern="1200" spc="-100" baseline="0">
                <a:solidFill>
                  <a:schemeClr val="bg1"/>
                </a:solidFill>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Boundary chains created by BPBES</a:t>
            </a:r>
          </a:p>
        </p:txBody>
      </p:sp>
    </p:spTree>
    <p:extLst>
      <p:ext uri="{BB962C8B-B14F-4D97-AF65-F5344CB8AC3E}">
        <p14:creationId xmlns:p14="http://schemas.microsoft.com/office/powerpoint/2010/main" val="4136096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4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6" name="Rectangle 42">
            <a:extLst>
              <a:ext uri="{FF2B5EF4-FFF2-40B4-BE49-F238E27FC236}">
                <a16:creationId xmlns:a16="http://schemas.microsoft.com/office/drawing/2014/main" id="{66A413F7-FFE1-42E7-8C6C-E9CCC477F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67" name="Rectangle 44">
            <a:extLst>
              <a:ext uri="{FF2B5EF4-FFF2-40B4-BE49-F238E27FC236}">
                <a16:creationId xmlns:a16="http://schemas.microsoft.com/office/drawing/2014/main" id="{BCE0B0FD-3413-40CC-A7D8-6A5058608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68" name="Rectangle 46">
            <a:extLst>
              <a:ext uri="{FF2B5EF4-FFF2-40B4-BE49-F238E27FC236}">
                <a16:creationId xmlns:a16="http://schemas.microsoft.com/office/drawing/2014/main" id="{50C4C044-5B1C-40C8-8C7B-AA5E6D879D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9" name="Group 4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50" name="Straight Connector 49">
              <a:extLst>
                <a:ext uri="{FF2B5EF4-FFF2-40B4-BE49-F238E27FC236}">
                  <a16:creationId xmlns:a16="http://schemas.microsoft.com/office/drawing/2014/main" id="{00163F5F-1439-4827-8F7A-B08BDDEFB9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A677414-C3D2-4430-876D-9092D633F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9181D20-1D81-447D-9854-10DDB10D54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70" name="Rectangle 53">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71" name="Rectangle 55">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2" name="Rectangle 57">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a:extLst>
              <a:ext uri="{FF2B5EF4-FFF2-40B4-BE49-F238E27FC236}">
                <a16:creationId xmlns:a16="http://schemas.microsoft.com/office/drawing/2014/main" id="{E55E6032-E8DA-8548-90CD-A4DEDB04DFC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29853" y="645106"/>
            <a:ext cx="2300858" cy="32292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Rectangle 59">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4212709"/>
            <a:ext cx="10905302" cy="1997060"/>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74" name="Rectangle 61">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348" y="4379135"/>
            <a:ext cx="10579608" cy="1664208"/>
          </a:xfrm>
          <a:prstGeom prst="rect">
            <a:avLst/>
          </a:prstGeom>
          <a:noFill/>
          <a:ln w="6350" cap="sq" cmpd="sng" algn="ctr">
            <a:solidFill>
              <a:schemeClr val="bg1"/>
            </a:solidFill>
            <a:prstDash val="solid"/>
            <a:miter lim="800000"/>
          </a:ln>
          <a:effectLst/>
        </p:spPr>
      </p:sp>
      <p:sp>
        <p:nvSpPr>
          <p:cNvPr id="2" name="Título 1">
            <a:extLst>
              <a:ext uri="{FF2B5EF4-FFF2-40B4-BE49-F238E27FC236}">
                <a16:creationId xmlns:a16="http://schemas.microsoft.com/office/drawing/2014/main" id="{B6A9478E-C3C3-C04C-8C48-3682774B4B51}"/>
              </a:ext>
            </a:extLst>
          </p:cNvPr>
          <p:cNvSpPr>
            <a:spLocks noGrp="1"/>
          </p:cNvSpPr>
          <p:nvPr>
            <p:ph type="title"/>
          </p:nvPr>
        </p:nvSpPr>
        <p:spPr>
          <a:xfrm>
            <a:off x="925032" y="4519486"/>
            <a:ext cx="10366743" cy="1054907"/>
          </a:xfrm>
        </p:spPr>
        <p:txBody>
          <a:bodyPr vert="horz" lIns="91440" tIns="45720" rIns="91440" bIns="45720" rtlCol="0" anchor="ctr">
            <a:normAutofit/>
          </a:bodyPr>
          <a:lstStyle/>
          <a:p>
            <a:pPr algn="ctr">
              <a:lnSpc>
                <a:spcPct val="83000"/>
              </a:lnSpc>
            </a:pPr>
            <a:r>
              <a:rPr lang="en-US" sz="4800" b="1" kern="1200" spc="-100" baseline="0">
                <a:solidFill>
                  <a:schemeClr val="bg1"/>
                </a:solidFill>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BPBES 1</a:t>
            </a:r>
            <a:r>
              <a:rPr lang="en-US" sz="4800" b="1" kern="1200" spc="-100" baseline="30000">
                <a:solidFill>
                  <a:schemeClr val="bg1"/>
                </a:solidFill>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st</a:t>
            </a:r>
            <a:r>
              <a:rPr lang="en-US" sz="4800" b="1" kern="1200" spc="-100" baseline="0">
                <a:solidFill>
                  <a:schemeClr val="bg1"/>
                </a:solidFill>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 National Assessment</a:t>
            </a:r>
          </a:p>
        </p:txBody>
      </p:sp>
      <p:cxnSp>
        <p:nvCxnSpPr>
          <p:cNvPr id="64" name="Straight Connector 63">
            <a:extLst>
              <a:ext uri="{FF2B5EF4-FFF2-40B4-BE49-F238E27FC236}">
                <a16:creationId xmlns:a16="http://schemas.microsoft.com/office/drawing/2014/main" id="{FEF09B21-45A0-42EE-9BDC-C4E0932EA6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52456" y="1386165"/>
            <a:ext cx="0" cy="17471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5" name="Picture 2">
            <a:extLst>
              <a:ext uri="{FF2B5EF4-FFF2-40B4-BE49-F238E27FC236}">
                <a16:creationId xmlns:a16="http://schemas.microsoft.com/office/drawing/2014/main" id="{71030172-80EF-E244-9039-F120F9AE7E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687" t="17729" r="40659" b="23663"/>
          <a:stretch/>
        </p:blipFill>
        <p:spPr bwMode="auto">
          <a:xfrm>
            <a:off x="6373903" y="645827"/>
            <a:ext cx="2315991" cy="322783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m 3" descr="Código QR&#10;&#10;Descrição gerada automaticamente">
            <a:extLst>
              <a:ext uri="{FF2B5EF4-FFF2-40B4-BE49-F238E27FC236}">
                <a16:creationId xmlns:a16="http://schemas.microsoft.com/office/drawing/2014/main" id="{49AFC603-A30D-42B1-AED1-4DC033F11AF6}"/>
              </a:ext>
            </a:extLst>
          </p:cNvPr>
          <p:cNvPicPr>
            <a:picLocks noChangeAspect="1"/>
          </p:cNvPicPr>
          <p:nvPr/>
        </p:nvPicPr>
        <p:blipFill>
          <a:blip r:embed="rId5"/>
          <a:stretch>
            <a:fillRect/>
          </a:stretch>
        </p:blipFill>
        <p:spPr>
          <a:xfrm>
            <a:off x="9160564" y="1262793"/>
            <a:ext cx="2044700" cy="1993900"/>
          </a:xfrm>
          <a:prstGeom prst="rect">
            <a:avLst/>
          </a:prstGeom>
        </p:spPr>
      </p:pic>
    </p:spTree>
    <p:extLst>
      <p:ext uri="{BB962C8B-B14F-4D97-AF65-F5344CB8AC3E}">
        <p14:creationId xmlns:p14="http://schemas.microsoft.com/office/powerpoint/2010/main" val="3279482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74845" y="289225"/>
            <a:ext cx="11155839" cy="523684"/>
          </a:xfrm>
        </p:spPr>
        <p:txBody>
          <a:bodyPr>
            <a:noAutofit/>
          </a:bodyPr>
          <a:lstStyle/>
          <a:p>
            <a:r>
              <a:rPr lang="en-GB" sz="5000">
                <a:solidFill>
                  <a:schemeClr val="bg1"/>
                </a:solidFill>
                <a:latin typeface="+mj-lt"/>
                <a:ea typeface="Roboto" panose="02000000000000000000" pitchFamily="2" charset="0"/>
              </a:rPr>
              <a:t>Housekeeping</a:t>
            </a:r>
          </a:p>
        </p:txBody>
      </p:sp>
      <p:sp>
        <p:nvSpPr>
          <p:cNvPr id="3" name="Text Placeholder 2"/>
          <p:cNvSpPr>
            <a:spLocks noGrp="1"/>
          </p:cNvSpPr>
          <p:nvPr>
            <p:ph type="body" sz="quarter" idx="12"/>
          </p:nvPr>
        </p:nvSpPr>
        <p:spPr>
          <a:xfrm>
            <a:off x="911874" y="1403875"/>
            <a:ext cx="11155839" cy="4758608"/>
          </a:xfrm>
        </p:spPr>
        <p:txBody>
          <a:bodyPr vert="horz" lIns="90000" tIns="45720" rIns="91440" bIns="45720" rtlCol="0" anchor="t">
            <a:noAutofit/>
          </a:bodyPr>
          <a:lstStyle/>
          <a:p>
            <a:pPr marL="0" indent="0">
              <a:lnSpc>
                <a:spcPct val="150000"/>
              </a:lnSpc>
              <a:buNone/>
            </a:pPr>
            <a:r>
              <a:rPr lang="en-GB" b="1">
                <a:solidFill>
                  <a:schemeClr val="bg1"/>
                </a:solidFill>
                <a:latin typeface="+mj-lt"/>
                <a:ea typeface="Roboto"/>
              </a:rPr>
              <a:t>Recording</a:t>
            </a:r>
            <a:r>
              <a:rPr lang="en-GB">
                <a:solidFill>
                  <a:schemeClr val="bg1"/>
                </a:solidFill>
                <a:latin typeface="+mj-lt"/>
                <a:ea typeface="Roboto"/>
              </a:rPr>
              <a:t>: This webinar will be recorded and will be uploaded to our NEA Initiative website. If you have any issues with this, please let us know.</a:t>
            </a:r>
          </a:p>
          <a:p>
            <a:pPr marL="0" indent="0">
              <a:lnSpc>
                <a:spcPct val="150000"/>
              </a:lnSpc>
              <a:buNone/>
            </a:pPr>
            <a:r>
              <a:rPr lang="en-GB" b="1">
                <a:solidFill>
                  <a:schemeClr val="bg1"/>
                </a:solidFill>
                <a:latin typeface="+mj-lt"/>
                <a:ea typeface="Roboto"/>
              </a:rPr>
              <a:t>Microphone and Camera</a:t>
            </a:r>
            <a:r>
              <a:rPr lang="en-GB">
                <a:solidFill>
                  <a:schemeClr val="bg1"/>
                </a:solidFill>
                <a:latin typeface="+mj-lt"/>
                <a:ea typeface="Roboto"/>
              </a:rPr>
              <a:t>: Your microphone will be muted throughout the webinar.</a:t>
            </a:r>
          </a:p>
          <a:p>
            <a:pPr marL="0" indent="0">
              <a:lnSpc>
                <a:spcPct val="150000"/>
              </a:lnSpc>
              <a:buNone/>
            </a:pPr>
            <a:r>
              <a:rPr lang="en-GB" b="1">
                <a:solidFill>
                  <a:schemeClr val="bg1"/>
                </a:solidFill>
                <a:latin typeface="+mj-lt"/>
                <a:ea typeface="Roboto"/>
              </a:rPr>
              <a:t>Questions</a:t>
            </a:r>
            <a:r>
              <a:rPr lang="en-GB">
                <a:solidFill>
                  <a:schemeClr val="bg1"/>
                </a:solidFill>
                <a:latin typeface="+mj-lt"/>
                <a:ea typeface="Roboto"/>
              </a:rPr>
              <a:t>: If you would like to comment or ask a question during the Q&amp;A session, please type it in the chat function accessible from the bottom of your screen. </a:t>
            </a:r>
          </a:p>
          <a:p>
            <a:pPr marL="0" indent="0">
              <a:lnSpc>
                <a:spcPct val="150000"/>
              </a:lnSpc>
              <a:buNone/>
            </a:pPr>
            <a:r>
              <a:rPr lang="en-GB" b="1">
                <a:solidFill>
                  <a:schemeClr val="bg1"/>
                </a:solidFill>
                <a:latin typeface="+mj-lt"/>
                <a:ea typeface="Roboto"/>
              </a:rPr>
              <a:t>Support</a:t>
            </a:r>
            <a:r>
              <a:rPr lang="en-GB">
                <a:solidFill>
                  <a:schemeClr val="bg1"/>
                </a:solidFill>
                <a:latin typeface="+mj-lt"/>
                <a:ea typeface="Roboto"/>
              </a:rPr>
              <a:t>: If you have any technical issues, please send a direct message to [Technical Support – Mel Wheeler]</a:t>
            </a:r>
            <a:r>
              <a:rPr lang="en-GB">
                <a:solidFill>
                  <a:srgbClr val="FF0000"/>
                </a:solidFill>
                <a:ea typeface="Roboto"/>
              </a:rPr>
              <a:t> </a:t>
            </a:r>
            <a:r>
              <a:rPr lang="en-GB">
                <a:solidFill>
                  <a:schemeClr val="bg1"/>
                </a:solidFill>
                <a:latin typeface="+mj-lt"/>
                <a:ea typeface="Roboto"/>
              </a:rPr>
              <a:t>via the chat. </a:t>
            </a:r>
            <a:endParaRPr lang="en-GB">
              <a:solidFill>
                <a:schemeClr val="bg1"/>
              </a:solidFill>
              <a:latin typeface="+mj-lt"/>
              <a:ea typeface="Roboto" panose="02000000000000000000" pitchFamily="2" charset="0"/>
              <a:cs typeface="Calibri Light"/>
            </a:endParaRPr>
          </a:p>
          <a:p>
            <a:pPr marL="0" indent="0">
              <a:lnSpc>
                <a:spcPct val="100000"/>
              </a:lnSpc>
              <a:buNone/>
            </a:pPr>
            <a:endParaRPr lang="en-GB" sz="2000" b="1">
              <a:solidFill>
                <a:schemeClr val="bg1"/>
              </a:solidFill>
              <a:latin typeface="+mj-lt"/>
              <a:ea typeface="Roboto"/>
              <a:cs typeface="Calibri Light"/>
            </a:endParaRPr>
          </a:p>
          <a:p>
            <a:endParaRPr lang="en-GB" sz="2000">
              <a:latin typeface="Calibri Light"/>
              <a:ea typeface="Roboto" panose="02000000000000000000" pitchFamily="2" charset="0"/>
              <a:cs typeface="Calibri Light"/>
            </a:endParaRPr>
          </a:p>
          <a:p>
            <a:endParaRPr lang="en-GB" sz="2000">
              <a:latin typeface="Calibri Light"/>
              <a:cs typeface="Calibri"/>
            </a:endParaRPr>
          </a:p>
          <a:p>
            <a:pPr marL="0" indent="0">
              <a:buNone/>
            </a:pPr>
            <a:endParaRPr lang="en-GB" sz="2000">
              <a:latin typeface="Calibri Light"/>
              <a:cs typeface="Calibri"/>
            </a:endParaRPr>
          </a:p>
        </p:txBody>
      </p:sp>
      <p:sp>
        <p:nvSpPr>
          <p:cNvPr id="7" name="Rectangle 6">
            <a:extLst>
              <a:ext uri="{FF2B5EF4-FFF2-40B4-BE49-F238E27FC236}">
                <a16:creationId xmlns:a16="http://schemas.microsoft.com/office/drawing/2014/main" id="{46F0A084-861D-EA40-BEEA-2A547CFC7E9A}"/>
              </a:ext>
            </a:extLst>
          </p:cNvPr>
          <p:cNvSpPr/>
          <p:nvPr/>
        </p:nvSpPr>
        <p:spPr>
          <a:xfrm>
            <a:off x="124287" y="221942"/>
            <a:ext cx="11856956" cy="6378232"/>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panose="02040502050405020303"/>
              <a:ea typeface="+mn-ea"/>
              <a:cs typeface="+mn-cs"/>
            </a:endParaRPr>
          </a:p>
        </p:txBody>
      </p:sp>
      <p:pic>
        <p:nvPicPr>
          <p:cNvPr id="1026" name="Picture 2">
            <a:extLst>
              <a:ext uri="{FF2B5EF4-FFF2-40B4-BE49-F238E27FC236}">
                <a16:creationId xmlns:a16="http://schemas.microsoft.com/office/drawing/2014/main" id="{6FE41EFB-4C4B-489D-BFAE-F551A5A3AF7C}"/>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54649" y="1401158"/>
            <a:ext cx="6572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05684DFF-7E99-4723-B596-D94C2996677A}"/>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5183" y="2563463"/>
            <a:ext cx="561975"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09592D9-1C1C-4905-A4AC-9531F9FF5BD8}"/>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96754" y="3443468"/>
            <a:ext cx="628650" cy="6286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371CB66-3B53-4A0B-A05C-6200DCEE29A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248093" y="4482015"/>
            <a:ext cx="616156" cy="616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08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E9EDDFA-8F05-462B-8D3E-5B9C4FBC7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B3A475C9-60F2-8BFB-1608-3545746269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87" t="17729" r="40659" b="23663"/>
          <a:stretch/>
        </p:blipFill>
        <p:spPr bwMode="auto">
          <a:xfrm>
            <a:off x="1468389" y="727628"/>
            <a:ext cx="3885694" cy="541555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a:extLst>
              <a:ext uri="{FF2B5EF4-FFF2-40B4-BE49-F238E27FC236}">
                <a16:creationId xmlns:a16="http://schemas.microsoft.com/office/drawing/2014/main" id="{143F9A23-3237-4ED6-A1E9-C0E6530E0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63CD46D-4335-4BA4-842A-BF835A99C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6A9478E-C3C3-C04C-8C48-3682774B4B51}"/>
              </a:ext>
            </a:extLst>
          </p:cNvPr>
          <p:cNvSpPr>
            <a:spLocks noGrp="1"/>
          </p:cNvSpPr>
          <p:nvPr>
            <p:ph type="title"/>
          </p:nvPr>
        </p:nvSpPr>
        <p:spPr>
          <a:xfrm>
            <a:off x="7064082" y="642594"/>
            <a:ext cx="4472921" cy="1371600"/>
          </a:xfrm>
        </p:spPr>
        <p:txBody>
          <a:bodyPr>
            <a:normAutofit/>
          </a:bodyPr>
          <a:lstStyle/>
          <a:p>
            <a:r>
              <a:rPr lang="pt-BR" sz="4400"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ASSESSMENT STRUCTURE</a:t>
            </a:r>
          </a:p>
        </p:txBody>
      </p:sp>
      <p:sp>
        <p:nvSpPr>
          <p:cNvPr id="3" name="Espaço Reservado para Conteúdo 2">
            <a:extLst>
              <a:ext uri="{FF2B5EF4-FFF2-40B4-BE49-F238E27FC236}">
                <a16:creationId xmlns:a16="http://schemas.microsoft.com/office/drawing/2014/main" id="{19F17534-2263-4C49-AA71-1B6278B2D84D}"/>
              </a:ext>
            </a:extLst>
          </p:cNvPr>
          <p:cNvSpPr>
            <a:spLocks noGrp="1"/>
          </p:cNvSpPr>
          <p:nvPr>
            <p:ph idx="1"/>
          </p:nvPr>
        </p:nvSpPr>
        <p:spPr>
          <a:xfrm>
            <a:off x="7064082" y="2103120"/>
            <a:ext cx="4472922" cy="3931920"/>
          </a:xfrm>
        </p:spPr>
        <p:txBody>
          <a:bodyPr>
            <a:normAutofit/>
          </a:bodyPr>
          <a:lstStyle/>
          <a:p>
            <a:pPr marL="742950" indent="-742950">
              <a:lnSpc>
                <a:spcPct val="90000"/>
              </a:lnSpc>
              <a:buAutoNum type="arabicPeriod"/>
            </a:pPr>
            <a:r>
              <a:rPr lang="en-US">
                <a:latin typeface="Helvetica Neue Thin" panose="020B0403020202020204" pitchFamily="34" charset="0"/>
                <a:ea typeface="Helvetica Neue Thin" panose="020B0403020202020204" pitchFamily="34" charset="0"/>
                <a:cs typeface="Helvetica Neue Condensed" panose="02000503000000020004" pitchFamily="2" charset="0"/>
              </a:rPr>
              <a:t>Introduction;</a:t>
            </a:r>
          </a:p>
          <a:p>
            <a:pPr marL="742950" indent="-742950">
              <a:lnSpc>
                <a:spcPct val="90000"/>
              </a:lnSpc>
              <a:buAutoNum type="arabicPeriod"/>
            </a:pPr>
            <a:r>
              <a:rPr lang="en-US">
                <a:latin typeface="Helvetica Neue Thin" panose="020B0403020202020204" pitchFamily="34" charset="0"/>
                <a:ea typeface="Helvetica Neue Thin" panose="020B0403020202020204" pitchFamily="34" charset="0"/>
                <a:cs typeface="Helvetica Neue Condensed" panose="02000503000000020004" pitchFamily="2" charset="0"/>
              </a:rPr>
              <a:t>Conceptual framework and definitions; </a:t>
            </a:r>
          </a:p>
          <a:p>
            <a:pPr marL="742950" indent="-742950">
              <a:lnSpc>
                <a:spcPct val="90000"/>
              </a:lnSpc>
              <a:buAutoNum type="arabicPeriod"/>
            </a:pPr>
            <a:r>
              <a:rPr lang="en-US">
                <a:latin typeface="Helvetica Neue Thin" panose="020B0403020202020204" pitchFamily="34" charset="0"/>
                <a:ea typeface="Helvetica Neue Thin" panose="020B0403020202020204" pitchFamily="34" charset="0"/>
                <a:cs typeface="Helvetica Neue Condensed" panose="02000503000000020004" pitchFamily="2" charset="0"/>
              </a:rPr>
              <a:t>Nature and quality of life; </a:t>
            </a:r>
          </a:p>
          <a:p>
            <a:pPr marL="742950" indent="-742950">
              <a:lnSpc>
                <a:spcPct val="90000"/>
              </a:lnSpc>
              <a:buAutoNum type="arabicPeriod"/>
            </a:pPr>
            <a:r>
              <a:rPr lang="en-US">
                <a:latin typeface="Helvetica Neue Thin" panose="020B0403020202020204" pitchFamily="34" charset="0"/>
                <a:ea typeface="Helvetica Neue Thin" panose="020B0403020202020204" pitchFamily="34" charset="0"/>
                <a:cs typeface="Helvetica Neue Condensed" panose="02000503000000020004" pitchFamily="2" charset="0"/>
              </a:rPr>
              <a:t>Trends and impacts of drivers of biodiversity and ecosystem services degradation and restoration;</a:t>
            </a:r>
          </a:p>
          <a:p>
            <a:pPr marL="742950" indent="-742950">
              <a:lnSpc>
                <a:spcPct val="90000"/>
              </a:lnSpc>
              <a:buAutoNum type="arabicPeriod"/>
            </a:pPr>
            <a:r>
              <a:rPr lang="en-US">
                <a:latin typeface="Helvetica Neue Thin" panose="020B0403020202020204" pitchFamily="34" charset="0"/>
                <a:ea typeface="Helvetica Neue Thin" panose="020B0403020202020204" pitchFamily="34" charset="0"/>
                <a:cs typeface="Helvetica Neue Condensed" panose="02000503000000020004" pitchFamily="2" charset="0"/>
              </a:rPr>
              <a:t>Current and future interactions between nature and society;</a:t>
            </a:r>
          </a:p>
          <a:p>
            <a:pPr marL="742950" indent="-742950">
              <a:lnSpc>
                <a:spcPct val="90000"/>
              </a:lnSpc>
              <a:buAutoNum type="arabicPeriod"/>
            </a:pPr>
            <a:r>
              <a:rPr lang="en-US">
                <a:latin typeface="Helvetica Neue Thin" panose="020B0403020202020204" pitchFamily="34" charset="0"/>
                <a:ea typeface="Helvetica Neue Thin" panose="020B0403020202020204" pitchFamily="34" charset="0"/>
                <a:cs typeface="Helvetica Neue Condensed" panose="02000503000000020004" pitchFamily="2" charset="0"/>
              </a:rPr>
              <a:t>Governance and decision-making options across scales and sectors. </a:t>
            </a:r>
            <a:endParaRPr lang="en-US">
              <a:latin typeface="Helvetica Neue Thin" panose="020B0403020202020204" pitchFamily="34" charset="0"/>
              <a:ea typeface="Helvetica Neue Thin" panose="020B0403020202020204" pitchFamily="34" charset="0"/>
              <a:cs typeface="Helvetica Neue" panose="02000503000000020004" pitchFamily="2" charset="0"/>
            </a:endParaRPr>
          </a:p>
        </p:txBody>
      </p:sp>
    </p:spTree>
    <p:extLst>
      <p:ext uri="{BB962C8B-B14F-4D97-AF65-F5344CB8AC3E}">
        <p14:creationId xmlns:p14="http://schemas.microsoft.com/office/powerpoint/2010/main" val="4288638807"/>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9" name="Rectangle 148">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51" name="Rectangle 150">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3" name="Rectangle 152">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55" name="Group 154">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56" name="Straight Connector 155">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160" name="Rectangle 159">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m 13">
            <a:extLst>
              <a:ext uri="{FF2B5EF4-FFF2-40B4-BE49-F238E27FC236}">
                <a16:creationId xmlns:a16="http://schemas.microsoft.com/office/drawing/2014/main" id="{863EB91C-9CEF-0445-BFC9-3249145CAE90}"/>
              </a:ext>
            </a:extLst>
          </p:cNvPr>
          <p:cNvPicPr>
            <a:picLocks noChangeAspect="1"/>
          </p:cNvPicPr>
          <p:nvPr/>
        </p:nvPicPr>
        <p:blipFill>
          <a:blip r:embed="rId2"/>
          <a:srcRect/>
          <a:stretch/>
        </p:blipFill>
        <p:spPr>
          <a:xfrm rot="5400000" flipV="1">
            <a:off x="-2022438" y="-5051740"/>
            <a:ext cx="16236878" cy="12192002"/>
          </a:xfrm>
          <a:prstGeom prst="rect">
            <a:avLst/>
          </a:prstGeom>
        </p:spPr>
      </p:pic>
      <p:sp>
        <p:nvSpPr>
          <p:cNvPr id="162" name="Rectangle 16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164" name="Rectangle 16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ítulo 1">
            <a:extLst>
              <a:ext uri="{FF2B5EF4-FFF2-40B4-BE49-F238E27FC236}">
                <a16:creationId xmlns:a16="http://schemas.microsoft.com/office/drawing/2014/main" id="{B6A9478E-C3C3-C04C-8C48-3682774B4B51}"/>
              </a:ext>
            </a:extLst>
          </p:cNvPr>
          <p:cNvSpPr>
            <a:spLocks noGrp="1"/>
          </p:cNvSpPr>
          <p:nvPr>
            <p:ph type="title"/>
          </p:nvPr>
        </p:nvSpPr>
        <p:spPr>
          <a:xfrm>
            <a:off x="1276055" y="2350016"/>
            <a:ext cx="4775075" cy="2305111"/>
          </a:xfrm>
        </p:spPr>
        <p:txBody>
          <a:bodyPr vert="horz" lIns="91440" tIns="45720" rIns="91440" bIns="45720" rtlCol="0" anchor="ctr">
            <a:normAutofit/>
          </a:bodyPr>
          <a:lstStyle/>
          <a:p>
            <a:pPr algn="ctr">
              <a:lnSpc>
                <a:spcPct val="83000"/>
              </a:lnSpc>
            </a:pPr>
            <a:r>
              <a:rPr lang="en-US" sz="3700" b="1" kern="1200" cap="all" spc="-100" baseline="0">
                <a:solidFill>
                  <a:schemeClr val="tx1">
                    <a:lumMod val="75000"/>
                    <a:lumOff val="25000"/>
                  </a:schemeClr>
                </a:solidFill>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KEY MESSAGES FROM THE SUMMARY FOR POLICYMAKERS</a:t>
            </a:r>
          </a:p>
        </p:txBody>
      </p:sp>
    </p:spTree>
    <p:extLst>
      <p:ext uri="{BB962C8B-B14F-4D97-AF65-F5344CB8AC3E}">
        <p14:creationId xmlns:p14="http://schemas.microsoft.com/office/powerpoint/2010/main" val="876239317"/>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B949D8D-8E17-4DBF-BEA8-13C57BF63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BC6FC45-D4D9-4025-91DA-272D318D3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EA284212-C175-4C82-B112-A5208F70C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09" y="393365"/>
            <a:ext cx="7328969" cy="6059273"/>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6A9478E-C3C3-C04C-8C48-3682774B4B51}"/>
              </a:ext>
            </a:extLst>
          </p:cNvPr>
          <p:cNvSpPr>
            <a:spLocks noGrp="1"/>
          </p:cNvSpPr>
          <p:nvPr>
            <p:ph type="title"/>
          </p:nvPr>
        </p:nvSpPr>
        <p:spPr>
          <a:xfrm>
            <a:off x="868680" y="642593"/>
            <a:ext cx="6281928" cy="1744183"/>
          </a:xfrm>
        </p:spPr>
        <p:txBody>
          <a:bodyPr>
            <a:normAutofit/>
          </a:bodyPr>
          <a:lstStyle/>
          <a:p>
            <a:r>
              <a:rPr lang="pt-BR"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Key </a:t>
            </a:r>
            <a:r>
              <a:rPr lang="pt-BR" b="1"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messages</a:t>
            </a:r>
            <a:r>
              <a:rPr lang="pt-BR"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pt-BR" b="1"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from</a:t>
            </a:r>
            <a:r>
              <a:rPr lang="pt-BR"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pt-BR" b="1"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our</a:t>
            </a:r>
            <a:r>
              <a:rPr lang="pt-BR"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SPM</a:t>
            </a:r>
          </a:p>
        </p:txBody>
      </p:sp>
      <p:sp>
        <p:nvSpPr>
          <p:cNvPr id="3" name="Espaço Reservado para Conteúdo 2">
            <a:extLst>
              <a:ext uri="{FF2B5EF4-FFF2-40B4-BE49-F238E27FC236}">
                <a16:creationId xmlns:a16="http://schemas.microsoft.com/office/drawing/2014/main" id="{19F17534-2263-4C49-AA71-1B6278B2D84D}"/>
              </a:ext>
            </a:extLst>
          </p:cNvPr>
          <p:cNvSpPr>
            <a:spLocks noGrp="1"/>
          </p:cNvSpPr>
          <p:nvPr>
            <p:ph idx="1"/>
          </p:nvPr>
        </p:nvSpPr>
        <p:spPr>
          <a:xfrm>
            <a:off x="868680" y="2386584"/>
            <a:ext cx="6281928" cy="3648456"/>
          </a:xfrm>
        </p:spPr>
        <p:txBody>
          <a:bodyPr>
            <a:normAutofit/>
          </a:bodyPr>
          <a:lstStyle/>
          <a:p>
            <a:pPr>
              <a:lnSpc>
                <a:spcPct val="90000"/>
              </a:lnSpc>
            </a:pPr>
            <a:r>
              <a:rPr lang="en-US" sz="1700">
                <a:latin typeface="Helvetica Neue Thin" panose="020B0403020202020204" pitchFamily="34" charset="0"/>
                <a:ea typeface="Helvetica Neue Thin" panose="020B0403020202020204" pitchFamily="34" charset="0"/>
                <a:cs typeface="Helvetica Neue Condensed" panose="02000503000000020004" pitchFamily="2" charset="0"/>
              </a:rPr>
              <a:t>Brazil hosts about 42,000 plant species and 9000 vertebrate species (many endemic), and </a:t>
            </a:r>
            <a:r>
              <a:rPr lang="en-US" sz="1700" i="1">
                <a:latin typeface="Helvetica Neue Thin" panose="020B0403020202020204" pitchFamily="34" charset="0"/>
                <a:ea typeface="Helvetica Neue Thin" panose="020B0403020202020204" pitchFamily="34" charset="0"/>
                <a:cs typeface="Helvetica Neue Condensed" panose="02000503000000020004" pitchFamily="2" charset="0"/>
              </a:rPr>
              <a:t>ca.</a:t>
            </a:r>
            <a:r>
              <a:rPr lang="en-US" sz="1700">
                <a:latin typeface="Helvetica Neue Thin" panose="020B0403020202020204" pitchFamily="34" charset="0"/>
                <a:ea typeface="Helvetica Neue Thin" panose="020B0403020202020204" pitchFamily="34" charset="0"/>
                <a:cs typeface="Helvetica Neue Condensed" panose="02000503000000020004" pitchFamily="2" charset="0"/>
              </a:rPr>
              <a:t>130,000 invertebrate species known to science </a:t>
            </a:r>
          </a:p>
          <a:p>
            <a:pPr>
              <a:lnSpc>
                <a:spcPct val="90000"/>
              </a:lnSpc>
            </a:pPr>
            <a:r>
              <a:rPr lang="en-US" sz="1700">
                <a:latin typeface="Helvetica Neue Thin" panose="020B0403020202020204" pitchFamily="34" charset="0"/>
                <a:ea typeface="Helvetica Neue Thin" panose="020B0403020202020204" pitchFamily="34" charset="0"/>
                <a:cs typeface="Helvetica Neue Condensed" panose="02000503000000020004" pitchFamily="2" charset="0"/>
              </a:rPr>
              <a:t>1173 animal species and more than 2100 plant species are threatened with extinction </a:t>
            </a:r>
          </a:p>
          <a:p>
            <a:pPr>
              <a:lnSpc>
                <a:spcPct val="90000"/>
              </a:lnSpc>
            </a:pPr>
            <a:r>
              <a:rPr lang="en-US" sz="1700">
                <a:latin typeface="Helvetica Neue Thin" panose="020B0403020202020204" pitchFamily="34" charset="0"/>
                <a:ea typeface="Helvetica Neue Thin" panose="020B0403020202020204" pitchFamily="34" charset="0"/>
                <a:cs typeface="Helvetica Neue Condensed" panose="02000503000000020004" pitchFamily="2" charset="0"/>
              </a:rPr>
              <a:t>Brazil is home to 305 indigenous peoples, totaling almost 900,000 people speaking 274 languages</a:t>
            </a:r>
          </a:p>
          <a:p>
            <a:pPr>
              <a:lnSpc>
                <a:spcPct val="90000"/>
              </a:lnSpc>
            </a:pPr>
            <a:r>
              <a:rPr lang="en-US" sz="1700">
                <a:latin typeface="Helvetica Neue Thin" panose="020B0403020202020204" pitchFamily="34" charset="0"/>
                <a:ea typeface="Helvetica Neue Thin" panose="020B0403020202020204" pitchFamily="34" charset="0"/>
                <a:cs typeface="Helvetica Neue Condensed" panose="02000503000000020004" pitchFamily="2" charset="0"/>
              </a:rPr>
              <a:t>Five million Brazilians belong to traditional knowledge communities that occupy one-fourth of the national territory </a:t>
            </a:r>
          </a:p>
          <a:p>
            <a:pPr>
              <a:lnSpc>
                <a:spcPct val="90000"/>
              </a:lnSpc>
            </a:pPr>
            <a:r>
              <a:rPr lang="en-US" sz="1700">
                <a:latin typeface="Helvetica Neue Thin" panose="020B0403020202020204" pitchFamily="34" charset="0"/>
                <a:ea typeface="Helvetica Neue Thin" panose="020B0403020202020204" pitchFamily="34" charset="0"/>
                <a:cs typeface="Helvetica Neue Condensed" panose="02000503000000020004" pitchFamily="2" charset="0"/>
              </a:rPr>
              <a:t>“Family agriculture” produces 70% of the food consumed by the Brazilian population, and 85 out of 141 economically important cultivated species depend on pollinators</a:t>
            </a:r>
            <a:endParaRPr lang="en-US" sz="1700">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35" name="Rectangle 34">
            <a:extLst>
              <a:ext uri="{FF2B5EF4-FFF2-40B4-BE49-F238E27FC236}">
                <a16:creationId xmlns:a16="http://schemas.microsoft.com/office/drawing/2014/main" id="{619EC706-8928-4DFD-8084-35D599EB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D6D997F-A42D-0543-A5A8-7075886E33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2" r="2" b="2911"/>
          <a:stretch/>
        </p:blipFill>
        <p:spPr bwMode="auto">
          <a:xfrm>
            <a:off x="8331298" y="882398"/>
            <a:ext cx="3292009" cy="509439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3322995"/>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sp>
      <p:sp>
        <p:nvSpPr>
          <p:cNvPr id="2" name="Título 1">
            <a:extLst>
              <a:ext uri="{FF2B5EF4-FFF2-40B4-BE49-F238E27FC236}">
                <a16:creationId xmlns:a16="http://schemas.microsoft.com/office/drawing/2014/main" id="{B6A9478E-C3C3-C04C-8C48-3682774B4B51}"/>
              </a:ext>
            </a:extLst>
          </p:cNvPr>
          <p:cNvSpPr>
            <a:spLocks noGrp="1"/>
          </p:cNvSpPr>
          <p:nvPr>
            <p:ph type="title"/>
          </p:nvPr>
        </p:nvSpPr>
        <p:spPr>
          <a:xfrm>
            <a:off x="4965192" y="642593"/>
            <a:ext cx="6280826" cy="1746504"/>
          </a:xfrm>
        </p:spPr>
        <p:txBody>
          <a:bodyPr>
            <a:normAutofit/>
          </a:bodyPr>
          <a:lstStyle/>
          <a:p>
            <a:r>
              <a:rPr lang="pt-BR"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Key </a:t>
            </a:r>
            <a:r>
              <a:rPr lang="pt-BR" b="1"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messages</a:t>
            </a:r>
            <a:r>
              <a:rPr lang="pt-BR"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pt-BR" b="1"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from</a:t>
            </a:r>
            <a:r>
              <a:rPr lang="pt-BR"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pt-BR" b="1"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our</a:t>
            </a:r>
            <a:r>
              <a:rPr lang="pt-BR"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SPM</a:t>
            </a:r>
          </a:p>
        </p:txBody>
      </p:sp>
      <p:sp>
        <p:nvSpPr>
          <p:cNvPr id="3" name="Espaço Reservado para Conteúdo 2">
            <a:extLst>
              <a:ext uri="{FF2B5EF4-FFF2-40B4-BE49-F238E27FC236}">
                <a16:creationId xmlns:a16="http://schemas.microsoft.com/office/drawing/2014/main" id="{19F17534-2263-4C49-AA71-1B6278B2D84D}"/>
              </a:ext>
            </a:extLst>
          </p:cNvPr>
          <p:cNvSpPr>
            <a:spLocks noGrp="1"/>
          </p:cNvSpPr>
          <p:nvPr>
            <p:ph idx="1"/>
          </p:nvPr>
        </p:nvSpPr>
        <p:spPr>
          <a:xfrm>
            <a:off x="4965192" y="2386584"/>
            <a:ext cx="6280826" cy="3648456"/>
          </a:xfrm>
        </p:spPr>
        <p:txBody>
          <a:bodyPr>
            <a:normAutofit/>
          </a:bodyPr>
          <a:lstStyle/>
          <a:p>
            <a:r>
              <a:rPr lang="en-US" b="1">
                <a:latin typeface="Helvetica Neue Thin" panose="020B0403020202020204" pitchFamily="34" charset="0"/>
                <a:ea typeface="Helvetica Neue Thin" panose="020B0403020202020204" pitchFamily="34" charset="0"/>
                <a:cs typeface="Helvetica Neue Condensed" panose="02000503000000020004" pitchFamily="2" charset="0"/>
              </a:rPr>
              <a:t>Brazil has conflicting positions: </a:t>
            </a:r>
            <a:r>
              <a:rPr lang="en-US">
                <a:latin typeface="Helvetica Neue Thin" panose="020B0403020202020204" pitchFamily="34" charset="0"/>
                <a:ea typeface="Helvetica Neue Thin" panose="020B0403020202020204" pitchFamily="34" charset="0"/>
                <a:cs typeface="Helvetica Neue Condensed" panose="02000503000000020004" pitchFamily="2" charset="0"/>
              </a:rPr>
              <a:t>it has strong and capable institutions; but significant issues with infrastructure, slow processes, legal, social and ecological conflicts, and inefficiency in actions </a:t>
            </a:r>
          </a:p>
          <a:p>
            <a:endParaRPr lang="en-US">
              <a:latin typeface="Helvetica Neue Thin" panose="020B0403020202020204" pitchFamily="34" charset="0"/>
              <a:ea typeface="Helvetica Neue Thin" panose="020B0403020202020204" pitchFamily="34" charset="0"/>
              <a:cs typeface="Helvetica Neue Condensed" panose="02000503000000020004" pitchFamily="2" charset="0"/>
            </a:endParaRPr>
          </a:p>
          <a:p>
            <a:r>
              <a:rPr lang="en-US" b="1">
                <a:latin typeface="Helvetica Neue Thin" panose="020B0403020202020204" pitchFamily="34" charset="0"/>
                <a:ea typeface="Helvetica Neue Thin" panose="020B0403020202020204" pitchFamily="34" charset="0"/>
                <a:cs typeface="Helvetica Neue Condensed" panose="02000503000000020004" pitchFamily="2" charset="0"/>
              </a:rPr>
              <a:t>Incoherent position abroad and in the homeland: </a:t>
            </a:r>
            <a:r>
              <a:rPr lang="en-US">
                <a:latin typeface="Helvetica Neue Thin" panose="020B0403020202020204" pitchFamily="34" charset="0"/>
                <a:ea typeface="Helvetica Neue Thin" panose="020B0403020202020204" pitchFamily="34" charset="0"/>
                <a:cs typeface="Helvetica Neue Condensed" panose="02000503000000020004" pitchFamily="2" charset="0"/>
              </a:rPr>
              <a:t>contrary to the principles established in international agreements, the government is systematically dismantling its environmental policy internally</a:t>
            </a:r>
            <a:endParaRPr lang="en-US">
              <a:latin typeface="Helvetica Neue Thin" panose="020B0403020202020204" pitchFamily="34" charset="0"/>
              <a:ea typeface="Helvetica Neue Thin" panose="020B0403020202020204" pitchFamily="34" charset="0"/>
              <a:cs typeface="Helvetica Neue" panose="02000503000000020004" pitchFamily="2" charset="0"/>
            </a:endParaRPr>
          </a:p>
        </p:txBody>
      </p:sp>
      <p:pic>
        <p:nvPicPr>
          <p:cNvPr id="12" name="Picture 2">
            <a:extLst>
              <a:ext uri="{FF2B5EF4-FFF2-40B4-BE49-F238E27FC236}">
                <a16:creationId xmlns:a16="http://schemas.microsoft.com/office/drawing/2014/main" id="{35E60EEA-44F2-CB16-DE61-A2508ABB32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687" t="17729" r="40659" b="23663"/>
          <a:stretch/>
        </p:blipFill>
        <p:spPr bwMode="auto">
          <a:xfrm>
            <a:off x="356639" y="374903"/>
            <a:ext cx="3885694" cy="610819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0928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B949D8D-8E17-4DBF-BEA8-13C57BF63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BC6FC45-D4D9-4025-91DA-272D318D3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 name="Rectangle 46">
            <a:extLst>
              <a:ext uri="{FF2B5EF4-FFF2-40B4-BE49-F238E27FC236}">
                <a16:creationId xmlns:a16="http://schemas.microsoft.com/office/drawing/2014/main" id="{EA284212-C175-4C82-B112-A5208F70C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09" y="393365"/>
            <a:ext cx="7328969" cy="6059273"/>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6A9478E-C3C3-C04C-8C48-3682774B4B51}"/>
              </a:ext>
            </a:extLst>
          </p:cNvPr>
          <p:cNvSpPr>
            <a:spLocks noGrp="1"/>
          </p:cNvSpPr>
          <p:nvPr>
            <p:ph type="title"/>
          </p:nvPr>
        </p:nvSpPr>
        <p:spPr>
          <a:xfrm>
            <a:off x="868680" y="642593"/>
            <a:ext cx="6281928" cy="1744183"/>
          </a:xfrm>
        </p:spPr>
        <p:txBody>
          <a:bodyPr>
            <a:normAutofit/>
          </a:bodyPr>
          <a:lstStyle/>
          <a:p>
            <a:r>
              <a:rPr lang="pt-BR"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Key </a:t>
            </a:r>
            <a:r>
              <a:rPr lang="pt-BR" b="1"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messages</a:t>
            </a:r>
            <a:r>
              <a:rPr lang="pt-BR"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pt-BR" b="1"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from</a:t>
            </a:r>
            <a:r>
              <a:rPr lang="pt-BR"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pt-BR" b="1"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our</a:t>
            </a:r>
            <a:r>
              <a:rPr lang="pt-BR"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SPM</a:t>
            </a:r>
          </a:p>
        </p:txBody>
      </p:sp>
      <p:sp>
        <p:nvSpPr>
          <p:cNvPr id="3" name="Espaço Reservado para Conteúdo 2">
            <a:extLst>
              <a:ext uri="{FF2B5EF4-FFF2-40B4-BE49-F238E27FC236}">
                <a16:creationId xmlns:a16="http://schemas.microsoft.com/office/drawing/2014/main" id="{19F17534-2263-4C49-AA71-1B6278B2D84D}"/>
              </a:ext>
            </a:extLst>
          </p:cNvPr>
          <p:cNvSpPr>
            <a:spLocks noGrp="1"/>
          </p:cNvSpPr>
          <p:nvPr>
            <p:ph idx="1"/>
          </p:nvPr>
        </p:nvSpPr>
        <p:spPr>
          <a:xfrm>
            <a:off x="868680" y="2386584"/>
            <a:ext cx="6281928" cy="3648456"/>
          </a:xfrm>
        </p:spPr>
        <p:txBody>
          <a:bodyPr>
            <a:normAutofit/>
          </a:bodyPr>
          <a:lstStyle/>
          <a:p>
            <a:r>
              <a:rPr lang="en-US">
                <a:latin typeface="Helvetica Neue Thin" panose="020B0403020202020204" pitchFamily="34" charset="0"/>
                <a:ea typeface="Helvetica Neue Thin" panose="020B0403020202020204" pitchFamily="34" charset="0"/>
                <a:cs typeface="Helvetica Neue Condensed" panose="02000503000000020004" pitchFamily="2" charset="0"/>
              </a:rPr>
              <a:t>The window of opportunity to consolidate the basis for a sustainable future in Brazil is limited</a:t>
            </a:r>
          </a:p>
          <a:p>
            <a:r>
              <a:rPr lang="en-US">
                <a:latin typeface="Helvetica Neue Thin" panose="020B0403020202020204" pitchFamily="34" charset="0"/>
                <a:ea typeface="Helvetica Neue Thin" panose="020B0403020202020204" pitchFamily="34" charset="0"/>
                <a:cs typeface="Helvetica Neue Condensed" panose="02000503000000020004" pitchFamily="2" charset="0"/>
              </a:rPr>
              <a:t>It would require placing biodiversity and ecosystem services immediately at the center of the economic discussions</a:t>
            </a:r>
          </a:p>
          <a:p>
            <a:r>
              <a:rPr lang="en-US">
                <a:latin typeface="Helvetica Neue Thin" panose="020B0403020202020204" pitchFamily="34" charset="0"/>
                <a:ea typeface="Helvetica Neue Thin" panose="020B0403020202020204" pitchFamily="34" charset="0"/>
                <a:cs typeface="Helvetica Neue" panose="02000503000000020004" pitchFamily="2" charset="0"/>
              </a:rPr>
              <a:t>Brazil must ensure enforcement of existing laws through regulatory mechanisms and incentives, in line with the global sustainability commitments made by other countries</a:t>
            </a:r>
          </a:p>
        </p:txBody>
      </p:sp>
      <p:sp>
        <p:nvSpPr>
          <p:cNvPr id="49" name="Rectangle 48">
            <a:extLst>
              <a:ext uri="{FF2B5EF4-FFF2-40B4-BE49-F238E27FC236}">
                <a16:creationId xmlns:a16="http://schemas.microsoft.com/office/drawing/2014/main" id="{619EC706-8928-4DFD-8084-35D599EB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E22ED3FD-4125-5E26-8A96-52AA60E05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687" t="17729" r="40659" b="23663"/>
          <a:stretch/>
        </p:blipFill>
        <p:spPr bwMode="auto">
          <a:xfrm>
            <a:off x="8316242" y="1114550"/>
            <a:ext cx="3322121" cy="463009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021855"/>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A9478E-C3C3-C04C-8C48-3682774B4B51}"/>
              </a:ext>
            </a:extLst>
          </p:cNvPr>
          <p:cNvSpPr>
            <a:spLocks noGrp="1"/>
          </p:cNvSpPr>
          <p:nvPr>
            <p:ph type="title"/>
          </p:nvPr>
        </p:nvSpPr>
        <p:spPr>
          <a:xfrm>
            <a:off x="6579450" y="727627"/>
            <a:ext cx="4957553" cy="1645920"/>
          </a:xfrm>
        </p:spPr>
        <p:txBody>
          <a:bodyPr>
            <a:normAutofit/>
          </a:bodyPr>
          <a:lstStyle/>
          <a:p>
            <a:r>
              <a:rPr lang="pt-BR"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Key </a:t>
            </a:r>
            <a:r>
              <a:rPr lang="pt-BR" b="1"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messages</a:t>
            </a:r>
            <a:r>
              <a:rPr lang="pt-BR"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pt-BR" b="1"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from</a:t>
            </a:r>
            <a:r>
              <a:rPr lang="pt-BR"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pt-BR" b="1"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our</a:t>
            </a:r>
            <a:r>
              <a:rPr lang="pt-BR"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SPM</a:t>
            </a:r>
          </a:p>
        </p:txBody>
      </p:sp>
      <p:sp>
        <p:nvSpPr>
          <p:cNvPr id="40" name="Rectangle 39">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42" name="Rectangle 41">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9" name="Picture 2">
            <a:extLst>
              <a:ext uri="{FF2B5EF4-FFF2-40B4-BE49-F238E27FC236}">
                <a16:creationId xmlns:a16="http://schemas.microsoft.com/office/drawing/2014/main" id="{A895F368-165C-6E8F-C7BC-C8FD224CDE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687" t="17729" r="40659" b="23663"/>
          <a:stretch/>
        </p:blipFill>
        <p:spPr bwMode="auto">
          <a:xfrm>
            <a:off x="1811587" y="1206900"/>
            <a:ext cx="3201776" cy="446236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ço Reservado para Conteúdo 2">
            <a:extLst>
              <a:ext uri="{FF2B5EF4-FFF2-40B4-BE49-F238E27FC236}">
                <a16:creationId xmlns:a16="http://schemas.microsoft.com/office/drawing/2014/main" id="{19F17534-2263-4C49-AA71-1B6278B2D84D}"/>
              </a:ext>
            </a:extLst>
          </p:cNvPr>
          <p:cNvSpPr>
            <a:spLocks noGrp="1"/>
          </p:cNvSpPr>
          <p:nvPr>
            <p:ph idx="1"/>
          </p:nvPr>
        </p:nvSpPr>
        <p:spPr>
          <a:xfrm>
            <a:off x="6579450" y="2538919"/>
            <a:ext cx="4957554" cy="3496120"/>
          </a:xfrm>
        </p:spPr>
        <p:txBody>
          <a:bodyPr>
            <a:normAutofit/>
          </a:bodyPr>
          <a:lstStyle/>
          <a:p>
            <a:r>
              <a:rPr lang="en-US">
                <a:latin typeface="Helvetica Neue Thin" panose="020B0403020202020204" pitchFamily="34" charset="0"/>
                <a:ea typeface="Helvetica Neue Thin" panose="020B0403020202020204" pitchFamily="34" charset="0"/>
                <a:cs typeface="Helvetica Neue Condensed" panose="02000503000000020004" pitchFamily="2" charset="0"/>
              </a:rPr>
              <a:t>Investing in the conservation and restoration of biodiversity shows potential for new social and economic development, as a source of job and income creation, and a reduction in poverty and socioeconomic inequity</a:t>
            </a:r>
            <a:endParaRPr lang="en-US">
              <a:latin typeface="Helvetica Neue Thin" panose="020B0403020202020204" pitchFamily="34" charset="0"/>
              <a:ea typeface="Helvetica Neue Thin" panose="020B0403020202020204" pitchFamily="34" charset="0"/>
              <a:cs typeface="Helvetica Neue" panose="02000503000000020004" pitchFamily="2" charset="0"/>
            </a:endParaRPr>
          </a:p>
        </p:txBody>
      </p:sp>
    </p:spTree>
    <p:extLst>
      <p:ext uri="{BB962C8B-B14F-4D97-AF65-F5344CB8AC3E}">
        <p14:creationId xmlns:p14="http://schemas.microsoft.com/office/powerpoint/2010/main" val="351761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A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m 2">
            <a:extLst>
              <a:ext uri="{FF2B5EF4-FFF2-40B4-BE49-F238E27FC236}">
                <a16:creationId xmlns:a16="http://schemas.microsoft.com/office/drawing/2014/main" id="{F5C1D904-64F0-6C90-62C6-0D3F8272BBD2}"/>
              </a:ext>
            </a:extLst>
          </p:cNvPr>
          <p:cNvPicPr>
            <a:picLocks noChangeAspect="1"/>
          </p:cNvPicPr>
          <p:nvPr/>
        </p:nvPicPr>
        <p:blipFill>
          <a:blip r:embed="rId2"/>
          <a:srcRect/>
          <a:stretch/>
        </p:blipFill>
        <p:spPr>
          <a:xfrm>
            <a:off x="6869719" y="564586"/>
            <a:ext cx="4320624" cy="5728828"/>
          </a:xfrm>
          <a:prstGeom prst="rect">
            <a:avLst/>
          </a:prstGeom>
        </p:spPr>
      </p:pic>
      <p:sp>
        <p:nvSpPr>
          <p:cNvPr id="2" name="CaixaDeTexto 1">
            <a:extLst>
              <a:ext uri="{FF2B5EF4-FFF2-40B4-BE49-F238E27FC236}">
                <a16:creationId xmlns:a16="http://schemas.microsoft.com/office/drawing/2014/main" id="{B9313226-D6C2-1D8D-AF97-2F6BA0C33E10}"/>
              </a:ext>
            </a:extLst>
          </p:cNvPr>
          <p:cNvSpPr txBox="1"/>
          <p:nvPr/>
        </p:nvSpPr>
        <p:spPr>
          <a:xfrm>
            <a:off x="764771" y="972589"/>
            <a:ext cx="5580303" cy="4401205"/>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Helvetica Neue Thin" panose="020B0403020202020204" pitchFamily="34" charset="0"/>
                <a:ea typeface="Helvetica Neue Thin" panose="020B0403020202020204" pitchFamily="34" charset="0"/>
                <a:cs typeface="Helvetica Neue" panose="02000503000000020004" pitchFamily="2" charset="0"/>
              </a:rPr>
              <a:t>The concentrated poverty in municipalities with substantial native vegetation cover is a </a:t>
            </a:r>
            <a:r>
              <a:rPr lang="en-US" sz="2000" b="1">
                <a:latin typeface="Helvetica Neue" panose="02000503000000020004" pitchFamily="2" charset="0"/>
                <a:ea typeface="Helvetica Neue" panose="02000503000000020004" pitchFamily="2" charset="0"/>
                <a:cs typeface="Helvetica Neue" panose="02000503000000020004" pitchFamily="2" charset="0"/>
              </a:rPr>
              <a:t>risk that may become a unique opportunity to reconcile conservation with human development</a:t>
            </a:r>
          </a:p>
          <a:p>
            <a:pPr marL="342900" indent="-342900">
              <a:buFont typeface="Arial" panose="020B0604020202020204" pitchFamily="34" charset="0"/>
              <a:buChar char="•"/>
            </a:pPr>
            <a:endParaRPr lang="en-US" sz="2000" b="1">
              <a:latin typeface="HELVETICA NEUE THIN" panose="020B0403020202020204" pitchFamily="34" charset="0"/>
              <a:ea typeface="HELVETICA NEUE THIN" panose="020B0403020202020204" pitchFamily="34" charset="0"/>
              <a:cs typeface="Helvetica Neue" panose="02000503000000020004" pitchFamily="2" charset="0"/>
            </a:endParaRPr>
          </a:p>
          <a:p>
            <a:pPr marL="342900" indent="-342900">
              <a:buFont typeface="Arial" panose="020B0604020202020204" pitchFamily="34" charset="0"/>
              <a:buChar char="•"/>
            </a:pPr>
            <a:r>
              <a:rPr lang="en-US" sz="2000">
                <a:latin typeface="Helvetica Neue Thin" panose="020B0403020202020204" pitchFamily="34" charset="0"/>
                <a:ea typeface="Helvetica Neue Thin" panose="020B0403020202020204" pitchFamily="34" charset="0"/>
                <a:cs typeface="Helvetica Neue" panose="02000503000000020004" pitchFamily="2" charset="0"/>
              </a:rPr>
              <a:t>Income generation from conserving nature will be essential to reconciling socioeconomic prosperity with natural resource conservation</a:t>
            </a:r>
          </a:p>
          <a:p>
            <a:pPr marL="342900" indent="-342900">
              <a:buFont typeface="Arial" panose="020B0604020202020204" pitchFamily="34" charset="0"/>
              <a:buChar char="•"/>
            </a:pPr>
            <a:endParaRPr lang="en-US" sz="2000">
              <a:latin typeface="Helvetica Neue Thin" panose="020B0403020202020204" pitchFamily="34" charset="0"/>
              <a:ea typeface="Helvetica Neue Thin" panose="020B0403020202020204" pitchFamily="34" charset="0"/>
              <a:cs typeface="Helvetica Neue" panose="02000503000000020004" pitchFamily="2" charset="0"/>
            </a:endParaRPr>
          </a:p>
          <a:p>
            <a:pPr marL="342900" indent="-342900">
              <a:buFont typeface="Arial" panose="020B0604020202020204" pitchFamily="34" charset="0"/>
              <a:buChar char="•"/>
            </a:pPr>
            <a:r>
              <a:rPr lang="en-US" sz="2000">
                <a:latin typeface="Helvetica Neue Thin" panose="020B0403020202020204" pitchFamily="34" charset="0"/>
                <a:ea typeface="Helvetica Neue Thin" panose="020B0403020202020204" pitchFamily="34" charset="0"/>
                <a:cs typeface="Helvetica Neue" panose="02000503000000020004" pitchFamily="2" charset="0"/>
              </a:rPr>
              <a:t>Policy to Guarantee Minimum Prices for socio biodiversity products (non-wood forest products extracted by traditional populations) is already in place</a:t>
            </a:r>
          </a:p>
        </p:txBody>
      </p:sp>
    </p:spTree>
    <p:extLst>
      <p:ext uri="{BB962C8B-B14F-4D97-AF65-F5344CB8AC3E}">
        <p14:creationId xmlns:p14="http://schemas.microsoft.com/office/powerpoint/2010/main" val="689494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m 8">
            <a:extLst>
              <a:ext uri="{FF2B5EF4-FFF2-40B4-BE49-F238E27FC236}">
                <a16:creationId xmlns:a16="http://schemas.microsoft.com/office/drawing/2014/main" id="{39926CE7-77F7-9448-93A1-AA55C77C13F2}"/>
              </a:ext>
            </a:extLst>
          </p:cNvPr>
          <p:cNvPicPr>
            <a:picLocks noChangeAspect="1"/>
          </p:cNvPicPr>
          <p:nvPr/>
        </p:nvPicPr>
        <p:blipFill>
          <a:blip r:embed="rId2"/>
          <a:srcRect/>
          <a:stretch/>
        </p:blipFill>
        <p:spPr>
          <a:xfrm>
            <a:off x="-1866" y="-621931"/>
            <a:ext cx="12193866" cy="8100620"/>
          </a:xfrm>
          <a:prstGeom prst="rect">
            <a:avLst/>
          </a:prstGeom>
        </p:spPr>
      </p:pic>
      <p:sp>
        <p:nvSpPr>
          <p:cNvPr id="31" name="Rectangle 3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6A9478E-C3C3-C04C-8C48-3682774B4B51}"/>
              </a:ext>
            </a:extLst>
          </p:cNvPr>
          <p:cNvSpPr>
            <a:spLocks noGrp="1"/>
          </p:cNvSpPr>
          <p:nvPr>
            <p:ph type="title"/>
          </p:nvPr>
        </p:nvSpPr>
        <p:spPr>
          <a:xfrm>
            <a:off x="774043" y="727626"/>
            <a:ext cx="4602152" cy="1718225"/>
          </a:xfrm>
        </p:spPr>
        <p:txBody>
          <a:bodyPr>
            <a:normAutofit/>
          </a:bodyPr>
          <a:lstStyle/>
          <a:p>
            <a:r>
              <a:rPr lang="pt-BR" sz="4400" b="1"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Livestock</a:t>
            </a:r>
            <a:r>
              <a:rPr lang="pt-BR" sz="4400"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pt-BR" sz="4400" b="1"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intensification</a:t>
            </a:r>
            <a:endParaRPr lang="pt-BR" sz="4400"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p:sp>
        <p:nvSpPr>
          <p:cNvPr id="3" name="Espaço Reservado para Conteúdo 2">
            <a:extLst>
              <a:ext uri="{FF2B5EF4-FFF2-40B4-BE49-F238E27FC236}">
                <a16:creationId xmlns:a16="http://schemas.microsoft.com/office/drawing/2014/main" id="{19F17534-2263-4C49-AA71-1B6278B2D84D}"/>
              </a:ext>
            </a:extLst>
          </p:cNvPr>
          <p:cNvSpPr>
            <a:spLocks noGrp="1"/>
          </p:cNvSpPr>
          <p:nvPr>
            <p:ph idx="1"/>
          </p:nvPr>
        </p:nvSpPr>
        <p:spPr>
          <a:xfrm>
            <a:off x="774043" y="2538920"/>
            <a:ext cx="4602152" cy="3745502"/>
          </a:xfrm>
        </p:spPr>
        <p:txBody>
          <a:bodyPr>
            <a:normAutofit/>
          </a:bodyPr>
          <a:lstStyle/>
          <a:p>
            <a:r>
              <a:rPr lang="en-US" sz="2400">
                <a:latin typeface="Helvetica Neue Thin" panose="020B0403020202020204" pitchFamily="34" charset="0"/>
                <a:ea typeface="Helvetica Neue Thin" panose="020B0403020202020204" pitchFamily="34" charset="0"/>
                <a:cs typeface="Helvetica Neue Condensed" panose="02000503000000020004" pitchFamily="2" charset="0"/>
              </a:rPr>
              <a:t>An increase from 65 to 148 kg/ha/year</a:t>
            </a:r>
          </a:p>
          <a:p>
            <a:r>
              <a:rPr lang="en-US" sz="2400">
                <a:latin typeface="Helvetica Neue Thin" panose="020B0403020202020204" pitchFamily="34" charset="0"/>
                <a:ea typeface="Helvetica Neue Thin" panose="020B0403020202020204" pitchFamily="34" charset="0"/>
                <a:cs typeface="Helvetica Neue Condensed" panose="02000503000000020004" pitchFamily="2" charset="0"/>
              </a:rPr>
              <a:t>Zero illegal deforestation</a:t>
            </a:r>
          </a:p>
          <a:p>
            <a:r>
              <a:rPr lang="en-US" sz="2400">
                <a:latin typeface="Helvetica Neue Thin" panose="020B0403020202020204" pitchFamily="34" charset="0"/>
                <a:ea typeface="Helvetica Neue Thin" panose="020B0403020202020204" pitchFamily="34" charset="0"/>
                <a:cs typeface="Helvetica Neue Condensed" panose="02000503000000020004" pitchFamily="2" charset="0"/>
              </a:rPr>
              <a:t>Free up to 30 million ha</a:t>
            </a:r>
          </a:p>
          <a:p>
            <a:r>
              <a:rPr lang="en-US" sz="2400">
                <a:latin typeface="Helvetica Neue Thin" panose="020B0403020202020204" pitchFamily="34" charset="0"/>
                <a:ea typeface="Helvetica Neue Thin" panose="020B0403020202020204" pitchFamily="34" charset="0"/>
                <a:cs typeface="Helvetica Neue Condensed" panose="02000503000000020004" pitchFamily="2" charset="0"/>
              </a:rPr>
              <a:t>Achieve the Paris agreement</a:t>
            </a:r>
          </a:p>
          <a:p>
            <a:r>
              <a:rPr lang="en-US" sz="2400">
                <a:latin typeface="Helvetica Neue Thin" panose="020B0403020202020204" pitchFamily="34" charset="0"/>
                <a:ea typeface="Helvetica Neue Thin" panose="020B0403020202020204" pitchFamily="34" charset="0"/>
                <a:cs typeface="Helvetica Neue Condensed" panose="02000503000000020004" pitchFamily="2" charset="0"/>
              </a:rPr>
              <a:t>Achieve national targets for food production</a:t>
            </a:r>
            <a:endParaRPr lang="en-US" sz="2400">
              <a:latin typeface="Helvetica Neue Thin" panose="020B0403020202020204" pitchFamily="34" charset="0"/>
              <a:ea typeface="Helvetica Neue Thin" panose="020B0403020202020204" pitchFamily="34" charset="0"/>
              <a:cs typeface="Helvetica Neue" panose="02000503000000020004" pitchFamily="2" charset="0"/>
            </a:endParaRPr>
          </a:p>
          <a:p>
            <a:endParaRPr lang="en-US" sz="1800">
              <a:latin typeface="Helvetica Neue Thin" panose="020B0403020202020204" pitchFamily="34" charset="0"/>
              <a:ea typeface="Helvetica Neue Thin" panose="020B0403020202020204" pitchFamily="34" charset="0"/>
              <a:cs typeface="Helvetica Neue" panose="02000503000000020004" pitchFamily="2" charset="0"/>
            </a:endParaRPr>
          </a:p>
        </p:txBody>
      </p:sp>
    </p:spTree>
    <p:extLst>
      <p:ext uri="{BB962C8B-B14F-4D97-AF65-F5344CB8AC3E}">
        <p14:creationId xmlns:p14="http://schemas.microsoft.com/office/powerpoint/2010/main" val="1647350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7" name="Imagem 6" descr="Campo com árvores por trás&#10;&#10;Descrição gerada automaticamente">
            <a:extLst>
              <a:ext uri="{FF2B5EF4-FFF2-40B4-BE49-F238E27FC236}">
                <a16:creationId xmlns:a16="http://schemas.microsoft.com/office/drawing/2014/main" id="{BE8E9693-A1CC-3C48-8F13-585C6C5B3834}"/>
              </a:ext>
            </a:extLst>
          </p:cNvPr>
          <p:cNvPicPr>
            <a:picLocks noChangeAspect="1"/>
          </p:cNvPicPr>
          <p:nvPr/>
        </p:nvPicPr>
        <p:blipFill rotWithShape="1">
          <a:blip r:embed="rId2"/>
          <a:srcRect l="38274" r="10405" b="1"/>
          <a:stretch/>
        </p:blipFill>
        <p:spPr>
          <a:xfrm>
            <a:off x="424928" y="419292"/>
            <a:ext cx="5522976" cy="6053328"/>
          </a:xfrm>
          <a:prstGeom prst="rect">
            <a:avLst/>
          </a:prstGeom>
        </p:spPr>
      </p:pic>
      <p:sp>
        <p:nvSpPr>
          <p:cNvPr id="42" name="Rectangle 4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6A9478E-C3C3-C04C-8C48-3682774B4B51}"/>
              </a:ext>
            </a:extLst>
          </p:cNvPr>
          <p:cNvSpPr>
            <a:spLocks noGrp="1"/>
          </p:cNvSpPr>
          <p:nvPr>
            <p:ph type="title"/>
          </p:nvPr>
        </p:nvSpPr>
        <p:spPr>
          <a:xfrm>
            <a:off x="6846137" y="727626"/>
            <a:ext cx="4602152" cy="1718225"/>
          </a:xfrm>
        </p:spPr>
        <p:txBody>
          <a:bodyPr>
            <a:normAutofit/>
          </a:bodyPr>
          <a:lstStyle/>
          <a:p>
            <a:r>
              <a:rPr lang="pt-BR" sz="3700" b="1"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Creating</a:t>
            </a:r>
            <a:r>
              <a:rPr lang="pt-BR" sz="3700"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pt-BR" sz="3700" b="1"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competing</a:t>
            </a:r>
            <a:r>
              <a:rPr lang="pt-BR" sz="3700"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pt-BR" sz="3700" b="1" err="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interests</a:t>
            </a:r>
            <a:endParaRPr lang="pt-BR" sz="3700"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p:sp>
        <p:nvSpPr>
          <p:cNvPr id="3" name="Espaço Reservado para Conteúdo 2">
            <a:extLst>
              <a:ext uri="{FF2B5EF4-FFF2-40B4-BE49-F238E27FC236}">
                <a16:creationId xmlns:a16="http://schemas.microsoft.com/office/drawing/2014/main" id="{19F17534-2263-4C49-AA71-1B6278B2D84D}"/>
              </a:ext>
            </a:extLst>
          </p:cNvPr>
          <p:cNvSpPr>
            <a:spLocks noGrp="1"/>
          </p:cNvSpPr>
          <p:nvPr>
            <p:ph idx="1"/>
          </p:nvPr>
        </p:nvSpPr>
        <p:spPr>
          <a:xfrm>
            <a:off x="6846137" y="2538919"/>
            <a:ext cx="4602152" cy="3557805"/>
          </a:xfrm>
        </p:spPr>
        <p:txBody>
          <a:bodyPr>
            <a:normAutofit/>
          </a:bodyPr>
          <a:lstStyle/>
          <a:p>
            <a:r>
              <a:rPr lang="en-US" b="1">
                <a:latin typeface="Helvetica Neue Thin" panose="020B0403020202020204" pitchFamily="34" charset="0"/>
                <a:ea typeface="Helvetica Neue Thin" panose="020B0403020202020204" pitchFamily="34" charset="0"/>
                <a:cs typeface="Helvetica Neue Condensed" panose="02000503000000020004" pitchFamily="2" charset="0"/>
              </a:rPr>
              <a:t>Amazon forest </a:t>
            </a:r>
            <a:r>
              <a:rPr lang="en-US">
                <a:latin typeface="Helvetica Neue Thin" panose="020B0403020202020204" pitchFamily="34" charset="0"/>
                <a:ea typeface="Helvetica Neue Thin" panose="020B0403020202020204" pitchFamily="34" charset="0"/>
                <a:cs typeface="Helvetica Neue Condensed" panose="02000503000000020004" pitchFamily="2" charset="0"/>
              </a:rPr>
              <a:t>= US$875/ha/year</a:t>
            </a:r>
          </a:p>
          <a:p>
            <a:r>
              <a:rPr lang="en-US" b="1">
                <a:latin typeface="Helvetica Neue Thin" panose="020B0403020202020204" pitchFamily="34" charset="0"/>
                <a:ea typeface="Helvetica Neue Thin" panose="020B0403020202020204" pitchFamily="34" charset="0"/>
                <a:cs typeface="Helvetica Neue Condensed" panose="02000503000000020004" pitchFamily="2" charset="0"/>
              </a:rPr>
              <a:t>In the Cerrado </a:t>
            </a:r>
            <a:r>
              <a:rPr lang="en-US">
                <a:latin typeface="Helvetica Neue Thin" panose="020B0403020202020204" pitchFamily="34" charset="0"/>
                <a:ea typeface="Helvetica Neue Thin" panose="020B0403020202020204" pitchFamily="34" charset="0"/>
                <a:cs typeface="Helvetica Neue Condensed" panose="02000503000000020004" pitchFamily="2" charset="0"/>
              </a:rPr>
              <a:t>= US$575/ha/year</a:t>
            </a:r>
          </a:p>
          <a:p>
            <a:r>
              <a:rPr lang="en-US" b="1">
                <a:latin typeface="Helvetica Neue Thin" panose="020B0403020202020204" pitchFamily="34" charset="0"/>
                <a:ea typeface="Helvetica Neue Thin" panose="020B0403020202020204" pitchFamily="34" charset="0"/>
                <a:cs typeface="Helvetica Neue Condensed" panose="02000503000000020004" pitchFamily="2" charset="0"/>
              </a:rPr>
              <a:t>Conversion to soy </a:t>
            </a:r>
            <a:r>
              <a:rPr lang="en-US">
                <a:latin typeface="Helvetica Neue Thin" panose="020B0403020202020204" pitchFamily="34" charset="0"/>
                <a:ea typeface="Helvetica Neue Thin" panose="020B0403020202020204" pitchFamily="34" charset="0"/>
                <a:cs typeface="Helvetica Neue Condensed" panose="02000503000000020004" pitchFamily="2" charset="0"/>
              </a:rPr>
              <a:t>= US$300/ha/year</a:t>
            </a:r>
          </a:p>
          <a:p>
            <a:r>
              <a:rPr lang="en-US" b="1">
                <a:latin typeface="Helvetica Neue Thin" panose="020B0403020202020204" pitchFamily="34" charset="0"/>
                <a:ea typeface="Helvetica Neue Thin" panose="020B0403020202020204" pitchFamily="34" charset="0"/>
                <a:cs typeface="Helvetica Neue Condensed" panose="02000503000000020004" pitchFamily="2" charset="0"/>
              </a:rPr>
              <a:t>Conversion to pasture </a:t>
            </a:r>
            <a:r>
              <a:rPr lang="en-US">
                <a:latin typeface="Helvetica Neue Thin" panose="020B0403020202020204" pitchFamily="34" charset="0"/>
                <a:ea typeface="Helvetica Neue Thin" panose="020B0403020202020204" pitchFamily="34" charset="0"/>
                <a:cs typeface="Helvetica Neue Condensed" panose="02000503000000020004" pitchFamily="2" charset="0"/>
              </a:rPr>
              <a:t>= US$25/year</a:t>
            </a:r>
          </a:p>
          <a:p>
            <a:endParaRPr lang="en-US">
              <a:latin typeface="Helvetica Neue Thin" panose="020B0403020202020204" pitchFamily="34" charset="0"/>
              <a:ea typeface="Helvetica Neue Thin" panose="020B0403020202020204" pitchFamily="34" charset="0"/>
              <a:cs typeface="Helvetica Neue Condensed" panose="02000503000000020004" pitchFamily="2" charset="0"/>
            </a:endParaRPr>
          </a:p>
          <a:p>
            <a:r>
              <a:rPr lang="en-US">
                <a:latin typeface="Helvetica Neue Thin" panose="020B0403020202020204" pitchFamily="34" charset="0"/>
                <a:ea typeface="Helvetica Neue Thin" panose="020B0403020202020204" pitchFamily="34" charset="0"/>
                <a:cs typeface="Helvetica Neue Condensed" panose="02000503000000020004" pitchFamily="2" charset="0"/>
              </a:rPr>
              <a:t>Pollinators lead to a 90% increase in production</a:t>
            </a:r>
          </a:p>
          <a:p>
            <a:r>
              <a:rPr lang="en-US">
                <a:latin typeface="Helvetica Neue Thin" panose="020B0403020202020204" pitchFamily="34" charset="0"/>
                <a:ea typeface="Helvetica Neue Thin" panose="020B0403020202020204" pitchFamily="34" charset="0"/>
                <a:cs typeface="Helvetica Neue Condensed" panose="02000503000000020004" pitchFamily="2" charset="0"/>
              </a:rPr>
              <a:t>40% of pharmaceuticals come from biodiversity</a:t>
            </a:r>
          </a:p>
          <a:p>
            <a:endParaRPr lang="en-US">
              <a:latin typeface="Helvetica Neue Thin" panose="020B0403020202020204" pitchFamily="34" charset="0"/>
              <a:ea typeface="Helvetica Neue Thin" panose="020B0403020202020204" pitchFamily="34" charset="0"/>
              <a:cs typeface="Helvetica Neue" panose="02000503000000020004" pitchFamily="2" charset="0"/>
            </a:endParaRPr>
          </a:p>
        </p:txBody>
      </p:sp>
    </p:spTree>
    <p:extLst>
      <p:ext uri="{BB962C8B-B14F-4D97-AF65-F5344CB8AC3E}">
        <p14:creationId xmlns:p14="http://schemas.microsoft.com/office/powerpoint/2010/main" val="1928462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A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m 2">
            <a:extLst>
              <a:ext uri="{FF2B5EF4-FFF2-40B4-BE49-F238E27FC236}">
                <a16:creationId xmlns:a16="http://schemas.microsoft.com/office/drawing/2014/main" id="{F5C1D904-64F0-6C90-62C6-0D3F8272BBD2}"/>
              </a:ext>
            </a:extLst>
          </p:cNvPr>
          <p:cNvPicPr>
            <a:picLocks noChangeAspect="1"/>
          </p:cNvPicPr>
          <p:nvPr/>
        </p:nvPicPr>
        <p:blipFill>
          <a:blip r:embed="rId3"/>
          <a:srcRect/>
          <a:stretch/>
        </p:blipFill>
        <p:spPr>
          <a:xfrm>
            <a:off x="2025517" y="564586"/>
            <a:ext cx="8140966" cy="5728828"/>
          </a:xfrm>
          <a:prstGeom prst="rect">
            <a:avLst/>
          </a:prstGeom>
        </p:spPr>
      </p:pic>
    </p:spTree>
    <p:extLst>
      <p:ext uri="{BB962C8B-B14F-4D97-AF65-F5344CB8AC3E}">
        <p14:creationId xmlns:p14="http://schemas.microsoft.com/office/powerpoint/2010/main" val="648546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B993EC-F282-40D7-BE01-905DCFE7259C}"/>
              </a:ext>
            </a:extLst>
          </p:cNvPr>
          <p:cNvSpPr/>
          <p:nvPr/>
        </p:nvSpPr>
        <p:spPr>
          <a:xfrm>
            <a:off x="0" y="1677397"/>
            <a:ext cx="2119086" cy="518060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3EADBB-B030-4B5F-AAFD-E02B053BD9B0}"/>
              </a:ext>
            </a:extLst>
          </p:cNvPr>
          <p:cNvSpPr>
            <a:spLocks noGrp="1"/>
          </p:cNvSpPr>
          <p:nvPr>
            <p:ph type="ctrTitle"/>
          </p:nvPr>
        </p:nvSpPr>
        <p:spPr>
          <a:xfrm>
            <a:off x="-1" y="-9303"/>
            <a:ext cx="9661359" cy="1582056"/>
          </a:xfrm>
          <a:solidFill>
            <a:schemeClr val="tx1"/>
          </a:solidFill>
        </p:spPr>
        <p:txBody>
          <a:bodyPr anchor="ctr">
            <a:normAutofit/>
          </a:bodyPr>
          <a:lstStyle/>
          <a:p>
            <a:pPr algn="l"/>
            <a:r>
              <a:rPr lang="en-GB">
                <a:solidFill>
                  <a:schemeClr val="bg1"/>
                </a:solidFill>
                <a:latin typeface="DengXian Light" panose="020B0503020204020204" pitchFamily="2" charset="-122"/>
                <a:ea typeface="DengXian Light" panose="020B0503020204020204" pitchFamily="2" charset="-122"/>
                <a:cs typeface="Aparajita" panose="020B0502040204020203" pitchFamily="18" charset="0"/>
              </a:rPr>
              <a:t> Webinar Agenda</a:t>
            </a:r>
          </a:p>
        </p:txBody>
      </p:sp>
      <p:sp>
        <p:nvSpPr>
          <p:cNvPr id="6" name="Rectangle 5">
            <a:extLst>
              <a:ext uri="{FF2B5EF4-FFF2-40B4-BE49-F238E27FC236}">
                <a16:creationId xmlns:a16="http://schemas.microsoft.com/office/drawing/2014/main" id="{40071E5A-E5C3-49A0-BAFB-555CBB35CE0D}"/>
              </a:ext>
            </a:extLst>
          </p:cNvPr>
          <p:cNvSpPr/>
          <p:nvPr/>
        </p:nvSpPr>
        <p:spPr>
          <a:xfrm>
            <a:off x="-2" y="1409335"/>
            <a:ext cx="9661359" cy="2528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Logo&#10;&#10;Description automatically generated">
            <a:extLst>
              <a:ext uri="{FF2B5EF4-FFF2-40B4-BE49-F238E27FC236}">
                <a16:creationId xmlns:a16="http://schemas.microsoft.com/office/drawing/2014/main" id="{F87A2930-ACAA-498D-AE3A-ADC428924E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1052" y="5987579"/>
            <a:ext cx="2478334" cy="941768"/>
          </a:xfrm>
          <a:prstGeom prst="rect">
            <a:avLst/>
          </a:prstGeom>
        </p:spPr>
      </p:pic>
      <p:pic>
        <p:nvPicPr>
          <p:cNvPr id="13" name="Picture 12">
            <a:extLst>
              <a:ext uri="{FF2B5EF4-FFF2-40B4-BE49-F238E27FC236}">
                <a16:creationId xmlns:a16="http://schemas.microsoft.com/office/drawing/2014/main" id="{5E9699EA-B9B9-4943-837E-FA2D2BBA48D8}"/>
              </a:ext>
            </a:extLst>
          </p:cNvPr>
          <p:cNvPicPr>
            <a:picLocks noChangeAspect="1"/>
          </p:cNvPicPr>
          <p:nvPr/>
        </p:nvPicPr>
        <p:blipFill rotWithShape="1">
          <a:blip r:embed="rId4">
            <a:extLst>
              <a:ext uri="{28A0092B-C50C-407E-A947-70E740481C1C}">
                <a14:useLocalDpi xmlns:a14="http://schemas.microsoft.com/office/drawing/2010/main" val="0"/>
              </a:ext>
            </a:extLst>
          </a:blip>
          <a:srcRect l="13529" t="5213" r="26816"/>
          <a:stretch/>
        </p:blipFill>
        <p:spPr>
          <a:xfrm>
            <a:off x="-30481" y="1662157"/>
            <a:ext cx="2180047" cy="5195843"/>
          </a:xfrm>
          <a:prstGeom prst="rect">
            <a:avLst/>
          </a:prstGeom>
        </p:spPr>
      </p:pic>
      <p:sp>
        <p:nvSpPr>
          <p:cNvPr id="9" name="TextBox 8">
            <a:extLst>
              <a:ext uri="{FF2B5EF4-FFF2-40B4-BE49-F238E27FC236}">
                <a16:creationId xmlns:a16="http://schemas.microsoft.com/office/drawing/2014/main" id="{431D28B3-BBA6-420F-85E9-778A432685A2}"/>
              </a:ext>
            </a:extLst>
          </p:cNvPr>
          <p:cNvSpPr txBox="1"/>
          <p:nvPr/>
        </p:nvSpPr>
        <p:spPr>
          <a:xfrm>
            <a:off x="1401626" y="6657796"/>
            <a:ext cx="109376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prstClr val="white"/>
                </a:solidFill>
                <a:latin typeface="Calibri" panose="020F0502020204030204"/>
              </a:rPr>
              <a:t>@Mehmetkrc</a:t>
            </a:r>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5A7B52F-9D56-410F-BDA3-D1722CCDAC4D}"/>
              </a:ext>
            </a:extLst>
          </p:cNvPr>
          <p:cNvSpPr txBox="1"/>
          <p:nvPr/>
        </p:nvSpPr>
        <p:spPr>
          <a:xfrm>
            <a:off x="2494473" y="2636482"/>
            <a:ext cx="7587076" cy="2523768"/>
          </a:xfrm>
          <a:prstGeom prst="rect">
            <a:avLst/>
          </a:prstGeom>
          <a:noFill/>
        </p:spPr>
        <p:txBody>
          <a:bodyPr wrap="square" lIns="91440" tIns="45720" rIns="91440" bIns="45720" rtlCol="0" anchor="t">
            <a:spAutoFit/>
          </a:bodyPr>
          <a:lstStyle/>
          <a:p>
            <a:pPr marL="342900" indent="-342900">
              <a:spcAft>
                <a:spcPts val="800"/>
              </a:spcAft>
              <a:buFont typeface="Arial" panose="020B0604020202020204" pitchFamily="34" charset="0"/>
              <a:buChar char="•"/>
            </a:pPr>
            <a:r>
              <a:rPr lang="en-GB" sz="2400">
                <a:ea typeface="+mn-lt"/>
                <a:cs typeface="+mn-lt"/>
              </a:rPr>
              <a:t>The Brazilian Platform on Biodiversity and Ecosystem Services – BPBES</a:t>
            </a:r>
          </a:p>
          <a:p>
            <a:pPr marL="342900" indent="-342900">
              <a:spcAft>
                <a:spcPts val="800"/>
              </a:spcAft>
              <a:buFont typeface="Arial" panose="020B0604020202020204" pitchFamily="34" charset="0"/>
              <a:buChar char="•"/>
            </a:pPr>
            <a:r>
              <a:rPr lang="en-GB" sz="2400">
                <a:ea typeface="+mn-lt"/>
                <a:cs typeface="+mn-lt"/>
              </a:rPr>
              <a:t>The Brazilian Assessment on Biodiversity and Ecosystem Services</a:t>
            </a:r>
          </a:p>
          <a:p>
            <a:pPr marL="342900" indent="-342900">
              <a:spcAft>
                <a:spcPts val="800"/>
              </a:spcAft>
              <a:buFont typeface="Arial" panose="020B0604020202020204" pitchFamily="34" charset="0"/>
              <a:buChar char="•"/>
            </a:pPr>
            <a:r>
              <a:rPr lang="en-GB" sz="2400">
                <a:ea typeface="+mn-lt"/>
                <a:cs typeface="+mn-lt"/>
              </a:rPr>
              <a:t>Panel discussion, </a:t>
            </a:r>
            <a:r>
              <a:rPr lang="en-GB" sz="2400" b="1">
                <a:latin typeface="Calibri Light"/>
                <a:ea typeface="+mn-lt"/>
                <a:cs typeface="Calibri Light"/>
              </a:rPr>
              <a:t>Q</a:t>
            </a:r>
            <a:r>
              <a:rPr lang="en-GB" sz="2400" b="1">
                <a:latin typeface="+mj-lt"/>
              </a:rPr>
              <a:t>&amp;A</a:t>
            </a:r>
            <a:endParaRPr lang="en-GB" sz="2400" b="1">
              <a:latin typeface="+mj-lt"/>
              <a:cs typeface="Calibri Light" panose="020F0302020204030204"/>
            </a:endParaRPr>
          </a:p>
          <a:p>
            <a:endParaRPr lang="en-GB"/>
          </a:p>
        </p:txBody>
      </p:sp>
    </p:spTree>
    <p:extLst>
      <p:ext uri="{BB962C8B-B14F-4D97-AF65-F5344CB8AC3E}">
        <p14:creationId xmlns:p14="http://schemas.microsoft.com/office/powerpoint/2010/main" val="3894073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 name="Rectangle 6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63" name="Rectangle 6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65" name="Rectangle 6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7" name="Group 6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68" name="Straight Connector 6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72" name="Rectangle 7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5F058478-455B-B54A-9184-69F02DE428C1}"/>
              </a:ext>
            </a:extLst>
          </p:cNvPr>
          <p:cNvPicPr>
            <a:picLocks noChangeAspect="1"/>
          </p:cNvPicPr>
          <p:nvPr/>
        </p:nvPicPr>
        <p:blipFill>
          <a:blip r:embed="rId2"/>
          <a:srcRect/>
          <a:stretch/>
        </p:blipFill>
        <p:spPr>
          <a:xfrm>
            <a:off x="0" y="-3660840"/>
            <a:ext cx="12192000" cy="16266175"/>
          </a:xfrm>
          <a:prstGeom prst="rect">
            <a:avLst/>
          </a:prstGeom>
        </p:spPr>
      </p:pic>
      <p:sp>
        <p:nvSpPr>
          <p:cNvPr id="74" name="Rectangle 73">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76" name="Rectangle 75">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ítulo 1">
            <a:extLst>
              <a:ext uri="{FF2B5EF4-FFF2-40B4-BE49-F238E27FC236}">
                <a16:creationId xmlns:a16="http://schemas.microsoft.com/office/drawing/2014/main" id="{65603B2E-DD85-B943-87D8-798371D7575E}"/>
              </a:ext>
            </a:extLst>
          </p:cNvPr>
          <p:cNvSpPr>
            <a:spLocks noGrp="1"/>
          </p:cNvSpPr>
          <p:nvPr>
            <p:ph type="title"/>
          </p:nvPr>
        </p:nvSpPr>
        <p:spPr>
          <a:xfrm>
            <a:off x="1276055" y="1693124"/>
            <a:ext cx="4775075" cy="2630940"/>
          </a:xfrm>
        </p:spPr>
        <p:txBody>
          <a:bodyPr vert="horz" lIns="91440" tIns="45720" rIns="91440" bIns="45720" rtlCol="0" anchor="ctr">
            <a:normAutofit/>
          </a:bodyPr>
          <a:lstStyle/>
          <a:p>
            <a:pPr algn="ctr">
              <a:lnSpc>
                <a:spcPct val="83000"/>
              </a:lnSpc>
            </a:pPr>
            <a:r>
              <a:rPr lang="en-US" sz="4400" b="1" kern="1200" cap="all" spc="-100" baseline="0">
                <a:solidFill>
                  <a:schemeClr val="tx1"/>
                </a:solidFill>
                <a:effectLst/>
                <a:latin typeface="Helvetica Neue Condensed" panose="02000503000000020004" pitchFamily="2" charset="0"/>
                <a:ea typeface="Helvetica Neue Condensed" panose="02000503000000020004" pitchFamily="2" charset="0"/>
                <a:cs typeface="Helvetica Neue Condensed" panose="02000503000000020004" pitchFamily="2" charset="0"/>
              </a:rPr>
              <a:t>Thank you</a:t>
            </a:r>
            <a:br>
              <a:rPr lang="en-US" sz="4400" b="1" kern="1200" cap="all" spc="-100" baseline="0">
                <a:solidFill>
                  <a:schemeClr val="tx1"/>
                </a:solidFill>
                <a:effectLst/>
                <a:latin typeface="Helvetica Neue Condensed" panose="02000503000000020004" pitchFamily="2" charset="0"/>
                <a:ea typeface="Helvetica Neue Condensed" panose="02000503000000020004" pitchFamily="2" charset="0"/>
                <a:cs typeface="Helvetica Neue Condensed" panose="02000503000000020004" pitchFamily="2" charset="0"/>
              </a:rPr>
            </a:br>
            <a:br>
              <a:rPr lang="en-US" sz="4400" b="1" kern="1200" cap="all" spc="-100" baseline="0">
                <a:solidFill>
                  <a:schemeClr val="tx1"/>
                </a:solidFill>
                <a:effectLst/>
                <a:latin typeface="Helvetica Neue Condensed" panose="02000503000000020004" pitchFamily="2" charset="0"/>
                <a:ea typeface="Helvetica Neue Condensed" panose="02000503000000020004" pitchFamily="2" charset="0"/>
                <a:cs typeface="Helvetica Neue Condensed" panose="02000503000000020004" pitchFamily="2" charset="0"/>
              </a:rPr>
            </a:br>
            <a:endParaRPr lang="en-US" sz="4400" b="1" kern="1200" cap="all" spc="-100" baseline="0">
              <a:solidFill>
                <a:schemeClr val="tx1"/>
              </a:solidFill>
              <a:effectLst/>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pic>
        <p:nvPicPr>
          <p:cNvPr id="15" name="Imagem 14" descr="Código QR&#10;&#10;Descrição gerada automaticamente">
            <a:extLst>
              <a:ext uri="{FF2B5EF4-FFF2-40B4-BE49-F238E27FC236}">
                <a16:creationId xmlns:a16="http://schemas.microsoft.com/office/drawing/2014/main" id="{1DC5F5CE-892C-D8D7-4B66-79591040DCB2}"/>
              </a:ext>
            </a:extLst>
          </p:cNvPr>
          <p:cNvPicPr>
            <a:picLocks noChangeAspect="1"/>
          </p:cNvPicPr>
          <p:nvPr/>
        </p:nvPicPr>
        <p:blipFill>
          <a:blip r:embed="rId3"/>
          <a:stretch>
            <a:fillRect/>
          </a:stretch>
        </p:blipFill>
        <p:spPr>
          <a:xfrm>
            <a:off x="2883664" y="3008057"/>
            <a:ext cx="1559856" cy="1579113"/>
          </a:xfrm>
          <a:prstGeom prst="rect">
            <a:avLst/>
          </a:prstGeom>
        </p:spPr>
      </p:pic>
    </p:spTree>
    <p:extLst>
      <p:ext uri="{BB962C8B-B14F-4D97-AF65-F5344CB8AC3E}">
        <p14:creationId xmlns:p14="http://schemas.microsoft.com/office/powerpoint/2010/main" val="171494453"/>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159FB3-F8D0-4EC9-BB29-776F8DE540C0}"/>
              </a:ext>
            </a:extLst>
          </p:cNvPr>
          <p:cNvSpPr txBox="1">
            <a:spLocks/>
          </p:cNvSpPr>
          <p:nvPr/>
        </p:nvSpPr>
        <p:spPr>
          <a:xfrm>
            <a:off x="0" y="1063840"/>
            <a:ext cx="12192000" cy="3048054"/>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GB" sz="7200">
                <a:solidFill>
                  <a:schemeClr val="bg1"/>
                </a:solidFill>
                <a:latin typeface="Calibri Light" panose="020F0302020204030204"/>
                <a:ea typeface="DengXian"/>
              </a:rPr>
              <a:t>Panel Discussion</a:t>
            </a:r>
            <a:endParaRPr lang="en-US" sz="7200" b="0" i="0" u="none" strike="noStrike" kern="1200" cap="none" spc="0" normalizeH="0" baseline="0" noProof="0">
              <a:ln>
                <a:noFill/>
              </a:ln>
              <a:solidFill>
                <a:schemeClr val="bg1"/>
              </a:solidFill>
              <a:effectLst/>
              <a:uLnTx/>
              <a:uFillTx/>
              <a:latin typeface="Calibri Light" panose="020F0302020204030204"/>
              <a:cs typeface="Calibri Light"/>
            </a:endParaRPr>
          </a:p>
        </p:txBody>
      </p:sp>
      <p:sp>
        <p:nvSpPr>
          <p:cNvPr id="7" name="Title 1">
            <a:extLst>
              <a:ext uri="{FF2B5EF4-FFF2-40B4-BE49-F238E27FC236}">
                <a16:creationId xmlns:a16="http://schemas.microsoft.com/office/drawing/2014/main" id="{793FECC3-AE80-4CBA-B428-74BD9BB8091F}"/>
              </a:ext>
            </a:extLst>
          </p:cNvPr>
          <p:cNvSpPr txBox="1">
            <a:spLocks/>
          </p:cNvSpPr>
          <p:nvPr/>
        </p:nvSpPr>
        <p:spPr>
          <a:xfrm>
            <a:off x="-2" y="4146189"/>
            <a:ext cx="12192002" cy="17334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45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white"/>
              </a:solidFill>
              <a:effectLst/>
              <a:uLnTx/>
              <a:uFillTx/>
              <a:latin typeface="Calibri Light" panose="020F0302020204030204"/>
              <a:ea typeface="+mj-ea"/>
              <a:cs typeface="Calibri Light"/>
            </a:endParaRPr>
          </a:p>
        </p:txBody>
      </p:sp>
      <p:sp>
        <p:nvSpPr>
          <p:cNvPr id="9" name="Rectangle 8">
            <a:extLst>
              <a:ext uri="{FF2B5EF4-FFF2-40B4-BE49-F238E27FC236}">
                <a16:creationId xmlns:a16="http://schemas.microsoft.com/office/drawing/2014/main" id="{EC3A1F74-0FAA-4588-BF8B-18B6396C2405}"/>
              </a:ext>
            </a:extLst>
          </p:cNvPr>
          <p:cNvSpPr/>
          <p:nvPr/>
        </p:nvSpPr>
        <p:spPr>
          <a:xfrm>
            <a:off x="0" y="1417590"/>
            <a:ext cx="12192000" cy="2103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198C6A2-7800-4E37-A906-7DE8A1881495}"/>
              </a:ext>
            </a:extLst>
          </p:cNvPr>
          <p:cNvSpPr/>
          <p:nvPr/>
        </p:nvSpPr>
        <p:spPr>
          <a:xfrm>
            <a:off x="0" y="3429000"/>
            <a:ext cx="12192000" cy="214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AB174D4-42F8-4AD7-8E3B-347C83609799}"/>
              </a:ext>
            </a:extLst>
          </p:cNvPr>
          <p:cNvSpPr/>
          <p:nvPr/>
        </p:nvSpPr>
        <p:spPr>
          <a:xfrm>
            <a:off x="2895600" y="3428998"/>
            <a:ext cx="6534150" cy="2145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descr="Customer review RTL">
            <a:extLst>
              <a:ext uri="{FF2B5EF4-FFF2-40B4-BE49-F238E27FC236}">
                <a16:creationId xmlns:a16="http://schemas.microsoft.com/office/drawing/2014/main" id="{D9F04DA8-C065-4BBB-8EBB-750D65D1C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5144" y="1604120"/>
            <a:ext cx="1793875" cy="1793875"/>
          </a:xfrm>
          <a:prstGeom prst="rect">
            <a:avLst/>
          </a:prstGeom>
        </p:spPr>
      </p:pic>
      <p:pic>
        <p:nvPicPr>
          <p:cNvPr id="12" name="Picture 11" descr="Logo&#10;&#10;Description automatically generated">
            <a:extLst>
              <a:ext uri="{FF2B5EF4-FFF2-40B4-BE49-F238E27FC236}">
                <a16:creationId xmlns:a16="http://schemas.microsoft.com/office/drawing/2014/main" id="{DB69D26D-702E-4C12-8783-9D82D401A4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7400" y="6004331"/>
            <a:ext cx="2243203" cy="853669"/>
          </a:xfrm>
          <a:prstGeom prst="rect">
            <a:avLst/>
          </a:prstGeom>
        </p:spPr>
      </p:pic>
      <p:sp>
        <p:nvSpPr>
          <p:cNvPr id="13" name="TextBox 12">
            <a:extLst>
              <a:ext uri="{FF2B5EF4-FFF2-40B4-BE49-F238E27FC236}">
                <a16:creationId xmlns:a16="http://schemas.microsoft.com/office/drawing/2014/main" id="{7D936FAD-2258-4973-AEB6-227977BA3E22}"/>
              </a:ext>
            </a:extLst>
          </p:cNvPr>
          <p:cNvSpPr txBox="1"/>
          <p:nvPr/>
        </p:nvSpPr>
        <p:spPr>
          <a:xfrm>
            <a:off x="11268924" y="6597192"/>
            <a:ext cx="101155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white"/>
                </a:solidFill>
                <a:effectLst/>
                <a:uLnTx/>
                <a:uFillTx/>
                <a:latin typeface="+mj-lt"/>
                <a:ea typeface="+mn-ea"/>
                <a:cs typeface="+mn-cs"/>
              </a:rPr>
              <a:t>@Darin Sakdatorn</a:t>
            </a:r>
          </a:p>
        </p:txBody>
      </p:sp>
    </p:spTree>
    <p:extLst>
      <p:ext uri="{BB962C8B-B14F-4D97-AF65-F5344CB8AC3E}">
        <p14:creationId xmlns:p14="http://schemas.microsoft.com/office/powerpoint/2010/main" val="4852323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mountain, outdoor, canyon&#10;&#10;Description automatically generated">
            <a:extLst>
              <a:ext uri="{FF2B5EF4-FFF2-40B4-BE49-F238E27FC236}">
                <a16:creationId xmlns:a16="http://schemas.microsoft.com/office/drawing/2014/main" id="{AD641C9F-BB1C-4AF5-9215-E86E6FDF8AC1}"/>
              </a:ext>
            </a:extLst>
          </p:cNvPr>
          <p:cNvPicPr>
            <a:picLocks noChangeAspect="1"/>
          </p:cNvPicPr>
          <p:nvPr/>
        </p:nvPicPr>
        <p:blipFill rotWithShape="1">
          <a:blip r:embed="rId3"/>
          <a:srcRect t="8361" b="8361"/>
          <a:stretch/>
        </p:blipFill>
        <p:spPr>
          <a:xfrm>
            <a:off x="-143893" y="1436"/>
            <a:ext cx="12356202" cy="6859982"/>
          </a:xfrm>
          <a:prstGeom prst="rect">
            <a:avLst/>
          </a:prstGeom>
        </p:spPr>
      </p:pic>
      <p:sp>
        <p:nvSpPr>
          <p:cNvPr id="7" name="Title 1">
            <a:extLst>
              <a:ext uri="{FF2B5EF4-FFF2-40B4-BE49-F238E27FC236}">
                <a16:creationId xmlns:a16="http://schemas.microsoft.com/office/drawing/2014/main" id="{793FECC3-AE80-4CBA-B428-74BD9BB8091F}"/>
              </a:ext>
            </a:extLst>
          </p:cNvPr>
          <p:cNvSpPr txBox="1">
            <a:spLocks/>
          </p:cNvSpPr>
          <p:nvPr/>
        </p:nvSpPr>
        <p:spPr>
          <a:xfrm>
            <a:off x="-2" y="4146189"/>
            <a:ext cx="12192002" cy="17334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45000"/>
              </a:lnSpc>
              <a:spcBef>
                <a:spcPct val="0"/>
              </a:spcBef>
              <a:spcAft>
                <a:spcPts val="0"/>
              </a:spcAft>
              <a:buClrTx/>
              <a:buSzTx/>
              <a:buFontTx/>
              <a:buNone/>
              <a:tabLst/>
              <a:defRPr/>
            </a:pPr>
            <a:endParaRPr kumimoji="0" lang="en-GB" sz="4400" b="0" i="0" u="none" strike="noStrike" kern="1200" cap="none" spc="0" normalizeH="0" baseline="0" noProof="0">
              <a:ln>
                <a:noFill/>
              </a:ln>
              <a:solidFill>
                <a:prstClr val="white"/>
              </a:solidFill>
              <a:effectLst/>
              <a:uLnTx/>
              <a:uFillTx/>
              <a:latin typeface="Calibri Light" panose="020F0302020204030204"/>
              <a:ea typeface="+mj-ea"/>
              <a:cs typeface="Calibri Light"/>
            </a:endParaRPr>
          </a:p>
        </p:txBody>
      </p:sp>
      <p:sp>
        <p:nvSpPr>
          <p:cNvPr id="9" name="Title 1">
            <a:extLst>
              <a:ext uri="{FF2B5EF4-FFF2-40B4-BE49-F238E27FC236}">
                <a16:creationId xmlns:a16="http://schemas.microsoft.com/office/drawing/2014/main" id="{91FFF174-D04B-45DA-9F29-ED868D84BBFB}"/>
              </a:ext>
            </a:extLst>
          </p:cNvPr>
          <p:cNvSpPr txBox="1">
            <a:spLocks/>
          </p:cNvSpPr>
          <p:nvPr/>
        </p:nvSpPr>
        <p:spPr>
          <a:xfrm>
            <a:off x="355599" y="-203360"/>
            <a:ext cx="6381342" cy="2529841"/>
          </a:xfrm>
          <a:prstGeom prst="roundRect">
            <a:avLst/>
          </a:prstGeom>
          <a:solidFill>
            <a:srgbClr val="007E84">
              <a:alpha val="81961"/>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8000" b="0" i="0" u="none" strike="noStrike" kern="1200" cap="none" spc="0" normalizeH="0" baseline="0" noProof="0">
                <a:ln>
                  <a:noFill/>
                </a:ln>
                <a:solidFill>
                  <a:prstClr val="white"/>
                </a:solidFill>
                <a:effectLst/>
                <a:uLnTx/>
                <a:uFillTx/>
                <a:latin typeface="DengXian"/>
                <a:ea typeface="DengXian"/>
                <a:cs typeface="+mj-cs"/>
              </a:rPr>
              <a:t>What’s next?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srgbClr val="007E84"/>
              </a:solidFill>
              <a:effectLst/>
              <a:uLnTx/>
              <a:uFillTx/>
              <a:latin typeface="Calibri Light" panose="020F0302020204030204"/>
              <a:ea typeface="+mj-ea"/>
              <a:cs typeface="+mj-cs"/>
            </a:endParaRPr>
          </a:p>
        </p:txBody>
      </p:sp>
      <p:sp>
        <p:nvSpPr>
          <p:cNvPr id="16" name="Title 1">
            <a:extLst>
              <a:ext uri="{FF2B5EF4-FFF2-40B4-BE49-F238E27FC236}">
                <a16:creationId xmlns:a16="http://schemas.microsoft.com/office/drawing/2014/main" id="{3AC9AC09-BFD2-41BD-8496-F5427625301E}"/>
              </a:ext>
            </a:extLst>
          </p:cNvPr>
          <p:cNvSpPr txBox="1">
            <a:spLocks/>
          </p:cNvSpPr>
          <p:nvPr/>
        </p:nvSpPr>
        <p:spPr>
          <a:xfrm>
            <a:off x="2296158" y="3164573"/>
            <a:ext cx="7467601" cy="2453907"/>
          </a:xfrm>
          <a:prstGeom prst="roundRect">
            <a:avLst/>
          </a:prstGeom>
          <a:solidFill>
            <a:srgbClr val="007E84">
              <a:alpha val="81961"/>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srgbClr val="007E84"/>
              </a:solidFill>
              <a:effectLst/>
              <a:uLnTx/>
              <a:uFillTx/>
              <a:latin typeface="Calibri Light" panose="020F0302020204030204"/>
              <a:ea typeface="+mj-ea"/>
              <a:cs typeface="+mj-cs"/>
            </a:endParaRPr>
          </a:p>
        </p:txBody>
      </p:sp>
      <p:sp>
        <p:nvSpPr>
          <p:cNvPr id="18" name="TextBox 17">
            <a:extLst>
              <a:ext uri="{FF2B5EF4-FFF2-40B4-BE49-F238E27FC236}">
                <a16:creationId xmlns:a16="http://schemas.microsoft.com/office/drawing/2014/main" id="{290A7C34-555D-4F0D-8573-5BBF5E4A2D0E}"/>
              </a:ext>
            </a:extLst>
          </p:cNvPr>
          <p:cNvSpPr txBox="1"/>
          <p:nvPr/>
        </p:nvSpPr>
        <p:spPr>
          <a:xfrm>
            <a:off x="2428241" y="3361733"/>
            <a:ext cx="7101840" cy="1862048"/>
          </a:xfrm>
          <a:prstGeom prst="rect">
            <a:avLst/>
          </a:prstGeom>
          <a:noFill/>
        </p:spPr>
        <p:txBody>
          <a:bodyPr wrap="square" lIns="91440" tIns="45720" rIns="91440" bIns="45720" rtlCol="0" anchor="t">
            <a:spAutoFit/>
          </a:bodyPr>
          <a:lstStyle/>
          <a:p>
            <a:pPr algn="ctr">
              <a:defRPr/>
            </a:pPr>
            <a:r>
              <a:rPr kumimoji="0" lang="en-GB" sz="3000" b="0" i="0" u="none" strike="noStrike" kern="1200" cap="none" spc="0" normalizeH="0" baseline="0" noProof="0">
                <a:ln>
                  <a:noFill/>
                </a:ln>
                <a:solidFill>
                  <a:schemeClr val="bg1"/>
                </a:solidFill>
                <a:effectLst/>
                <a:uLnTx/>
                <a:uFillTx/>
                <a:latin typeface="Calibri Light" panose="020F0302020204030204"/>
                <a:ea typeface="+mn-ea"/>
                <a:cs typeface="+mn-cs"/>
              </a:rPr>
              <a:t>Webinar:</a:t>
            </a:r>
            <a:r>
              <a:rPr kumimoji="0" lang="en-GB" sz="3000" b="0" i="0" u="none" strike="noStrike" kern="1200" cap="none" spc="0" normalizeH="0" baseline="0" noProof="0">
                <a:ln>
                  <a:noFill/>
                </a:ln>
                <a:effectLst/>
                <a:uLnTx/>
                <a:uFillTx/>
                <a:latin typeface="Calibri Light" panose="020F0302020204030204"/>
                <a:ea typeface="+mn-ea"/>
                <a:cs typeface="+mn-cs"/>
              </a:rPr>
              <a:t> </a:t>
            </a:r>
            <a:r>
              <a:rPr lang="en-GB" sz="3000" i="1">
                <a:solidFill>
                  <a:schemeClr val="bg1"/>
                </a:solidFill>
                <a:latin typeface="Calibri Light" panose="020F0302020204030204"/>
              </a:rPr>
              <a:t>Launch of the National Biodiversity Platform Guidebook by UFZ</a:t>
            </a:r>
            <a:endParaRPr lang="en-GB" sz="3000">
              <a:solidFill>
                <a:schemeClr val="bg1"/>
              </a:solidFill>
              <a:ea typeface="+mn-lt"/>
              <a:cs typeface="+mn-lt"/>
            </a:endParaRPr>
          </a:p>
          <a:p>
            <a:pPr algn="ctr">
              <a:defRPr/>
            </a:pPr>
            <a:endParaRPr lang="en-GB" sz="3000">
              <a:latin typeface="Calibri Light" panose="020F0302020204030204"/>
              <a:cs typeface="Calibri Light"/>
            </a:endParaRPr>
          </a:p>
          <a:p>
            <a:pPr algn="ctr">
              <a:defRPr/>
            </a:pPr>
            <a:r>
              <a:rPr lang="en-GB" sz="2500">
                <a:solidFill>
                  <a:schemeClr val="bg1"/>
                </a:solidFill>
                <a:latin typeface="Calibri Light" panose="020F0302020204030204"/>
              </a:rPr>
              <a:t>July 2022 – Time TBC</a:t>
            </a:r>
            <a:endParaRPr lang="en-GB" sz="3000" b="0" i="0" u="none" strike="noStrike" kern="1200" cap="none" spc="0" normalizeH="0" baseline="0" noProof="0">
              <a:ln>
                <a:noFill/>
              </a:ln>
              <a:solidFill>
                <a:schemeClr val="bg1"/>
              </a:solidFill>
              <a:effectLst/>
              <a:uLnTx/>
              <a:uFillTx/>
              <a:latin typeface="Calibri Light" panose="020F0302020204030204"/>
              <a:cs typeface="Calibri Light" panose="020F0302020204030204"/>
            </a:endParaRPr>
          </a:p>
        </p:txBody>
      </p:sp>
      <p:pic>
        <p:nvPicPr>
          <p:cNvPr id="19" name="Graphic 18" descr="Arrow Slight curve">
            <a:extLst>
              <a:ext uri="{FF2B5EF4-FFF2-40B4-BE49-F238E27FC236}">
                <a16:creationId xmlns:a16="http://schemas.microsoft.com/office/drawing/2014/main" id="{95344E5A-A198-406F-9189-318D8E1C90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9519" y="4710086"/>
            <a:ext cx="558452" cy="558452"/>
          </a:xfrm>
          <a:prstGeom prst="rect">
            <a:avLst/>
          </a:prstGeom>
        </p:spPr>
      </p:pic>
      <p:sp>
        <p:nvSpPr>
          <p:cNvPr id="13" name="Rectangle 12">
            <a:extLst>
              <a:ext uri="{FF2B5EF4-FFF2-40B4-BE49-F238E27FC236}">
                <a16:creationId xmlns:a16="http://schemas.microsoft.com/office/drawing/2014/main" id="{1E82618E-BB83-4FAB-A6F8-4D67DF9312F3}"/>
              </a:ext>
            </a:extLst>
          </p:cNvPr>
          <p:cNvSpPr/>
          <p:nvPr/>
        </p:nvSpPr>
        <p:spPr>
          <a:xfrm>
            <a:off x="1069198" y="1559142"/>
            <a:ext cx="4108440" cy="143177"/>
          </a:xfrm>
          <a:prstGeom prst="rect">
            <a:avLst/>
          </a:prstGeom>
          <a:solidFill>
            <a:srgbClr val="AFCB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17B4742-0556-4A6D-A46C-749C8937D254}"/>
              </a:ext>
            </a:extLst>
          </p:cNvPr>
          <p:cNvSpPr/>
          <p:nvPr/>
        </p:nvSpPr>
        <p:spPr>
          <a:xfrm>
            <a:off x="3882238" y="1556800"/>
            <a:ext cx="2590800" cy="1478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Logo&#10;&#10;Description automatically generated">
            <a:extLst>
              <a:ext uri="{FF2B5EF4-FFF2-40B4-BE49-F238E27FC236}">
                <a16:creationId xmlns:a16="http://schemas.microsoft.com/office/drawing/2014/main" id="{DB4B6EA3-122D-55A4-6028-2FFF01CCDC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0568" y="5846701"/>
            <a:ext cx="2243203" cy="853669"/>
          </a:xfrm>
          <a:prstGeom prst="rect">
            <a:avLst/>
          </a:prstGeom>
        </p:spPr>
      </p:pic>
      <p:sp>
        <p:nvSpPr>
          <p:cNvPr id="4" name="TextBox 3">
            <a:extLst>
              <a:ext uri="{FF2B5EF4-FFF2-40B4-BE49-F238E27FC236}">
                <a16:creationId xmlns:a16="http://schemas.microsoft.com/office/drawing/2014/main" id="{7D52640C-4A8A-AC72-8BCE-1AE00DB12377}"/>
              </a:ext>
            </a:extLst>
          </p:cNvPr>
          <p:cNvSpPr txBox="1"/>
          <p:nvPr/>
        </p:nvSpPr>
        <p:spPr>
          <a:xfrm>
            <a:off x="10101489" y="6613979"/>
            <a:ext cx="90043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solidFill>
                  <a:srgbClr val="FFFFFF"/>
                </a:solidFill>
              </a:rPr>
              <a:t>Aktau Mountains – by </a:t>
            </a:r>
            <a:r>
              <a:rPr lang="en-US" sz="600" err="1">
                <a:solidFill>
                  <a:srgbClr val="FFFFFF"/>
                </a:solidFill>
              </a:rPr>
              <a:t>MehmetOZB</a:t>
            </a:r>
            <a:r>
              <a:rPr lang="en-US" sz="600">
                <a:solidFill>
                  <a:srgbClr val="FFFFFF"/>
                </a:solidFill>
              </a:rPr>
              <a:t> on </a:t>
            </a:r>
            <a:r>
              <a:rPr lang="en-US" sz="600" err="1">
                <a:solidFill>
                  <a:srgbClr val="FFFFFF"/>
                </a:solidFill>
              </a:rPr>
              <a:t>AdobeStock</a:t>
            </a:r>
            <a:endParaRPr lang="en-US" sz="800" err="1">
              <a:solidFill>
                <a:srgbClr val="FFFFFF"/>
              </a:solidFill>
              <a:cs typeface="Calibri"/>
            </a:endParaRPr>
          </a:p>
        </p:txBody>
      </p:sp>
    </p:spTree>
    <p:extLst>
      <p:ext uri="{BB962C8B-B14F-4D97-AF65-F5344CB8AC3E}">
        <p14:creationId xmlns:p14="http://schemas.microsoft.com/office/powerpoint/2010/main" val="2548017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159FB3-F8D0-4EC9-BB29-776F8DE540C0}"/>
              </a:ext>
            </a:extLst>
          </p:cNvPr>
          <p:cNvSpPr txBox="1">
            <a:spLocks/>
          </p:cNvSpPr>
          <p:nvPr/>
        </p:nvSpPr>
        <p:spPr>
          <a:xfrm>
            <a:off x="990600" y="11309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8800" b="0" i="1" u="none" strike="noStrike" kern="1200" cap="none" spc="0" normalizeH="0" baseline="0" noProof="0">
              <a:ln>
                <a:noFill/>
              </a:ln>
              <a:solidFill>
                <a:prstClr val="white"/>
              </a:solidFill>
              <a:effectLst/>
              <a:uLnTx/>
              <a:uFillTx/>
              <a:latin typeface="Calibri Light" panose="020F0302020204030204"/>
              <a:ea typeface="+mj-ea"/>
              <a:cs typeface="+mj-cs"/>
            </a:endParaRPr>
          </a:p>
        </p:txBody>
      </p:sp>
      <p:sp>
        <p:nvSpPr>
          <p:cNvPr id="7" name="Title 1">
            <a:extLst>
              <a:ext uri="{FF2B5EF4-FFF2-40B4-BE49-F238E27FC236}">
                <a16:creationId xmlns:a16="http://schemas.microsoft.com/office/drawing/2014/main" id="{793FECC3-AE80-4CBA-B428-74BD9BB8091F}"/>
              </a:ext>
            </a:extLst>
          </p:cNvPr>
          <p:cNvSpPr txBox="1">
            <a:spLocks/>
          </p:cNvSpPr>
          <p:nvPr/>
        </p:nvSpPr>
        <p:spPr>
          <a:xfrm>
            <a:off x="209550" y="1596911"/>
            <a:ext cx="10991850" cy="440655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7200" b="0" i="0" u="none" strike="noStrike" kern="1200" cap="none" spc="0" normalizeH="0" baseline="0" noProof="0">
                <a:ln>
                  <a:noFill/>
                </a:ln>
                <a:solidFill>
                  <a:prstClr val="white"/>
                </a:solidFill>
                <a:effectLst/>
                <a:uLnTx/>
                <a:uFillTx/>
                <a:latin typeface="Calibri Light" panose="020F0302020204030204"/>
                <a:ea typeface="+mj-ea"/>
                <a:cs typeface="Calibri Light"/>
              </a:rPr>
              <a:t>Thank you!</a:t>
            </a:r>
          </a:p>
        </p:txBody>
      </p:sp>
      <p:sp>
        <p:nvSpPr>
          <p:cNvPr id="9" name="Rectangle 8">
            <a:extLst>
              <a:ext uri="{FF2B5EF4-FFF2-40B4-BE49-F238E27FC236}">
                <a16:creationId xmlns:a16="http://schemas.microsoft.com/office/drawing/2014/main" id="{179A8D3C-3661-4131-89FB-809B4F231B47}"/>
              </a:ext>
            </a:extLst>
          </p:cNvPr>
          <p:cNvSpPr/>
          <p:nvPr/>
        </p:nvSpPr>
        <p:spPr>
          <a:xfrm>
            <a:off x="-1" y="4296083"/>
            <a:ext cx="7256755" cy="1387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2A58758-4FF0-4E1D-9792-A50FA914B3A8}"/>
              </a:ext>
            </a:extLst>
          </p:cNvPr>
          <p:cNvSpPr/>
          <p:nvPr/>
        </p:nvSpPr>
        <p:spPr>
          <a:xfrm>
            <a:off x="7256755" y="4296083"/>
            <a:ext cx="2590800" cy="1387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Logo&#10;&#10;Description automatically generated">
            <a:extLst>
              <a:ext uri="{FF2B5EF4-FFF2-40B4-BE49-F238E27FC236}">
                <a16:creationId xmlns:a16="http://schemas.microsoft.com/office/drawing/2014/main" id="{D43BBDF9-34E0-4BA6-B5E7-09A3754C55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8777" y="5933306"/>
            <a:ext cx="2243203" cy="853669"/>
          </a:xfrm>
          <a:prstGeom prst="rect">
            <a:avLst/>
          </a:prstGeom>
        </p:spPr>
      </p:pic>
      <p:sp>
        <p:nvSpPr>
          <p:cNvPr id="2" name="TextBox 1">
            <a:extLst>
              <a:ext uri="{FF2B5EF4-FFF2-40B4-BE49-F238E27FC236}">
                <a16:creationId xmlns:a16="http://schemas.microsoft.com/office/drawing/2014/main" id="{7206DD22-BF0F-44FE-B410-88A3EDA58F97}"/>
              </a:ext>
            </a:extLst>
          </p:cNvPr>
          <p:cNvSpPr txBox="1"/>
          <p:nvPr/>
        </p:nvSpPr>
        <p:spPr>
          <a:xfrm>
            <a:off x="209550" y="4854804"/>
            <a:ext cx="402308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Light" panose="020F0302020204030204"/>
                <a:ea typeface="+mn-ea"/>
                <a:cs typeface="+mn-cs"/>
              </a:rPr>
              <a:t>www.unep-wcmc.org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Light" panose="020F0302020204030204"/>
                <a:ea typeface="+mn-ea"/>
                <a:cs typeface="+mn-cs"/>
              </a:rPr>
              <a:t>Facebook</a:t>
            </a:r>
            <a:r>
              <a:rPr kumimoji="0" lang="en-GB" sz="1800" b="0" i="0" u="none" strike="noStrike" kern="1200" cap="none" spc="0" normalizeH="0" baseline="0" noProof="0">
                <a:ln>
                  <a:noFill/>
                </a:ln>
                <a:solidFill>
                  <a:prstClr val="white"/>
                </a:solidFill>
                <a:effectLst/>
                <a:uLnTx/>
                <a:uFillTx/>
                <a:latin typeface="Calibri Light" panose="020F0302020204030204"/>
                <a:ea typeface="+mn-ea"/>
                <a:cs typeface="+mn-cs"/>
              </a:rPr>
              <a:t>: @unepwcmc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Light" panose="020F0302020204030204"/>
                <a:ea typeface="+mn-ea"/>
                <a:cs typeface="+mn-cs"/>
              </a:rPr>
              <a:t>Twitter</a:t>
            </a:r>
            <a:r>
              <a:rPr kumimoji="0" lang="en-GB" sz="1800" b="0" i="0" u="none" strike="noStrike" kern="1200" cap="none" spc="0" normalizeH="0" baseline="0" noProof="0">
                <a:ln>
                  <a:noFill/>
                </a:ln>
                <a:solidFill>
                  <a:prstClr val="white"/>
                </a:solidFill>
                <a:effectLst/>
                <a:uLnTx/>
                <a:uFillTx/>
                <a:latin typeface="Calibri Light" panose="020F0302020204030204"/>
                <a:ea typeface="+mn-ea"/>
                <a:cs typeface="+mn-cs"/>
              </a:rPr>
              <a:t>:     @unepwcmc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Light" panose="020F0302020204030204"/>
                <a:ea typeface="+mn-ea"/>
                <a:cs typeface="+mn-cs"/>
              </a:rPr>
              <a:t>LinkedIn</a:t>
            </a:r>
            <a:r>
              <a:rPr kumimoji="0" lang="en-GB" sz="1800" b="0" i="0" u="none" strike="noStrike" kern="1200" cap="none" spc="0" normalizeH="0" baseline="0" noProof="0">
                <a:ln>
                  <a:noFill/>
                </a:ln>
                <a:solidFill>
                  <a:prstClr val="white"/>
                </a:solidFill>
                <a:effectLst/>
                <a:uLnTx/>
                <a:uFillTx/>
                <a:latin typeface="Calibri Light" panose="020F0302020204030204"/>
                <a:ea typeface="+mn-ea"/>
                <a:cs typeface="+mn-cs"/>
              </a:rPr>
              <a:t>:   UNEP-WCMC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Light" panose="020F0302020204030204"/>
                <a:ea typeface="+mn-ea"/>
                <a:cs typeface="+mn-cs"/>
              </a:rPr>
              <a:t>Youtube</a:t>
            </a:r>
            <a:r>
              <a:rPr kumimoji="0" lang="en-GB" sz="1800" b="0" i="0" u="none" strike="noStrike" kern="1200" cap="none" spc="0" normalizeH="0" baseline="0" noProof="0">
                <a:ln>
                  <a:noFill/>
                </a:ln>
                <a:solidFill>
                  <a:prstClr val="white"/>
                </a:solidFill>
                <a:effectLst/>
                <a:uLnTx/>
                <a:uFillTx/>
                <a:latin typeface="Calibri Light" panose="020F0302020204030204"/>
                <a:ea typeface="+mn-ea"/>
                <a:cs typeface="+mn-cs"/>
              </a:rPr>
              <a:t>:   UNEP-WCMC Communications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8" name="Teardrop 7">
            <a:extLst>
              <a:ext uri="{FF2B5EF4-FFF2-40B4-BE49-F238E27FC236}">
                <a16:creationId xmlns:a16="http://schemas.microsoft.com/office/drawing/2014/main" id="{1C81D2EA-86D4-452F-A0A0-94C891B510DA}"/>
              </a:ext>
            </a:extLst>
          </p:cNvPr>
          <p:cNvSpPr/>
          <p:nvPr/>
        </p:nvSpPr>
        <p:spPr>
          <a:xfrm>
            <a:off x="5475747" y="0"/>
            <a:ext cx="6716233" cy="3685524"/>
          </a:xfrm>
          <a:prstGeom prst="teardrop">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012BC2F-4E1F-46CC-B0C5-6C99EB142D32}"/>
              </a:ext>
            </a:extLst>
          </p:cNvPr>
          <p:cNvSpPr txBox="1"/>
          <p:nvPr/>
        </p:nvSpPr>
        <p:spPr>
          <a:xfrm>
            <a:off x="9762040" y="3321278"/>
            <a:ext cx="101155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white"/>
                </a:solidFill>
                <a:effectLst/>
                <a:uLnTx/>
                <a:uFillTx/>
                <a:latin typeface="+mj-lt"/>
                <a:ea typeface="+mn-ea"/>
                <a:cs typeface="+mn-cs"/>
              </a:rPr>
              <a:t>@Andras</a:t>
            </a:r>
          </a:p>
        </p:txBody>
      </p:sp>
    </p:spTree>
    <p:extLst>
      <p:ext uri="{BB962C8B-B14F-4D97-AF65-F5344CB8AC3E}">
        <p14:creationId xmlns:p14="http://schemas.microsoft.com/office/powerpoint/2010/main" val="4079396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47172D9-FF4C-4490-8703-D1BF54E0100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329" name="think-cell Slide" r:id="rId5" imgW="383" imgH="384" progId="TCLayout.ActiveDocument.1">
                  <p:embed/>
                </p:oleObj>
              </mc:Choice>
              <mc:Fallback>
                <p:oleObj name="think-cell Slide" r:id="rId5" imgW="383" imgH="384" progId="TCLayout.ActiveDocument.1">
                  <p:embed/>
                  <p:pic>
                    <p:nvPicPr>
                      <p:cNvPr id="6" name="Object 5" hidden="1">
                        <a:extLst>
                          <a:ext uri="{FF2B5EF4-FFF2-40B4-BE49-F238E27FC236}">
                            <a16:creationId xmlns:a16="http://schemas.microsoft.com/office/drawing/2014/main" id="{F47172D9-FF4C-4490-8703-D1BF54E0100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3C4377EE-C2B7-4D94-843A-11D7896101FC}"/>
              </a:ext>
            </a:extLst>
          </p:cNvPr>
          <p:cNvSpPr/>
          <p:nvPr/>
        </p:nvSpPr>
        <p:spPr>
          <a:xfrm>
            <a:off x="4643425" y="0"/>
            <a:ext cx="7605486" cy="6858000"/>
          </a:xfrm>
          <a:prstGeom prst="rect">
            <a:avLst/>
          </a:prstGeom>
          <a:solidFill>
            <a:srgbClr val="007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Freeform 223">
            <a:extLst>
              <a:ext uri="{FF2B5EF4-FFF2-40B4-BE49-F238E27FC236}">
                <a16:creationId xmlns:a16="http://schemas.microsoft.com/office/drawing/2014/main" id="{6DAE2AD2-108E-4656-BFD4-CC90EF190DB4}"/>
              </a:ext>
            </a:extLst>
          </p:cNvPr>
          <p:cNvSpPr/>
          <p:nvPr/>
        </p:nvSpPr>
        <p:spPr>
          <a:xfrm rot="18900000" flipH="1">
            <a:off x="9895243" y="5695007"/>
            <a:ext cx="3445693" cy="2914989"/>
          </a:xfrm>
          <a:custGeom>
            <a:avLst/>
            <a:gdLst>
              <a:gd name="connsiteX0" fmla="*/ 225490 w 4619134"/>
              <a:gd name="connsiteY0" fmla="*/ 225490 h 3907698"/>
              <a:gd name="connsiteX1" fmla="*/ 769871 w 4619134"/>
              <a:gd name="connsiteY1" fmla="*/ 0 h 3907698"/>
              <a:gd name="connsiteX2" fmla="*/ 3849263 w 4619134"/>
              <a:gd name="connsiteY2" fmla="*/ 0 h 3907698"/>
              <a:gd name="connsiteX3" fmla="*/ 4619134 w 4619134"/>
              <a:gd name="connsiteY3" fmla="*/ 769871 h 3907698"/>
              <a:gd name="connsiteX4" fmla="*/ 4619134 w 4619134"/>
              <a:gd name="connsiteY4" fmla="*/ 1597230 h 3907698"/>
              <a:gd name="connsiteX5" fmla="*/ 2308666 w 4619134"/>
              <a:gd name="connsiteY5" fmla="*/ 3907698 h 3907698"/>
              <a:gd name="connsiteX6" fmla="*/ 0 w 4619134"/>
              <a:gd name="connsiteY6" fmla="*/ 1599032 h 3907698"/>
              <a:gd name="connsiteX7" fmla="*/ 0 w 4619134"/>
              <a:gd name="connsiteY7" fmla="*/ 769871 h 3907698"/>
              <a:gd name="connsiteX8" fmla="*/ 225490 w 4619134"/>
              <a:gd name="connsiteY8" fmla="*/ 225490 h 390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9134" h="3907698">
                <a:moveTo>
                  <a:pt x="225490" y="225490"/>
                </a:moveTo>
                <a:cubicBezTo>
                  <a:pt x="364810" y="86170"/>
                  <a:pt x="557278" y="0"/>
                  <a:pt x="769871" y="0"/>
                </a:cubicBezTo>
                <a:lnTo>
                  <a:pt x="3849263" y="0"/>
                </a:lnTo>
                <a:cubicBezTo>
                  <a:pt x="4274450" y="0"/>
                  <a:pt x="4619134" y="344683"/>
                  <a:pt x="4619134" y="769871"/>
                </a:cubicBezTo>
                <a:lnTo>
                  <a:pt x="4619134" y="1597230"/>
                </a:lnTo>
                <a:lnTo>
                  <a:pt x="2308666" y="3907698"/>
                </a:lnTo>
                <a:lnTo>
                  <a:pt x="0" y="1599032"/>
                </a:lnTo>
                <a:lnTo>
                  <a:pt x="0" y="769871"/>
                </a:lnTo>
                <a:cubicBezTo>
                  <a:pt x="0" y="557277"/>
                  <a:pt x="86171" y="364809"/>
                  <a:pt x="225490" y="22549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Freeform 223">
            <a:extLst>
              <a:ext uri="{FF2B5EF4-FFF2-40B4-BE49-F238E27FC236}">
                <a16:creationId xmlns:a16="http://schemas.microsoft.com/office/drawing/2014/main" id="{AAB54487-6710-47D1-8964-3BC246E59DA4}"/>
              </a:ext>
            </a:extLst>
          </p:cNvPr>
          <p:cNvSpPr/>
          <p:nvPr/>
        </p:nvSpPr>
        <p:spPr>
          <a:xfrm rot="2700000">
            <a:off x="-929911" y="3723538"/>
            <a:ext cx="4439001" cy="4419536"/>
          </a:xfrm>
          <a:custGeom>
            <a:avLst/>
            <a:gdLst>
              <a:gd name="connsiteX0" fmla="*/ 225490 w 4619134"/>
              <a:gd name="connsiteY0" fmla="*/ 225490 h 3907698"/>
              <a:gd name="connsiteX1" fmla="*/ 769871 w 4619134"/>
              <a:gd name="connsiteY1" fmla="*/ 0 h 3907698"/>
              <a:gd name="connsiteX2" fmla="*/ 3849263 w 4619134"/>
              <a:gd name="connsiteY2" fmla="*/ 0 h 3907698"/>
              <a:gd name="connsiteX3" fmla="*/ 4619134 w 4619134"/>
              <a:gd name="connsiteY3" fmla="*/ 769871 h 3907698"/>
              <a:gd name="connsiteX4" fmla="*/ 4619134 w 4619134"/>
              <a:gd name="connsiteY4" fmla="*/ 1597230 h 3907698"/>
              <a:gd name="connsiteX5" fmla="*/ 2308666 w 4619134"/>
              <a:gd name="connsiteY5" fmla="*/ 3907698 h 3907698"/>
              <a:gd name="connsiteX6" fmla="*/ 0 w 4619134"/>
              <a:gd name="connsiteY6" fmla="*/ 1599032 h 3907698"/>
              <a:gd name="connsiteX7" fmla="*/ 0 w 4619134"/>
              <a:gd name="connsiteY7" fmla="*/ 769871 h 3907698"/>
              <a:gd name="connsiteX8" fmla="*/ 225490 w 4619134"/>
              <a:gd name="connsiteY8" fmla="*/ 225490 h 390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9134" h="3907698">
                <a:moveTo>
                  <a:pt x="225490" y="225490"/>
                </a:moveTo>
                <a:cubicBezTo>
                  <a:pt x="364810" y="86170"/>
                  <a:pt x="557278" y="0"/>
                  <a:pt x="769871" y="0"/>
                </a:cubicBezTo>
                <a:lnTo>
                  <a:pt x="3849263" y="0"/>
                </a:lnTo>
                <a:cubicBezTo>
                  <a:pt x="4274450" y="0"/>
                  <a:pt x="4619134" y="344683"/>
                  <a:pt x="4619134" y="769871"/>
                </a:cubicBezTo>
                <a:lnTo>
                  <a:pt x="4619134" y="1597230"/>
                </a:lnTo>
                <a:lnTo>
                  <a:pt x="2308666" y="3907698"/>
                </a:lnTo>
                <a:lnTo>
                  <a:pt x="0" y="1599032"/>
                </a:lnTo>
                <a:lnTo>
                  <a:pt x="0" y="769871"/>
                </a:lnTo>
                <a:cubicBezTo>
                  <a:pt x="0" y="557277"/>
                  <a:pt x="86171" y="364809"/>
                  <a:pt x="225490" y="22549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7" name="Group 156">
            <a:extLst>
              <a:ext uri="{FF2B5EF4-FFF2-40B4-BE49-F238E27FC236}">
                <a16:creationId xmlns:a16="http://schemas.microsoft.com/office/drawing/2014/main" id="{460BEC50-F262-486C-B92F-7F33A62F5BD6}"/>
              </a:ext>
            </a:extLst>
          </p:cNvPr>
          <p:cNvGrpSpPr/>
          <p:nvPr/>
        </p:nvGrpSpPr>
        <p:grpSpPr>
          <a:xfrm>
            <a:off x="5859624" y="2875555"/>
            <a:ext cx="5065711" cy="2258424"/>
            <a:chOff x="4586514" y="2853510"/>
            <a:chExt cx="8606972" cy="2258424"/>
          </a:xfrm>
        </p:grpSpPr>
        <p:cxnSp>
          <p:nvCxnSpPr>
            <p:cNvPr id="11" name="Straight Connector 10">
              <a:extLst>
                <a:ext uri="{FF2B5EF4-FFF2-40B4-BE49-F238E27FC236}">
                  <a16:creationId xmlns:a16="http://schemas.microsoft.com/office/drawing/2014/main" id="{83EB7615-4306-4B0E-8B0C-B6204C26E30D}"/>
                </a:ext>
              </a:extLst>
            </p:cNvPr>
            <p:cNvCxnSpPr/>
            <p:nvPr/>
          </p:nvCxnSpPr>
          <p:spPr>
            <a:xfrm>
              <a:off x="4586514" y="2853510"/>
              <a:ext cx="860697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4B22E2-390E-43BA-9B68-AE7A1AA38470}"/>
                </a:ext>
              </a:extLst>
            </p:cNvPr>
            <p:cNvCxnSpPr/>
            <p:nvPr/>
          </p:nvCxnSpPr>
          <p:spPr>
            <a:xfrm>
              <a:off x="4586514" y="3982722"/>
              <a:ext cx="860697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942EA6-B5F2-47F0-977C-595C569AF1E6}"/>
                </a:ext>
              </a:extLst>
            </p:cNvPr>
            <p:cNvCxnSpPr/>
            <p:nvPr/>
          </p:nvCxnSpPr>
          <p:spPr>
            <a:xfrm>
              <a:off x="4586514" y="5111934"/>
              <a:ext cx="860697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46" name="Rectangle 145">
            <a:extLst>
              <a:ext uri="{FF2B5EF4-FFF2-40B4-BE49-F238E27FC236}">
                <a16:creationId xmlns:a16="http://schemas.microsoft.com/office/drawing/2014/main" id="{27981B5A-A432-4EC7-92B6-406DE5BB103A}"/>
              </a:ext>
            </a:extLst>
          </p:cNvPr>
          <p:cNvSpPr/>
          <p:nvPr/>
        </p:nvSpPr>
        <p:spPr>
          <a:xfrm>
            <a:off x="5883436" y="2008322"/>
            <a:ext cx="4584699" cy="614400"/>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white"/>
                </a:solidFill>
                <a:effectLst/>
                <a:uLnTx/>
                <a:uFillTx/>
                <a:latin typeface="Calibri Light" panose="020F0302020204030204"/>
                <a:ea typeface="+mn-ea"/>
                <a:cs typeface="Segoe UI" panose="020B0502040204020203" pitchFamily="34" charset="0"/>
              </a:rPr>
              <a:t>Tailoring the IPBES methodology for national ecosystem assessments </a:t>
            </a:r>
            <a:endParaRPr kumimoji="0" lang="en-US" sz="18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n-ea"/>
              <a:cs typeface="Segoe UI" panose="020B0502040204020203" pitchFamily="34" charset="0"/>
            </a:endParaRPr>
          </a:p>
        </p:txBody>
      </p:sp>
      <p:sp>
        <p:nvSpPr>
          <p:cNvPr id="147" name="Rectangle 146">
            <a:extLst>
              <a:ext uri="{FF2B5EF4-FFF2-40B4-BE49-F238E27FC236}">
                <a16:creationId xmlns:a16="http://schemas.microsoft.com/office/drawing/2014/main" id="{A1D17DCF-005C-447E-A487-28A3DBCE51D5}"/>
              </a:ext>
            </a:extLst>
          </p:cNvPr>
          <p:cNvSpPr/>
          <p:nvPr/>
        </p:nvSpPr>
        <p:spPr>
          <a:xfrm>
            <a:off x="5883436" y="3118681"/>
            <a:ext cx="4824909" cy="614400"/>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white"/>
                </a:solidFill>
                <a:effectLst/>
                <a:uLnTx/>
                <a:uFillTx/>
                <a:latin typeface="Calibri Light" panose="020F0302020204030204"/>
                <a:ea typeface="+mn-ea"/>
                <a:cs typeface="Segoe UI" panose="020B0502040204020203" pitchFamily="34" charset="0"/>
              </a:rPr>
              <a:t>Opportunities for impact from national ecosystem assessments </a:t>
            </a:r>
            <a:endParaRPr kumimoji="0" lang="en-GB" sz="18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n-ea"/>
              <a:cs typeface="Segoe UI" panose="020B0502040204020203" pitchFamily="34" charset="0"/>
            </a:endParaRPr>
          </a:p>
        </p:txBody>
      </p:sp>
      <p:sp>
        <p:nvSpPr>
          <p:cNvPr id="148" name="Rectangle 147">
            <a:extLst>
              <a:ext uri="{FF2B5EF4-FFF2-40B4-BE49-F238E27FC236}">
                <a16:creationId xmlns:a16="http://schemas.microsoft.com/office/drawing/2014/main" id="{9417CC92-FE25-4F3D-A7A9-CD942A8493B1}"/>
              </a:ext>
            </a:extLst>
          </p:cNvPr>
          <p:cNvSpPr/>
          <p:nvPr/>
        </p:nvSpPr>
        <p:spPr>
          <a:xfrm>
            <a:off x="5931808" y="4317762"/>
            <a:ext cx="4884821" cy="561438"/>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white"/>
                </a:solidFill>
                <a:effectLst/>
                <a:uLnTx/>
                <a:uFillTx/>
                <a:latin typeface="Calibri Light" panose="020F0302020204030204"/>
                <a:ea typeface="+mn-ea"/>
                <a:cs typeface="Segoe UI" panose="020B0502040204020203" pitchFamily="34" charset="0"/>
              </a:rPr>
              <a:t>National ecosystem assessments to support implementation of the Convention on Biological Diversity</a:t>
            </a:r>
            <a:endParaRPr kumimoji="0" lang="en-US" sz="18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n-ea"/>
              <a:cs typeface="Segoe UI" panose="020B0502040204020203" pitchFamily="34" charset="0"/>
            </a:endParaRPr>
          </a:p>
        </p:txBody>
      </p:sp>
      <p:pic>
        <p:nvPicPr>
          <p:cNvPr id="182" name="Picture 181" descr="Logo&#10;&#10;Description automatically generated">
            <a:extLst>
              <a:ext uri="{FF2B5EF4-FFF2-40B4-BE49-F238E27FC236}">
                <a16:creationId xmlns:a16="http://schemas.microsoft.com/office/drawing/2014/main" id="{522897E8-6637-4599-808C-A3A1C10D88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411" y="358205"/>
            <a:ext cx="2246961" cy="1281690"/>
          </a:xfrm>
          <a:prstGeom prst="rect">
            <a:avLst/>
          </a:prstGeom>
        </p:spPr>
      </p:pic>
      <p:sp>
        <p:nvSpPr>
          <p:cNvPr id="8" name="Rectangle 7">
            <a:extLst>
              <a:ext uri="{FF2B5EF4-FFF2-40B4-BE49-F238E27FC236}">
                <a16:creationId xmlns:a16="http://schemas.microsoft.com/office/drawing/2014/main" id="{E7031E4C-AFD2-44DA-814F-27F9061D7DF1}"/>
              </a:ext>
            </a:extLst>
          </p:cNvPr>
          <p:cNvSpPr/>
          <p:nvPr/>
        </p:nvSpPr>
        <p:spPr>
          <a:xfrm>
            <a:off x="458919" y="1814615"/>
            <a:ext cx="321741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7E84"/>
                </a:solidFill>
                <a:effectLst/>
                <a:uLnTx/>
                <a:uFillTx/>
                <a:latin typeface="Calibri" panose="020F0502020204030204"/>
                <a:ea typeface="+mn-ea"/>
                <a:cs typeface="+mn-cs"/>
              </a:rPr>
              <a:t>The Sub-Global Assessment Network</a:t>
            </a:r>
            <a:endParaRPr kumimoji="0" lang="en-GB" sz="2000" b="1" i="0" u="none" strike="sng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65C8632-52DC-4FED-8027-004813694C38}"/>
              </a:ext>
            </a:extLst>
          </p:cNvPr>
          <p:cNvSpPr/>
          <p:nvPr/>
        </p:nvSpPr>
        <p:spPr>
          <a:xfrm>
            <a:off x="123160" y="4728924"/>
            <a:ext cx="3553171"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Light" panose="020F0302020204030204"/>
                <a:ea typeface="+mn-ea"/>
                <a:cs typeface="+mn-cs"/>
              </a:rPr>
              <a:t>A community of practice that connects and supports individuals and organisations involved in sub-global ecosystem assessments </a:t>
            </a:r>
          </a:p>
        </p:txBody>
      </p:sp>
      <p:sp>
        <p:nvSpPr>
          <p:cNvPr id="183" name="Rectangle 182">
            <a:extLst>
              <a:ext uri="{FF2B5EF4-FFF2-40B4-BE49-F238E27FC236}">
                <a16:creationId xmlns:a16="http://schemas.microsoft.com/office/drawing/2014/main" id="{D1DBA9F2-2BF0-4C71-93CE-F32264F23489}"/>
              </a:ext>
            </a:extLst>
          </p:cNvPr>
          <p:cNvSpPr/>
          <p:nvPr/>
        </p:nvSpPr>
        <p:spPr>
          <a:xfrm>
            <a:off x="5035606" y="325106"/>
            <a:ext cx="6521001"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Light" panose="020F0302020204030204"/>
                <a:ea typeface="+mn-ea"/>
                <a:cs typeface="+mn-cs"/>
              </a:rPr>
              <a:t>In August 2021, UNEP-WCMC reconvened members and welcome new partners with the intention of strengthening the activities of the network. Since then we have delivered successfully the following open webinars:</a:t>
            </a:r>
          </a:p>
        </p:txBody>
      </p:sp>
      <p:pic>
        <p:nvPicPr>
          <p:cNvPr id="185" name="Picture 184" descr="Logo&#10;&#10;Description automatically generated">
            <a:extLst>
              <a:ext uri="{FF2B5EF4-FFF2-40B4-BE49-F238E27FC236}">
                <a16:creationId xmlns:a16="http://schemas.microsoft.com/office/drawing/2014/main" id="{AC494982-DDC0-4B7E-8320-031C8C4884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8777" y="5933306"/>
            <a:ext cx="2243203" cy="853669"/>
          </a:xfrm>
          <a:prstGeom prst="rect">
            <a:avLst/>
          </a:prstGeom>
        </p:spPr>
      </p:pic>
      <p:sp>
        <p:nvSpPr>
          <p:cNvPr id="18" name="Rectangle 17">
            <a:extLst>
              <a:ext uri="{FF2B5EF4-FFF2-40B4-BE49-F238E27FC236}">
                <a16:creationId xmlns:a16="http://schemas.microsoft.com/office/drawing/2014/main" id="{6AB6DCDC-851A-4835-8360-17DE2D8101C8}"/>
              </a:ext>
            </a:extLst>
          </p:cNvPr>
          <p:cNvSpPr/>
          <p:nvPr/>
        </p:nvSpPr>
        <p:spPr>
          <a:xfrm>
            <a:off x="5931808" y="5318906"/>
            <a:ext cx="4584699" cy="614400"/>
          </a:xfrm>
          <a:prstGeom prst="rect">
            <a:avLst/>
          </a:prstGeom>
        </p:spPr>
        <p:txBody>
          <a:bodyPr wrap="square" lIns="0" tIns="0" rIns="0" bIns="0" anchor="ctr" anchorCtr="0">
            <a:noAutofit/>
          </a:bodyPr>
          <a:lstStyle/>
          <a:p>
            <a:pPr lvl="0">
              <a:defRPr/>
            </a:pPr>
            <a:r>
              <a:rPr lang="en-GB" i="1">
                <a:solidFill>
                  <a:prstClr val="white"/>
                </a:solidFill>
                <a:latin typeface="Calibri Light" panose="020F0302020204030204"/>
                <a:cs typeface="Segoe UI" panose="020B0502040204020203" pitchFamily="34" charset="0"/>
              </a:rPr>
              <a:t>Global presentation of Vietnam’s National Ecosystem Assessment </a:t>
            </a:r>
            <a:endParaRPr kumimoji="0" lang="en-US" sz="18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n-ea"/>
              <a:cs typeface="Segoe UI" panose="020B0502040204020203" pitchFamily="34" charset="0"/>
            </a:endParaRPr>
          </a:p>
        </p:txBody>
      </p:sp>
    </p:spTree>
    <p:extLst>
      <p:ext uri="{BB962C8B-B14F-4D97-AF65-F5344CB8AC3E}">
        <p14:creationId xmlns:p14="http://schemas.microsoft.com/office/powerpoint/2010/main" val="1728576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47172D9-FF4C-4490-8703-D1BF54E0100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1377" name="think-cell Slide" r:id="rId5" imgW="383" imgH="384" progId="TCLayout.ActiveDocument.1">
                  <p:embed/>
                </p:oleObj>
              </mc:Choice>
              <mc:Fallback>
                <p:oleObj name="think-cell Slide" r:id="rId5" imgW="383" imgH="384" progId="TCLayout.ActiveDocument.1">
                  <p:embed/>
                  <p:pic>
                    <p:nvPicPr>
                      <p:cNvPr id="6" name="Object 5" hidden="1">
                        <a:extLst>
                          <a:ext uri="{FF2B5EF4-FFF2-40B4-BE49-F238E27FC236}">
                            <a16:creationId xmlns:a16="http://schemas.microsoft.com/office/drawing/2014/main" id="{F47172D9-FF4C-4490-8703-D1BF54E0100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3C4377EE-C2B7-4D94-843A-11D7896101FC}"/>
              </a:ext>
            </a:extLst>
          </p:cNvPr>
          <p:cNvSpPr/>
          <p:nvPr/>
        </p:nvSpPr>
        <p:spPr>
          <a:xfrm>
            <a:off x="4586514" y="0"/>
            <a:ext cx="7605486" cy="6858000"/>
          </a:xfrm>
          <a:prstGeom prst="rect">
            <a:avLst/>
          </a:prstGeom>
          <a:solidFill>
            <a:srgbClr val="007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Freeform 223">
            <a:extLst>
              <a:ext uri="{FF2B5EF4-FFF2-40B4-BE49-F238E27FC236}">
                <a16:creationId xmlns:a16="http://schemas.microsoft.com/office/drawing/2014/main" id="{6DAE2AD2-108E-4656-BFD4-CC90EF190DB4}"/>
              </a:ext>
            </a:extLst>
          </p:cNvPr>
          <p:cNvSpPr/>
          <p:nvPr/>
        </p:nvSpPr>
        <p:spPr>
          <a:xfrm rot="18900000" flipH="1">
            <a:off x="9441598" y="4344028"/>
            <a:ext cx="3445693" cy="2914989"/>
          </a:xfrm>
          <a:custGeom>
            <a:avLst/>
            <a:gdLst>
              <a:gd name="connsiteX0" fmla="*/ 225490 w 4619134"/>
              <a:gd name="connsiteY0" fmla="*/ 225490 h 3907698"/>
              <a:gd name="connsiteX1" fmla="*/ 769871 w 4619134"/>
              <a:gd name="connsiteY1" fmla="*/ 0 h 3907698"/>
              <a:gd name="connsiteX2" fmla="*/ 3849263 w 4619134"/>
              <a:gd name="connsiteY2" fmla="*/ 0 h 3907698"/>
              <a:gd name="connsiteX3" fmla="*/ 4619134 w 4619134"/>
              <a:gd name="connsiteY3" fmla="*/ 769871 h 3907698"/>
              <a:gd name="connsiteX4" fmla="*/ 4619134 w 4619134"/>
              <a:gd name="connsiteY4" fmla="*/ 1597230 h 3907698"/>
              <a:gd name="connsiteX5" fmla="*/ 2308666 w 4619134"/>
              <a:gd name="connsiteY5" fmla="*/ 3907698 h 3907698"/>
              <a:gd name="connsiteX6" fmla="*/ 0 w 4619134"/>
              <a:gd name="connsiteY6" fmla="*/ 1599032 h 3907698"/>
              <a:gd name="connsiteX7" fmla="*/ 0 w 4619134"/>
              <a:gd name="connsiteY7" fmla="*/ 769871 h 3907698"/>
              <a:gd name="connsiteX8" fmla="*/ 225490 w 4619134"/>
              <a:gd name="connsiteY8" fmla="*/ 225490 h 390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9134" h="3907698">
                <a:moveTo>
                  <a:pt x="225490" y="225490"/>
                </a:moveTo>
                <a:cubicBezTo>
                  <a:pt x="364810" y="86170"/>
                  <a:pt x="557278" y="0"/>
                  <a:pt x="769871" y="0"/>
                </a:cubicBezTo>
                <a:lnTo>
                  <a:pt x="3849263" y="0"/>
                </a:lnTo>
                <a:cubicBezTo>
                  <a:pt x="4274450" y="0"/>
                  <a:pt x="4619134" y="344683"/>
                  <a:pt x="4619134" y="769871"/>
                </a:cubicBezTo>
                <a:lnTo>
                  <a:pt x="4619134" y="1597230"/>
                </a:lnTo>
                <a:lnTo>
                  <a:pt x="2308666" y="3907698"/>
                </a:lnTo>
                <a:lnTo>
                  <a:pt x="0" y="1599032"/>
                </a:lnTo>
                <a:lnTo>
                  <a:pt x="0" y="769871"/>
                </a:lnTo>
                <a:cubicBezTo>
                  <a:pt x="0" y="557277"/>
                  <a:pt x="86171" y="364809"/>
                  <a:pt x="225490" y="22549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Freeform 223">
            <a:extLst>
              <a:ext uri="{FF2B5EF4-FFF2-40B4-BE49-F238E27FC236}">
                <a16:creationId xmlns:a16="http://schemas.microsoft.com/office/drawing/2014/main" id="{AAB54487-6710-47D1-8964-3BC246E59DA4}"/>
              </a:ext>
            </a:extLst>
          </p:cNvPr>
          <p:cNvSpPr/>
          <p:nvPr/>
        </p:nvSpPr>
        <p:spPr>
          <a:xfrm rot="2700000">
            <a:off x="-592835" y="4597363"/>
            <a:ext cx="3145874" cy="2661348"/>
          </a:xfrm>
          <a:custGeom>
            <a:avLst/>
            <a:gdLst>
              <a:gd name="connsiteX0" fmla="*/ 225490 w 4619134"/>
              <a:gd name="connsiteY0" fmla="*/ 225490 h 3907698"/>
              <a:gd name="connsiteX1" fmla="*/ 769871 w 4619134"/>
              <a:gd name="connsiteY1" fmla="*/ 0 h 3907698"/>
              <a:gd name="connsiteX2" fmla="*/ 3849263 w 4619134"/>
              <a:gd name="connsiteY2" fmla="*/ 0 h 3907698"/>
              <a:gd name="connsiteX3" fmla="*/ 4619134 w 4619134"/>
              <a:gd name="connsiteY3" fmla="*/ 769871 h 3907698"/>
              <a:gd name="connsiteX4" fmla="*/ 4619134 w 4619134"/>
              <a:gd name="connsiteY4" fmla="*/ 1597230 h 3907698"/>
              <a:gd name="connsiteX5" fmla="*/ 2308666 w 4619134"/>
              <a:gd name="connsiteY5" fmla="*/ 3907698 h 3907698"/>
              <a:gd name="connsiteX6" fmla="*/ 0 w 4619134"/>
              <a:gd name="connsiteY6" fmla="*/ 1599032 h 3907698"/>
              <a:gd name="connsiteX7" fmla="*/ 0 w 4619134"/>
              <a:gd name="connsiteY7" fmla="*/ 769871 h 3907698"/>
              <a:gd name="connsiteX8" fmla="*/ 225490 w 4619134"/>
              <a:gd name="connsiteY8" fmla="*/ 225490 h 390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9134" h="3907698">
                <a:moveTo>
                  <a:pt x="225490" y="225490"/>
                </a:moveTo>
                <a:cubicBezTo>
                  <a:pt x="364810" y="86170"/>
                  <a:pt x="557278" y="0"/>
                  <a:pt x="769871" y="0"/>
                </a:cubicBezTo>
                <a:lnTo>
                  <a:pt x="3849263" y="0"/>
                </a:lnTo>
                <a:cubicBezTo>
                  <a:pt x="4274450" y="0"/>
                  <a:pt x="4619134" y="344683"/>
                  <a:pt x="4619134" y="769871"/>
                </a:cubicBezTo>
                <a:lnTo>
                  <a:pt x="4619134" y="1597230"/>
                </a:lnTo>
                <a:lnTo>
                  <a:pt x="2308666" y="3907698"/>
                </a:lnTo>
                <a:lnTo>
                  <a:pt x="0" y="1599032"/>
                </a:lnTo>
                <a:lnTo>
                  <a:pt x="0" y="769871"/>
                </a:lnTo>
                <a:cubicBezTo>
                  <a:pt x="0" y="557277"/>
                  <a:pt x="86171" y="364809"/>
                  <a:pt x="225490" y="22549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2" name="Picture 181" descr="Logo&#10;&#10;Description automatically generated">
            <a:extLst>
              <a:ext uri="{FF2B5EF4-FFF2-40B4-BE49-F238E27FC236}">
                <a16:creationId xmlns:a16="http://schemas.microsoft.com/office/drawing/2014/main" id="{522897E8-6637-4599-808C-A3A1C10D88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411" y="358205"/>
            <a:ext cx="2246961" cy="1281690"/>
          </a:xfrm>
          <a:prstGeom prst="rect">
            <a:avLst/>
          </a:prstGeom>
        </p:spPr>
      </p:pic>
      <p:sp>
        <p:nvSpPr>
          <p:cNvPr id="8" name="Rectangle 7">
            <a:extLst>
              <a:ext uri="{FF2B5EF4-FFF2-40B4-BE49-F238E27FC236}">
                <a16:creationId xmlns:a16="http://schemas.microsoft.com/office/drawing/2014/main" id="{E7031E4C-AFD2-44DA-814F-27F9061D7DF1}"/>
              </a:ext>
            </a:extLst>
          </p:cNvPr>
          <p:cNvSpPr/>
          <p:nvPr/>
        </p:nvSpPr>
        <p:spPr>
          <a:xfrm>
            <a:off x="458919" y="1814615"/>
            <a:ext cx="321741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7E84"/>
                </a:solidFill>
                <a:effectLst/>
                <a:uLnTx/>
                <a:uFillTx/>
                <a:latin typeface="Calibri Light" panose="020F0302020204030204"/>
                <a:ea typeface="+mn-ea"/>
                <a:cs typeface="+mn-cs"/>
              </a:rPr>
              <a:t>The Sub-Global Assessment Network </a:t>
            </a:r>
          </a:p>
        </p:txBody>
      </p:sp>
      <p:pic>
        <p:nvPicPr>
          <p:cNvPr id="185" name="Picture 184" descr="Logo&#10;&#10;Description automatically generated">
            <a:extLst>
              <a:ext uri="{FF2B5EF4-FFF2-40B4-BE49-F238E27FC236}">
                <a16:creationId xmlns:a16="http://schemas.microsoft.com/office/drawing/2014/main" id="{AC494982-DDC0-4B7E-8320-031C8C4884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4935" y="5897793"/>
            <a:ext cx="2243203" cy="853669"/>
          </a:xfrm>
          <a:prstGeom prst="rect">
            <a:avLst/>
          </a:prstGeom>
        </p:spPr>
      </p:pic>
      <p:sp>
        <p:nvSpPr>
          <p:cNvPr id="65" name="Rectangle: Rounded Corners 64">
            <a:extLst>
              <a:ext uri="{FF2B5EF4-FFF2-40B4-BE49-F238E27FC236}">
                <a16:creationId xmlns:a16="http://schemas.microsoft.com/office/drawing/2014/main" id="{B54A32F6-F837-4665-912B-26CC28543DAA}"/>
              </a:ext>
            </a:extLst>
          </p:cNvPr>
          <p:cNvSpPr/>
          <p:nvPr/>
        </p:nvSpPr>
        <p:spPr>
          <a:xfrm>
            <a:off x="4407664" y="1011406"/>
            <a:ext cx="2373085" cy="604523"/>
          </a:xfrm>
          <a:prstGeom prst="roundRect">
            <a:avLst>
              <a:gd name="adj" fmla="val 50000"/>
            </a:avLst>
          </a:prstGeom>
          <a:solidFill>
            <a:srgbClr val="AFCB27"/>
          </a:solidFill>
          <a:effectLst>
            <a:outerShdw dist="38100" algn="l" rotWithShape="0">
              <a:srgbClr val="43C959"/>
            </a:outerShdw>
          </a:effectLst>
        </p:spPr>
        <p:txBody>
          <a:bodyPr wrap="square" lIns="50400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Segoe UI"/>
                <a:cs typeface="Segoe UI"/>
              </a:rPr>
              <a:t>30/05/2022</a:t>
            </a:r>
            <a:endParaRPr kumimoji="0" lang="en-US" sz="1600" b="1"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endParaRPr>
          </a:p>
        </p:txBody>
      </p:sp>
      <p:cxnSp>
        <p:nvCxnSpPr>
          <p:cNvPr id="72" name="Straight Connector 71">
            <a:extLst>
              <a:ext uri="{FF2B5EF4-FFF2-40B4-BE49-F238E27FC236}">
                <a16:creationId xmlns:a16="http://schemas.microsoft.com/office/drawing/2014/main" id="{BF325075-C325-4101-929C-1B78122D6855}"/>
              </a:ext>
            </a:extLst>
          </p:cNvPr>
          <p:cNvCxnSpPr/>
          <p:nvPr/>
        </p:nvCxnSpPr>
        <p:spPr>
          <a:xfrm>
            <a:off x="7079368" y="1868762"/>
            <a:ext cx="5065711"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96EE168B-5C08-44B0-8A10-E71C9A1B667C}"/>
              </a:ext>
            </a:extLst>
          </p:cNvPr>
          <p:cNvSpPr/>
          <p:nvPr/>
        </p:nvSpPr>
        <p:spPr>
          <a:xfrm>
            <a:off x="7103180" y="1025495"/>
            <a:ext cx="4584699" cy="614400"/>
          </a:xfrm>
          <a:prstGeom prst="rect">
            <a:avLst/>
          </a:prstGeom>
        </p:spPr>
        <p:txBody>
          <a:bodyPr wrap="square" lIns="0" tIns="0" rIns="0" bIns="0" anchor="ctr" anchorCtr="0">
            <a:noAutofit/>
          </a:bodyPr>
          <a:lstStyle/>
          <a:p>
            <a:pPr>
              <a:defRPr/>
            </a:pPr>
            <a:r>
              <a:rPr kumimoji="0" lang="en-GB" sz="1800" b="0" i="1" u="none" strike="noStrike" kern="1200" cap="none" spc="0" normalizeH="0" baseline="0" noProof="0">
                <a:ln>
                  <a:noFill/>
                </a:ln>
                <a:solidFill>
                  <a:schemeClr val="bg1"/>
                </a:solidFill>
                <a:effectLst/>
                <a:uLnTx/>
                <a:uFillTx/>
                <a:latin typeface="Calibri Light" panose="020F0302020204030204"/>
                <a:ea typeface="+mn-ea"/>
                <a:cs typeface="Calibri Light"/>
              </a:rPr>
              <a:t>Webinar </a:t>
            </a:r>
            <a:r>
              <a:rPr lang="en-GB" i="1">
                <a:solidFill>
                  <a:schemeClr val="bg1"/>
                </a:solidFill>
                <a:latin typeface="Calibri Light" panose="020F0302020204030204"/>
                <a:cs typeface="Calibri Light"/>
              </a:rPr>
              <a:t>4</a:t>
            </a:r>
            <a:r>
              <a:rPr kumimoji="0" lang="en-GB" sz="1800" b="0" i="1" u="none" strike="noStrike" kern="1200" cap="none" spc="0" normalizeH="0" baseline="0" noProof="0">
                <a:ln>
                  <a:noFill/>
                </a:ln>
                <a:solidFill>
                  <a:schemeClr val="bg1"/>
                </a:solidFill>
                <a:effectLst/>
                <a:uLnTx/>
                <a:uFillTx/>
                <a:latin typeface="Calibri Light" panose="020F0302020204030204"/>
                <a:ea typeface="+mn-ea"/>
                <a:cs typeface="Calibri Light"/>
              </a:rPr>
              <a:t>. </a:t>
            </a:r>
            <a:r>
              <a:rPr lang="en-GB" i="1">
                <a:solidFill>
                  <a:schemeClr val="bg1"/>
                </a:solidFill>
                <a:latin typeface="Calibri Light" panose="020F0302020204030204"/>
                <a:cs typeface="Calibri Light"/>
              </a:rPr>
              <a:t>Global presentation of Ethiopia’s National Ecosystem Assessment </a:t>
            </a:r>
            <a:endParaRPr lang="en-US">
              <a:solidFill>
                <a:schemeClr val="bg1"/>
              </a:solidFill>
            </a:endParaRPr>
          </a:p>
        </p:txBody>
      </p:sp>
      <p:sp>
        <p:nvSpPr>
          <p:cNvPr id="86" name="Freeform 55">
            <a:extLst>
              <a:ext uri="{FF2B5EF4-FFF2-40B4-BE49-F238E27FC236}">
                <a16:creationId xmlns:a16="http://schemas.microsoft.com/office/drawing/2014/main" id="{B4EF849D-1BAE-4567-A93F-8C4780FEB41E}"/>
              </a:ext>
            </a:extLst>
          </p:cNvPr>
          <p:cNvSpPr>
            <a:spLocks noEditPoints="1"/>
          </p:cNvSpPr>
          <p:nvPr/>
        </p:nvSpPr>
        <p:spPr bwMode="auto">
          <a:xfrm>
            <a:off x="6529723" y="1190059"/>
            <a:ext cx="246133" cy="247216"/>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0 h 96"/>
              <a:gd name="T12" fmla="*/ 39 w 96"/>
              <a:gd name="T13" fmla="*/ 80 h 96"/>
              <a:gd name="T14" fmla="*/ 38 w 96"/>
              <a:gd name="T15" fmla="*/ 80 h 96"/>
              <a:gd name="T16" fmla="*/ 37 w 96"/>
              <a:gd name="T17" fmla="*/ 80 h 96"/>
              <a:gd name="T18" fmla="*/ 36 w 96"/>
              <a:gd name="T19" fmla="*/ 78 h 96"/>
              <a:gd name="T20" fmla="*/ 36 w 96"/>
              <a:gd name="T21" fmla="*/ 62 h 96"/>
              <a:gd name="T22" fmla="*/ 37 w 96"/>
              <a:gd name="T23" fmla="*/ 60 h 96"/>
              <a:gd name="T24" fmla="*/ 53 w 96"/>
              <a:gd name="T25" fmla="*/ 48 h 96"/>
              <a:gd name="T26" fmla="*/ 37 w 96"/>
              <a:gd name="T27" fmla="*/ 36 h 96"/>
              <a:gd name="T28" fmla="*/ 36 w 96"/>
              <a:gd name="T29" fmla="*/ 34 h 96"/>
              <a:gd name="T30" fmla="*/ 36 w 96"/>
              <a:gd name="T31" fmla="*/ 18 h 96"/>
              <a:gd name="T32" fmla="*/ 37 w 96"/>
              <a:gd name="T33" fmla="*/ 16 h 96"/>
              <a:gd name="T34" fmla="*/ 39 w 96"/>
              <a:gd name="T35" fmla="*/ 16 h 96"/>
              <a:gd name="T36" fmla="*/ 75 w 96"/>
              <a:gd name="T37" fmla="*/ 46 h 96"/>
              <a:gd name="T38" fmla="*/ 76 w 96"/>
              <a:gd name="T39" fmla="*/ 48 h 96"/>
              <a:gd name="T40" fmla="*/ 75 w 96"/>
              <a:gd name="T41"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D4BD5B4A-1446-459C-99F2-90DE8B18A133}"/>
              </a:ext>
            </a:extLst>
          </p:cNvPr>
          <p:cNvSpPr/>
          <p:nvPr/>
        </p:nvSpPr>
        <p:spPr>
          <a:xfrm>
            <a:off x="4454585" y="3238421"/>
            <a:ext cx="2373085" cy="604523"/>
          </a:xfrm>
          <a:prstGeom prst="roundRect">
            <a:avLst>
              <a:gd name="adj" fmla="val 50000"/>
            </a:avLst>
          </a:prstGeom>
          <a:solidFill>
            <a:srgbClr val="AFCB27"/>
          </a:solidFill>
          <a:effectLst>
            <a:outerShdw dist="38100" algn="l" rotWithShape="0">
              <a:srgbClr val="43C959"/>
            </a:outerShdw>
          </a:effectLst>
        </p:spPr>
        <p:txBody>
          <a:bodyPr wrap="square" lIns="50400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Segoe UI"/>
                <a:cs typeface="Segoe UI"/>
              </a:rPr>
              <a:t>07/2022</a:t>
            </a:r>
            <a:endParaRPr kumimoji="0" lang="en-US" sz="1600" b="1"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endParaRPr>
          </a:p>
        </p:txBody>
      </p:sp>
      <p:sp>
        <p:nvSpPr>
          <p:cNvPr id="19" name="Rectangle: Rounded Corners 18">
            <a:extLst>
              <a:ext uri="{FF2B5EF4-FFF2-40B4-BE49-F238E27FC236}">
                <a16:creationId xmlns:a16="http://schemas.microsoft.com/office/drawing/2014/main" id="{D43FFC69-033E-4A97-B6D9-B41D0C5BF335}"/>
              </a:ext>
            </a:extLst>
          </p:cNvPr>
          <p:cNvSpPr/>
          <p:nvPr/>
        </p:nvSpPr>
        <p:spPr>
          <a:xfrm>
            <a:off x="4454585" y="2091985"/>
            <a:ext cx="2373085" cy="604523"/>
          </a:xfrm>
          <a:prstGeom prst="roundRect">
            <a:avLst>
              <a:gd name="adj" fmla="val 50000"/>
            </a:avLst>
          </a:prstGeom>
          <a:solidFill>
            <a:srgbClr val="AFCB27"/>
          </a:solidFill>
          <a:effectLst>
            <a:outerShdw dist="38100" algn="l" rotWithShape="0">
              <a:srgbClr val="FFC50D"/>
            </a:outerShdw>
          </a:effectLst>
        </p:spPr>
        <p:txBody>
          <a:bodyPr wrap="square" lIns="50400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Segoe UI"/>
                <a:cs typeface="Segoe UI"/>
              </a:rPr>
              <a:t>08/06/2022</a:t>
            </a:r>
            <a:endParaRPr kumimoji="0" lang="en-US" sz="1600" b="1"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endParaRPr>
          </a:p>
        </p:txBody>
      </p:sp>
      <p:grpSp>
        <p:nvGrpSpPr>
          <p:cNvPr id="20" name="Group 19">
            <a:extLst>
              <a:ext uri="{FF2B5EF4-FFF2-40B4-BE49-F238E27FC236}">
                <a16:creationId xmlns:a16="http://schemas.microsoft.com/office/drawing/2014/main" id="{38B14112-0E6B-45C0-A7CF-F1D60E01C5F3}"/>
              </a:ext>
            </a:extLst>
          </p:cNvPr>
          <p:cNvGrpSpPr/>
          <p:nvPr/>
        </p:nvGrpSpPr>
        <p:grpSpPr>
          <a:xfrm>
            <a:off x="7126289" y="2966565"/>
            <a:ext cx="5065711" cy="1129212"/>
            <a:chOff x="4586514" y="1724298"/>
            <a:chExt cx="8606972" cy="1129212"/>
          </a:xfrm>
        </p:grpSpPr>
        <p:cxnSp>
          <p:nvCxnSpPr>
            <p:cNvPr id="21" name="Straight Connector 20">
              <a:extLst>
                <a:ext uri="{FF2B5EF4-FFF2-40B4-BE49-F238E27FC236}">
                  <a16:creationId xmlns:a16="http://schemas.microsoft.com/office/drawing/2014/main" id="{1729CE0D-51DC-4349-9236-2BB7C5B61058}"/>
                </a:ext>
              </a:extLst>
            </p:cNvPr>
            <p:cNvCxnSpPr/>
            <p:nvPr/>
          </p:nvCxnSpPr>
          <p:spPr>
            <a:xfrm>
              <a:off x="4586514" y="1724298"/>
              <a:ext cx="860697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4EE12D9-6F5D-42C5-937F-C68E08D20F5E}"/>
                </a:ext>
              </a:extLst>
            </p:cNvPr>
            <p:cNvCxnSpPr/>
            <p:nvPr/>
          </p:nvCxnSpPr>
          <p:spPr>
            <a:xfrm>
              <a:off x="4586514" y="2853510"/>
              <a:ext cx="860697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00ED42F-EAB7-4AEA-8F63-41EA9E3CEBBC}"/>
              </a:ext>
            </a:extLst>
          </p:cNvPr>
          <p:cNvSpPr/>
          <p:nvPr/>
        </p:nvSpPr>
        <p:spPr>
          <a:xfrm>
            <a:off x="7150101" y="2095399"/>
            <a:ext cx="4584699" cy="614400"/>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chemeClr val="bg1"/>
                </a:solidFill>
                <a:effectLst/>
                <a:uLnTx/>
                <a:uFillTx/>
                <a:latin typeface="Calibri Light" panose="020F0302020204030204"/>
                <a:ea typeface="+mn-ea"/>
                <a:cs typeface="Segoe UI"/>
              </a:rPr>
              <a:t>Webinar </a:t>
            </a:r>
            <a:r>
              <a:rPr lang="en-US" i="1">
                <a:solidFill>
                  <a:schemeClr val="bg1"/>
                </a:solidFill>
                <a:latin typeface="Calibri Light" panose="020F0302020204030204"/>
                <a:cs typeface="Segoe UI"/>
              </a:rPr>
              <a:t>5</a:t>
            </a:r>
            <a:r>
              <a:rPr kumimoji="0" lang="en-US" sz="1800" b="0" i="1" u="none" strike="noStrike" kern="1200" cap="none" spc="0" normalizeH="0" baseline="0" noProof="0">
                <a:ln>
                  <a:noFill/>
                </a:ln>
                <a:solidFill>
                  <a:schemeClr val="bg1"/>
                </a:solidFill>
                <a:effectLst/>
                <a:uLnTx/>
                <a:uFillTx/>
                <a:latin typeface="Calibri Light" panose="020F0302020204030204"/>
                <a:ea typeface="+mn-ea"/>
                <a:cs typeface="Segoe UI"/>
              </a:rPr>
              <a:t>. </a:t>
            </a:r>
            <a:r>
              <a:rPr kumimoji="0" lang="en-GB" sz="1800" b="0" i="1" u="none" strike="noStrike" kern="1200" cap="none" spc="0" normalizeH="0" baseline="0" noProof="0">
                <a:ln>
                  <a:noFill/>
                </a:ln>
                <a:solidFill>
                  <a:schemeClr val="bg1"/>
                </a:solidFill>
                <a:effectLst/>
                <a:uLnTx/>
                <a:uFillTx/>
                <a:latin typeface="Calibri Light" panose="020F0302020204030204"/>
                <a:ea typeface="+mn-ea"/>
                <a:cs typeface="Segoe UI"/>
              </a:rPr>
              <a:t>Brazilian national platform and assessments experience</a:t>
            </a:r>
            <a:endParaRPr kumimoji="0" lang="en-US" sz="1800" b="0" i="1" u="none" strike="noStrike" kern="1200" cap="none" spc="0" normalizeH="0" baseline="0" noProof="0">
              <a:ln>
                <a:noFill/>
              </a:ln>
              <a:solidFill>
                <a:schemeClr val="bg1"/>
              </a:solidFill>
              <a:effectLst/>
              <a:uLnTx/>
              <a:uFillTx/>
              <a:latin typeface="Calibri Light" panose="020F0302020204030204"/>
              <a:ea typeface="+mn-ea"/>
              <a:cs typeface="Segoe UI"/>
            </a:endParaRPr>
          </a:p>
        </p:txBody>
      </p:sp>
      <p:sp>
        <p:nvSpPr>
          <p:cNvPr id="24" name="Rectangle 23">
            <a:extLst>
              <a:ext uri="{FF2B5EF4-FFF2-40B4-BE49-F238E27FC236}">
                <a16:creationId xmlns:a16="http://schemas.microsoft.com/office/drawing/2014/main" id="{0A6ED1C0-EBE8-4B41-B012-EFF7C05A195A}"/>
              </a:ext>
            </a:extLst>
          </p:cNvPr>
          <p:cNvSpPr/>
          <p:nvPr/>
        </p:nvSpPr>
        <p:spPr>
          <a:xfrm>
            <a:off x="7126289" y="2163972"/>
            <a:ext cx="4584699" cy="614400"/>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1" u="none" strike="noStrike" kern="1200" cap="none" spc="0" normalizeH="0" baseline="0" noProof="0">
              <a:ln>
                <a:noFill/>
              </a:ln>
              <a:effectLst/>
              <a:uLnTx/>
              <a:uFillTx/>
              <a:latin typeface="Calibri Light" panose="020F0302020204030204"/>
              <a:cs typeface="Segoe UI" panose="020B0502040204020203" pitchFamily="34" charset="0"/>
            </a:endParaRPr>
          </a:p>
        </p:txBody>
      </p:sp>
      <p:sp>
        <p:nvSpPr>
          <p:cNvPr id="26" name="Rectangle 25">
            <a:extLst>
              <a:ext uri="{FF2B5EF4-FFF2-40B4-BE49-F238E27FC236}">
                <a16:creationId xmlns:a16="http://schemas.microsoft.com/office/drawing/2014/main" id="{C66B34F7-5BE8-4F70-90A7-BF5481F631E7}"/>
              </a:ext>
            </a:extLst>
          </p:cNvPr>
          <p:cNvSpPr/>
          <p:nvPr/>
        </p:nvSpPr>
        <p:spPr>
          <a:xfrm>
            <a:off x="7150101" y="3219788"/>
            <a:ext cx="4584699" cy="614400"/>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chemeClr val="bg1"/>
                </a:solidFill>
                <a:effectLst/>
                <a:uLnTx/>
                <a:uFillTx/>
                <a:latin typeface="Calibri Light" panose="020F0302020204030204"/>
                <a:ea typeface="+mn-ea"/>
                <a:cs typeface="Segoe UI"/>
              </a:rPr>
              <a:t>Webinar </a:t>
            </a:r>
            <a:r>
              <a:rPr lang="en-US" i="1">
                <a:solidFill>
                  <a:schemeClr val="bg1"/>
                </a:solidFill>
                <a:latin typeface="Calibri Light" panose="020F0302020204030204"/>
                <a:cs typeface="Segoe UI"/>
              </a:rPr>
              <a:t>6</a:t>
            </a:r>
            <a:r>
              <a:rPr kumimoji="0" lang="en-US" sz="1800" b="0" i="1" u="none" strike="noStrike" kern="1200" cap="none" spc="0" normalizeH="0" baseline="0" noProof="0">
                <a:ln>
                  <a:noFill/>
                </a:ln>
                <a:solidFill>
                  <a:schemeClr val="bg1"/>
                </a:solidFill>
                <a:effectLst/>
                <a:uLnTx/>
                <a:uFillTx/>
                <a:latin typeface="Calibri Light" panose="020F0302020204030204"/>
                <a:ea typeface="+mn-ea"/>
                <a:cs typeface="Segoe UI"/>
              </a:rPr>
              <a:t>. </a:t>
            </a:r>
            <a:r>
              <a:rPr kumimoji="0" lang="en-GB" sz="1800" b="0" i="1" u="none" strike="noStrike" kern="1200" cap="none" spc="0" normalizeH="0" baseline="0" noProof="0">
                <a:ln>
                  <a:noFill/>
                </a:ln>
                <a:solidFill>
                  <a:schemeClr val="bg1"/>
                </a:solidFill>
                <a:effectLst/>
                <a:uLnTx/>
                <a:uFillTx/>
                <a:latin typeface="Calibri Light" panose="020F0302020204030204"/>
                <a:ea typeface="+mn-ea"/>
                <a:cs typeface="Segoe UI"/>
              </a:rPr>
              <a:t>Launch of the National Biodiversity Platform Guidebook by UFZ</a:t>
            </a:r>
            <a:endParaRPr kumimoji="0" lang="en-US" sz="1800" b="0" i="1" u="none" strike="noStrike" kern="1200" cap="none" spc="0" normalizeH="0" baseline="0" noProof="0">
              <a:ln>
                <a:noFill/>
              </a:ln>
              <a:solidFill>
                <a:schemeClr val="bg1"/>
              </a:solidFill>
              <a:effectLst/>
              <a:uLnTx/>
              <a:uFillTx/>
              <a:latin typeface="Calibri Light" panose="020F0302020204030204"/>
              <a:ea typeface="+mn-ea"/>
              <a:cs typeface="Segoe UI"/>
            </a:endParaRPr>
          </a:p>
        </p:txBody>
      </p:sp>
      <p:sp>
        <p:nvSpPr>
          <p:cNvPr id="27" name="Rectangle 26">
            <a:extLst>
              <a:ext uri="{FF2B5EF4-FFF2-40B4-BE49-F238E27FC236}">
                <a16:creationId xmlns:a16="http://schemas.microsoft.com/office/drawing/2014/main" id="{3DCE1196-3E08-48D2-BADE-98376B2AEED9}"/>
              </a:ext>
            </a:extLst>
          </p:cNvPr>
          <p:cNvSpPr/>
          <p:nvPr/>
        </p:nvSpPr>
        <p:spPr>
          <a:xfrm>
            <a:off x="243024" y="4868579"/>
            <a:ext cx="1824601"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Light" panose="020F0302020204030204"/>
                <a:ea typeface="+mn-ea"/>
                <a:cs typeface="+mn-cs"/>
              </a:rPr>
              <a:t>Join the network and stay up to date with upcoming events </a:t>
            </a:r>
          </a:p>
        </p:txBody>
      </p:sp>
      <p:sp>
        <p:nvSpPr>
          <p:cNvPr id="28" name="Freeform 55">
            <a:extLst>
              <a:ext uri="{FF2B5EF4-FFF2-40B4-BE49-F238E27FC236}">
                <a16:creationId xmlns:a16="http://schemas.microsoft.com/office/drawing/2014/main" id="{C8F6D1D7-1F9B-4877-80A4-25DDE1A2AA0B}"/>
              </a:ext>
            </a:extLst>
          </p:cNvPr>
          <p:cNvSpPr>
            <a:spLocks noEditPoints="1"/>
          </p:cNvSpPr>
          <p:nvPr/>
        </p:nvSpPr>
        <p:spPr bwMode="auto">
          <a:xfrm>
            <a:off x="6524590" y="2270639"/>
            <a:ext cx="246133" cy="247216"/>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0 h 96"/>
              <a:gd name="T12" fmla="*/ 39 w 96"/>
              <a:gd name="T13" fmla="*/ 80 h 96"/>
              <a:gd name="T14" fmla="*/ 38 w 96"/>
              <a:gd name="T15" fmla="*/ 80 h 96"/>
              <a:gd name="T16" fmla="*/ 37 w 96"/>
              <a:gd name="T17" fmla="*/ 80 h 96"/>
              <a:gd name="T18" fmla="*/ 36 w 96"/>
              <a:gd name="T19" fmla="*/ 78 h 96"/>
              <a:gd name="T20" fmla="*/ 36 w 96"/>
              <a:gd name="T21" fmla="*/ 62 h 96"/>
              <a:gd name="T22" fmla="*/ 37 w 96"/>
              <a:gd name="T23" fmla="*/ 60 h 96"/>
              <a:gd name="T24" fmla="*/ 53 w 96"/>
              <a:gd name="T25" fmla="*/ 48 h 96"/>
              <a:gd name="T26" fmla="*/ 37 w 96"/>
              <a:gd name="T27" fmla="*/ 36 h 96"/>
              <a:gd name="T28" fmla="*/ 36 w 96"/>
              <a:gd name="T29" fmla="*/ 34 h 96"/>
              <a:gd name="T30" fmla="*/ 36 w 96"/>
              <a:gd name="T31" fmla="*/ 18 h 96"/>
              <a:gd name="T32" fmla="*/ 37 w 96"/>
              <a:gd name="T33" fmla="*/ 16 h 96"/>
              <a:gd name="T34" fmla="*/ 39 w 96"/>
              <a:gd name="T35" fmla="*/ 16 h 96"/>
              <a:gd name="T36" fmla="*/ 75 w 96"/>
              <a:gd name="T37" fmla="*/ 46 h 96"/>
              <a:gd name="T38" fmla="*/ 76 w 96"/>
              <a:gd name="T39" fmla="*/ 48 h 96"/>
              <a:gd name="T40" fmla="*/ 75 w 96"/>
              <a:gd name="T41"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55">
            <a:extLst>
              <a:ext uri="{FF2B5EF4-FFF2-40B4-BE49-F238E27FC236}">
                <a16:creationId xmlns:a16="http://schemas.microsoft.com/office/drawing/2014/main" id="{ACFB45C7-84C2-411F-A5C8-E384B921EB4B}"/>
              </a:ext>
            </a:extLst>
          </p:cNvPr>
          <p:cNvSpPr>
            <a:spLocks noEditPoints="1"/>
          </p:cNvSpPr>
          <p:nvPr/>
        </p:nvSpPr>
        <p:spPr bwMode="auto">
          <a:xfrm>
            <a:off x="6552500" y="3417074"/>
            <a:ext cx="246133" cy="247216"/>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0 h 96"/>
              <a:gd name="T12" fmla="*/ 39 w 96"/>
              <a:gd name="T13" fmla="*/ 80 h 96"/>
              <a:gd name="T14" fmla="*/ 38 w 96"/>
              <a:gd name="T15" fmla="*/ 80 h 96"/>
              <a:gd name="T16" fmla="*/ 37 w 96"/>
              <a:gd name="T17" fmla="*/ 80 h 96"/>
              <a:gd name="T18" fmla="*/ 36 w 96"/>
              <a:gd name="T19" fmla="*/ 78 h 96"/>
              <a:gd name="T20" fmla="*/ 36 w 96"/>
              <a:gd name="T21" fmla="*/ 62 h 96"/>
              <a:gd name="T22" fmla="*/ 37 w 96"/>
              <a:gd name="T23" fmla="*/ 60 h 96"/>
              <a:gd name="T24" fmla="*/ 53 w 96"/>
              <a:gd name="T25" fmla="*/ 48 h 96"/>
              <a:gd name="T26" fmla="*/ 37 w 96"/>
              <a:gd name="T27" fmla="*/ 36 h 96"/>
              <a:gd name="T28" fmla="*/ 36 w 96"/>
              <a:gd name="T29" fmla="*/ 34 h 96"/>
              <a:gd name="T30" fmla="*/ 36 w 96"/>
              <a:gd name="T31" fmla="*/ 18 h 96"/>
              <a:gd name="T32" fmla="*/ 37 w 96"/>
              <a:gd name="T33" fmla="*/ 16 h 96"/>
              <a:gd name="T34" fmla="*/ 39 w 96"/>
              <a:gd name="T35" fmla="*/ 16 h 96"/>
              <a:gd name="T36" fmla="*/ 75 w 96"/>
              <a:gd name="T37" fmla="*/ 46 h 96"/>
              <a:gd name="T38" fmla="*/ 76 w 96"/>
              <a:gd name="T39" fmla="*/ 48 h 96"/>
              <a:gd name="T40" fmla="*/ 75 w 96"/>
              <a:gd name="T41"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E4840C1-BBDC-A996-C959-CCBFA53EF361}"/>
              </a:ext>
            </a:extLst>
          </p:cNvPr>
          <p:cNvSpPr txBox="1"/>
          <p:nvPr/>
        </p:nvSpPr>
        <p:spPr>
          <a:xfrm rot="19620000">
            <a:off x="3985984" y="1006939"/>
            <a:ext cx="1089660" cy="369332"/>
          </a:xfrm>
          <a:prstGeom prst="rect">
            <a:avLst/>
          </a:prstGeom>
          <a:solidFill>
            <a:schemeClr val="accent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latin typeface="+mj-lt"/>
              </a:rPr>
              <a:t>Delivered</a:t>
            </a:r>
            <a:endParaRPr lang="en-GB">
              <a:solidFill>
                <a:schemeClr val="bg1"/>
              </a:solidFill>
              <a:latin typeface="+mj-lt"/>
              <a:cs typeface="Calibri Light"/>
            </a:endParaRPr>
          </a:p>
        </p:txBody>
      </p:sp>
    </p:spTree>
    <p:extLst>
      <p:ext uri="{BB962C8B-B14F-4D97-AF65-F5344CB8AC3E}">
        <p14:creationId xmlns:p14="http://schemas.microsoft.com/office/powerpoint/2010/main" val="3392893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159FB3-F8D0-4EC9-BB29-776F8DE540C0}"/>
              </a:ext>
            </a:extLst>
          </p:cNvPr>
          <p:cNvSpPr txBox="1">
            <a:spLocks/>
          </p:cNvSpPr>
          <p:nvPr/>
        </p:nvSpPr>
        <p:spPr>
          <a:xfrm>
            <a:off x="990600" y="9927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8800" b="0" i="1" u="none" strike="noStrike" kern="1200" cap="none" spc="0" normalizeH="0" baseline="0" noProof="0">
              <a:ln>
                <a:noFill/>
              </a:ln>
              <a:solidFill>
                <a:prstClr val="white"/>
              </a:solidFill>
              <a:effectLst/>
              <a:uLnTx/>
              <a:uFillTx/>
              <a:latin typeface="Calibri Light" panose="020F0302020204030204"/>
              <a:ea typeface="+mj-ea"/>
              <a:cs typeface="+mj-cs"/>
            </a:endParaRPr>
          </a:p>
        </p:txBody>
      </p:sp>
      <p:sp>
        <p:nvSpPr>
          <p:cNvPr id="7" name="Title 1">
            <a:extLst>
              <a:ext uri="{FF2B5EF4-FFF2-40B4-BE49-F238E27FC236}">
                <a16:creationId xmlns:a16="http://schemas.microsoft.com/office/drawing/2014/main" id="{793FECC3-AE80-4CBA-B428-74BD9BB8091F}"/>
              </a:ext>
            </a:extLst>
          </p:cNvPr>
          <p:cNvSpPr txBox="1">
            <a:spLocks/>
          </p:cNvSpPr>
          <p:nvPr/>
        </p:nvSpPr>
        <p:spPr>
          <a:xfrm>
            <a:off x="514350" y="1755173"/>
            <a:ext cx="10991850" cy="440655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000" b="0" i="0" u="none" strike="noStrike" kern="1200" cap="none" spc="0" normalizeH="0" baseline="0" noProof="0">
                <a:ln>
                  <a:noFill/>
                </a:ln>
                <a:solidFill>
                  <a:srgbClr val="007E84"/>
                </a:solidFill>
                <a:effectLst/>
                <a:uLnTx/>
                <a:uFillTx/>
                <a:latin typeface="Calibri Light" panose="020F0302020204030204"/>
                <a:ea typeface="+mj-ea"/>
                <a:cs typeface="+mj-cs"/>
              </a:rPr>
              <a:t>2.	Setting Communications Outcomes and Objectives</a:t>
            </a:r>
            <a:endParaRPr kumimoji="0" lang="en-GB" sz="6000" b="0" i="0" u="none" strike="noStrike" kern="1200" cap="none" spc="0" normalizeH="0" baseline="0" noProof="0">
              <a:ln>
                <a:noFill/>
              </a:ln>
              <a:solidFill>
                <a:srgbClr val="007E84"/>
              </a:solidFill>
              <a:effectLst/>
              <a:uLnTx/>
              <a:uFillTx/>
              <a:latin typeface="Calibri Light" panose="020F0302020204030204"/>
              <a:ea typeface="+mj-ea"/>
              <a:cs typeface="Calibri Light"/>
            </a:endParaRPr>
          </a:p>
        </p:txBody>
      </p:sp>
      <p:sp>
        <p:nvSpPr>
          <p:cNvPr id="9" name="Rectangle 8">
            <a:extLst>
              <a:ext uri="{FF2B5EF4-FFF2-40B4-BE49-F238E27FC236}">
                <a16:creationId xmlns:a16="http://schemas.microsoft.com/office/drawing/2014/main" id="{179A8D3C-3661-4131-89FB-809B4F231B47}"/>
              </a:ext>
            </a:extLst>
          </p:cNvPr>
          <p:cNvSpPr/>
          <p:nvPr/>
        </p:nvSpPr>
        <p:spPr>
          <a:xfrm>
            <a:off x="0" y="3708627"/>
            <a:ext cx="7256755" cy="133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2A58758-4FF0-4E1D-9792-A50FA914B3A8}"/>
              </a:ext>
            </a:extLst>
          </p:cNvPr>
          <p:cNvSpPr/>
          <p:nvPr/>
        </p:nvSpPr>
        <p:spPr>
          <a:xfrm>
            <a:off x="7256755" y="3708627"/>
            <a:ext cx="2590800" cy="133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F4BBF2-4E44-4187-BFE4-03353D2C4E7B}"/>
              </a:ext>
            </a:extLst>
          </p:cNvPr>
          <p:cNvSpPr txBox="1">
            <a:spLocks/>
          </p:cNvSpPr>
          <p:nvPr/>
        </p:nvSpPr>
        <p:spPr>
          <a:xfrm>
            <a:off x="202364" y="1755173"/>
            <a:ext cx="10058400" cy="230291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defRPr/>
            </a:pPr>
            <a:r>
              <a:rPr lang="en-GB" b="1">
                <a:solidFill>
                  <a:schemeClr val="bg1"/>
                </a:solidFill>
                <a:ea typeface="+mj-lt"/>
                <a:cs typeface="+mj-lt"/>
              </a:rPr>
              <a:t>Brazilian Platform on Biodiversity and Ecosystem Services – BPBES</a:t>
            </a:r>
            <a:endParaRPr lang="en-US" sz="4400" b="1" i="0" u="none" strike="noStrike" kern="1200" cap="none" spc="0" normalizeH="0" baseline="0" noProof="0">
              <a:ln>
                <a:noFill/>
              </a:ln>
              <a:solidFill>
                <a:schemeClr val="bg1"/>
              </a:solidFill>
              <a:effectLst/>
              <a:uLnTx/>
              <a:uFillTx/>
              <a:ea typeface="+mj-lt"/>
              <a:cs typeface="+mj-lt"/>
            </a:endParaRPr>
          </a:p>
        </p:txBody>
      </p:sp>
      <p:pic>
        <p:nvPicPr>
          <p:cNvPr id="11" name="Picture 10" descr="Logo&#10;&#10;Description automatically generated">
            <a:extLst>
              <a:ext uri="{FF2B5EF4-FFF2-40B4-BE49-F238E27FC236}">
                <a16:creationId xmlns:a16="http://schemas.microsoft.com/office/drawing/2014/main" id="{9C9484EB-C3B4-41D4-9966-B99DEF00C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8777" y="5933306"/>
            <a:ext cx="2243203" cy="853669"/>
          </a:xfrm>
          <a:prstGeom prst="rect">
            <a:avLst/>
          </a:prstGeom>
        </p:spPr>
      </p:pic>
      <p:sp>
        <p:nvSpPr>
          <p:cNvPr id="8" name="Title 1">
            <a:extLst>
              <a:ext uri="{FF2B5EF4-FFF2-40B4-BE49-F238E27FC236}">
                <a16:creationId xmlns:a16="http://schemas.microsoft.com/office/drawing/2014/main" id="{DE23B5E4-F665-4804-B66D-DF2E83DFC0D2}"/>
              </a:ext>
            </a:extLst>
          </p:cNvPr>
          <p:cNvSpPr txBox="1">
            <a:spLocks/>
          </p:cNvSpPr>
          <p:nvPr/>
        </p:nvSpPr>
        <p:spPr>
          <a:xfrm>
            <a:off x="202364" y="3988486"/>
            <a:ext cx="10058400" cy="230291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s-419">
                <a:solidFill>
                  <a:schemeClr val="bg1"/>
                </a:solidFill>
                <a:ea typeface="+mj-lt"/>
                <a:cs typeface="+mj-lt"/>
              </a:rPr>
              <a:t>Prof. Carlos A. </a:t>
            </a:r>
            <a:r>
              <a:rPr lang="es-419" err="1">
                <a:solidFill>
                  <a:schemeClr val="bg1"/>
                </a:solidFill>
                <a:ea typeface="+mj-lt"/>
                <a:cs typeface="+mj-lt"/>
              </a:rPr>
              <a:t>Joly</a:t>
            </a:r>
            <a:endParaRPr lang="es-419">
              <a:solidFill>
                <a:schemeClr val="bg1"/>
              </a:solidFill>
              <a:ea typeface="+mj-lt"/>
              <a:cs typeface="+mj-lt"/>
            </a:endParaRPr>
          </a:p>
          <a:p>
            <a:pPr>
              <a:lnSpc>
                <a:spcPct val="0"/>
              </a:lnSpc>
              <a:spcBef>
                <a:spcPts val="0"/>
              </a:spcBef>
              <a:defRPr/>
            </a:pPr>
            <a:endParaRPr lang="es-419">
              <a:solidFill>
                <a:schemeClr val="bg1"/>
              </a:solidFill>
              <a:ea typeface="+mj-lt"/>
              <a:cs typeface="+mj-lt"/>
            </a:endParaRPr>
          </a:p>
          <a:p>
            <a:pPr>
              <a:defRPr/>
            </a:pPr>
            <a:r>
              <a:rPr lang="es-419" sz="3600">
                <a:solidFill>
                  <a:schemeClr val="bg1"/>
                </a:solidFill>
                <a:ea typeface="+mj-lt"/>
                <a:cs typeface="+mj-lt"/>
              </a:rPr>
              <a:t>BPBES </a:t>
            </a:r>
            <a:r>
              <a:rPr lang="es-419" sz="3600" err="1">
                <a:solidFill>
                  <a:schemeClr val="bg1"/>
                </a:solidFill>
                <a:ea typeface="+mj-lt"/>
                <a:cs typeface="+mj-lt"/>
              </a:rPr>
              <a:t>Chairman</a:t>
            </a:r>
            <a:r>
              <a:rPr lang="es-419" sz="3600">
                <a:solidFill>
                  <a:schemeClr val="bg1"/>
                </a:solidFill>
                <a:ea typeface="+mj-lt"/>
                <a:cs typeface="+mj-lt"/>
              </a:rPr>
              <a:t> </a:t>
            </a:r>
            <a:endParaRPr lang="en-US" sz="3600">
              <a:solidFill>
                <a:schemeClr val="bg1"/>
              </a:solidFill>
              <a:ea typeface="+mj-lt"/>
              <a:cs typeface="+mj-lt"/>
            </a:endParaRPr>
          </a:p>
          <a:p>
            <a:pPr>
              <a:defRPr/>
            </a:pPr>
            <a:r>
              <a:rPr lang="es-419" sz="3600">
                <a:solidFill>
                  <a:schemeClr val="bg1"/>
                </a:solidFill>
                <a:ea typeface="+mj-lt"/>
                <a:cs typeface="+mj-lt"/>
              </a:rPr>
              <a:t>IPBES </a:t>
            </a:r>
            <a:r>
              <a:rPr lang="es-419" sz="3600" err="1">
                <a:solidFill>
                  <a:schemeClr val="bg1"/>
                </a:solidFill>
                <a:ea typeface="+mj-lt"/>
                <a:cs typeface="+mj-lt"/>
              </a:rPr>
              <a:t>Capacity</a:t>
            </a:r>
            <a:r>
              <a:rPr lang="es-419" sz="3600">
                <a:solidFill>
                  <a:schemeClr val="bg1"/>
                </a:solidFill>
                <a:ea typeface="+mj-lt"/>
                <a:cs typeface="+mj-lt"/>
              </a:rPr>
              <a:t> </a:t>
            </a:r>
            <a:r>
              <a:rPr lang="es-419" sz="3600" err="1">
                <a:solidFill>
                  <a:schemeClr val="bg1"/>
                </a:solidFill>
                <a:ea typeface="+mj-lt"/>
                <a:cs typeface="+mj-lt"/>
              </a:rPr>
              <a:t>Building</a:t>
            </a:r>
            <a:r>
              <a:rPr lang="es-419" sz="3600">
                <a:solidFill>
                  <a:schemeClr val="bg1"/>
                </a:solidFill>
                <a:ea typeface="+mj-lt"/>
                <a:cs typeface="+mj-lt"/>
              </a:rPr>
              <a:t> </a:t>
            </a:r>
            <a:r>
              <a:rPr lang="es-419" sz="3600" err="1">
                <a:solidFill>
                  <a:schemeClr val="bg1"/>
                </a:solidFill>
                <a:ea typeface="+mj-lt"/>
                <a:cs typeface="+mj-lt"/>
              </a:rPr>
              <a:t>Task</a:t>
            </a:r>
            <a:r>
              <a:rPr lang="es-419" sz="3600">
                <a:solidFill>
                  <a:schemeClr val="bg1"/>
                </a:solidFill>
                <a:ea typeface="+mj-lt"/>
                <a:cs typeface="+mj-lt"/>
              </a:rPr>
              <a:t> </a:t>
            </a:r>
            <a:r>
              <a:rPr lang="es-419" sz="3600" err="1">
                <a:solidFill>
                  <a:schemeClr val="bg1"/>
                </a:solidFill>
                <a:ea typeface="+mj-lt"/>
                <a:cs typeface="+mj-lt"/>
              </a:rPr>
              <a:t>Force</a:t>
            </a:r>
            <a:endParaRPr lang="en-US" sz="3600">
              <a:solidFill>
                <a:schemeClr val="bg1"/>
              </a:solidFill>
              <a:cs typeface="Calibri Light"/>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GB" sz="3200" b="1" i="0" u="none" strike="noStrike" kern="1200" cap="none" spc="0" normalizeH="0" baseline="0" noProof="0">
              <a:ln>
                <a:noFill/>
              </a:ln>
              <a:effectLst/>
              <a:uLnTx/>
              <a:uFillTx/>
              <a:latin typeface="Calibri Light" panose="020F0302020204030204"/>
              <a:cs typeface="Calibri Light"/>
            </a:endParaRPr>
          </a:p>
        </p:txBody>
      </p:sp>
    </p:spTree>
    <p:extLst>
      <p:ext uri="{BB962C8B-B14F-4D97-AF65-F5344CB8AC3E}">
        <p14:creationId xmlns:p14="http://schemas.microsoft.com/office/powerpoint/2010/main" val="1813597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76338" cy="6868856"/>
          </a:xfrm>
          <a:prstGeom prst="rect">
            <a:avLst/>
          </a:prstGeom>
        </p:spPr>
      </p:pic>
      <p:sp>
        <p:nvSpPr>
          <p:cNvPr id="2" name="CaixaDeTexto 1"/>
          <p:cNvSpPr txBox="1"/>
          <p:nvPr/>
        </p:nvSpPr>
        <p:spPr>
          <a:xfrm>
            <a:off x="3352089" y="4451936"/>
            <a:ext cx="4553528" cy="738664"/>
          </a:xfrm>
          <a:prstGeom prst="rect">
            <a:avLst/>
          </a:prstGeom>
          <a:noFill/>
        </p:spPr>
        <p:txBody>
          <a:bodyPr wrap="square" rtlCol="0">
            <a:spAutoFit/>
          </a:bodyPr>
          <a:lstStyle/>
          <a:p>
            <a:pPr algn="r"/>
            <a:r>
              <a:rPr lang="pt-BR" sz="2400" b="1">
                <a:solidFill>
                  <a:schemeClr val="tx2"/>
                </a:solidFill>
              </a:rPr>
              <a:t>Prof. Carlos A. Joly</a:t>
            </a:r>
          </a:p>
          <a:p>
            <a:pPr algn="ctr"/>
            <a:r>
              <a:rPr lang="en-GB" b="1">
                <a:solidFill>
                  <a:schemeClr val="tx2"/>
                </a:solidFill>
              </a:rPr>
              <a:t>                                   Chair </a:t>
            </a:r>
          </a:p>
        </p:txBody>
      </p:sp>
      <p:pic>
        <p:nvPicPr>
          <p:cNvPr id="4" name="Imagem 3">
            <a:extLst>
              <a:ext uri="{FF2B5EF4-FFF2-40B4-BE49-F238E27FC236}">
                <a16:creationId xmlns:a16="http://schemas.microsoft.com/office/drawing/2014/main" id="{A84DAE30-032E-41FB-D0A5-E70D5F24CE16}"/>
              </a:ext>
            </a:extLst>
          </p:cNvPr>
          <p:cNvPicPr>
            <a:picLocks noChangeAspect="1"/>
          </p:cNvPicPr>
          <p:nvPr/>
        </p:nvPicPr>
        <p:blipFill>
          <a:blip r:embed="rId3"/>
          <a:stretch>
            <a:fillRect/>
          </a:stretch>
        </p:blipFill>
        <p:spPr>
          <a:xfrm>
            <a:off x="0" y="446110"/>
            <a:ext cx="12192000" cy="4036219"/>
          </a:xfrm>
          <a:prstGeom prst="rect">
            <a:avLst/>
          </a:prstGeom>
        </p:spPr>
      </p:pic>
    </p:spTree>
    <p:extLst>
      <p:ext uri="{BB962C8B-B14F-4D97-AF65-F5344CB8AC3E}">
        <p14:creationId xmlns:p14="http://schemas.microsoft.com/office/powerpoint/2010/main" val="3043602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31650"/>
            <a:ext cx="8229600" cy="1143000"/>
          </a:xfrm>
        </p:spPr>
        <p:txBody>
          <a:bodyPr>
            <a:normAutofit fontScale="90000"/>
          </a:bodyPr>
          <a:lstStyle/>
          <a:p>
            <a:r>
              <a:rPr lang="en-US" b="1">
                <a:solidFill>
                  <a:schemeClr val="tx2"/>
                </a:solidFill>
              </a:rPr>
              <a:t>The Brazilian Platform on Biodiversity and Ecosystem Services - BPBES</a:t>
            </a:r>
          </a:p>
        </p:txBody>
      </p:sp>
      <p:sp>
        <p:nvSpPr>
          <p:cNvPr id="3" name="Content Placeholder 2"/>
          <p:cNvSpPr>
            <a:spLocks noGrp="1"/>
          </p:cNvSpPr>
          <p:nvPr>
            <p:ph idx="1"/>
          </p:nvPr>
        </p:nvSpPr>
        <p:spPr>
          <a:xfrm>
            <a:off x="1981200" y="2098954"/>
            <a:ext cx="8686800" cy="4525963"/>
          </a:xfrm>
        </p:spPr>
        <p:txBody>
          <a:bodyPr>
            <a:normAutofit/>
          </a:bodyPr>
          <a:lstStyle/>
          <a:p>
            <a:r>
              <a:rPr lang="en-US" sz="3600"/>
              <a:t>Launched in </a:t>
            </a:r>
            <a:r>
              <a:rPr lang="en-US" sz="3600" b="1"/>
              <a:t>2015 </a:t>
            </a:r>
            <a:r>
              <a:rPr lang="en-US" sz="3600"/>
              <a:t>as an IPBES-like platform</a:t>
            </a:r>
          </a:p>
          <a:p>
            <a:r>
              <a:rPr lang="en-US" sz="3600" b="1"/>
              <a:t>Bottom-up</a:t>
            </a:r>
            <a:r>
              <a:rPr lang="en-US" sz="3600"/>
              <a:t> initiative promoted by </a:t>
            </a:r>
            <a:r>
              <a:rPr lang="en-US" sz="3600" b="1"/>
              <a:t>scientists</a:t>
            </a:r>
          </a:p>
          <a:p>
            <a:r>
              <a:rPr lang="en-GB" sz="3600"/>
              <a:t>Funded by the Brazilian Science Council and the BIOTA/FAPESP Program</a:t>
            </a:r>
          </a:p>
          <a:p>
            <a:r>
              <a:rPr lang="en-GB" sz="3600" b="1"/>
              <a:t>Independent</a:t>
            </a:r>
            <a:r>
              <a:rPr lang="en-GB" sz="3600"/>
              <a:t> from the government</a:t>
            </a:r>
          </a:p>
        </p:txBody>
      </p:sp>
    </p:spTree>
    <p:extLst>
      <p:ext uri="{BB962C8B-B14F-4D97-AF65-F5344CB8AC3E}">
        <p14:creationId xmlns:p14="http://schemas.microsoft.com/office/powerpoint/2010/main" val="33018195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1_Office Theme">
  <a:themeElements>
    <a:clrScheme name="NEA Brand Colour">
      <a:dk1>
        <a:srgbClr val="007E84"/>
      </a:dk1>
      <a:lt1>
        <a:sysClr val="window" lastClr="FFFFFF"/>
      </a:lt1>
      <a:dk2>
        <a:srgbClr val="AFCB27"/>
      </a:dk2>
      <a:lt2>
        <a:srgbClr val="E7E6E6"/>
      </a:lt2>
      <a:accent1>
        <a:srgbClr val="009BD9"/>
      </a:accent1>
      <a:accent2>
        <a:srgbClr val="E5A100"/>
      </a:accent2>
      <a:accent3>
        <a:srgbClr val="B4B4B4"/>
      </a:accent3>
      <a:accent4>
        <a:srgbClr val="86631E"/>
      </a:accent4>
      <a:accent5>
        <a:srgbClr val="575756"/>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6C533B449075438744B57991855D63" ma:contentTypeVersion="16" ma:contentTypeDescription="Create a new document." ma:contentTypeScope="" ma:versionID="069f89175d78076488de5dd03403550d">
  <xsd:schema xmlns:xsd="http://www.w3.org/2001/XMLSchema" xmlns:xs="http://www.w3.org/2001/XMLSchema" xmlns:p="http://schemas.microsoft.com/office/2006/metadata/properties" xmlns:ns2="b4f87f36-f9f3-4753-b095-5a0c122f0a4e" xmlns:ns3="988828e2-e93a-4802-b548-f32cd527b975" targetNamespace="http://schemas.microsoft.com/office/2006/metadata/properties" ma:root="true" ma:fieldsID="e19d053c57d42bb57d4cc30f1bb43890" ns2:_="" ns3:_="">
    <xsd:import namespace="b4f87f36-f9f3-4753-b095-5a0c122f0a4e"/>
    <xsd:import namespace="988828e2-e93a-4802-b548-f32cd527b97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f87f36-f9f3-4753-b095-5a0c122f0a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d29fe91-dcf4-43ec-bf40-197c5b5df0f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88828e2-e93a-4802-b548-f32cd527b97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dbf547b-e4aa-4d53-aba3-2d0059222d6f}" ma:internalName="TaxCatchAll" ma:showField="CatchAllData" ma:web="988828e2-e93a-4802-b548-f32cd527b9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88828e2-e93a-4802-b548-f32cd527b975" xsi:nil="true"/>
    <lcf76f155ced4ddcb4097134ff3c332f xmlns="b4f87f36-f9f3-4753-b095-5a0c122f0a4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073CEA-79CB-4DD9-B685-3F7C56D91012}">
  <ds:schemaRefs>
    <ds:schemaRef ds:uri="988828e2-e93a-4802-b548-f32cd527b975"/>
    <ds:schemaRef ds:uri="b4f87f36-f9f3-4753-b095-5a0c122f0a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33D45CA-2FFD-4423-9F05-3A79A1216A58}">
  <ds:schemaRefs>
    <ds:schemaRef ds:uri="988828e2-e93a-4802-b548-f32cd527b975"/>
    <ds:schemaRef ds:uri="b4f87f36-f9f3-4753-b095-5a0c122f0a4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31B5FED-593F-4557-8E72-170F05984B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43</Slides>
  <Notes>16</Notes>
  <HiddenSlides>0</HiddenSlides>
  <ScaleCrop>false</ScaleCrop>
  <HeadingPairs>
    <vt:vector size="4" baseType="variant">
      <vt:variant>
        <vt:lpstr>Theme</vt:lpstr>
      </vt:variant>
      <vt:variant>
        <vt:i4>6</vt:i4>
      </vt:variant>
      <vt:variant>
        <vt:lpstr>Slide Titles</vt:lpstr>
      </vt:variant>
      <vt:variant>
        <vt:i4>43</vt:i4>
      </vt:variant>
    </vt:vector>
  </HeadingPairs>
  <TitlesOfParts>
    <vt:vector size="49" baseType="lpstr">
      <vt:lpstr>1_Office Theme</vt:lpstr>
      <vt:lpstr>6_Office Theme</vt:lpstr>
      <vt:lpstr>5_Office Theme</vt:lpstr>
      <vt:lpstr>Office Theme</vt:lpstr>
      <vt:lpstr>1_Office Theme</vt:lpstr>
      <vt:lpstr>SavonVTI</vt:lpstr>
      <vt:lpstr>PowerPoint Presentation</vt:lpstr>
      <vt:lpstr>PowerPoint Presentation</vt:lpstr>
      <vt:lpstr>PowerPoint Presentation</vt:lpstr>
      <vt:lpstr> Webinar Agenda</vt:lpstr>
      <vt:lpstr>PowerPoint Presentation</vt:lpstr>
      <vt:lpstr>PowerPoint Presentation</vt:lpstr>
      <vt:lpstr>PowerPoint Presentation</vt:lpstr>
      <vt:lpstr>PowerPoint Presentation</vt:lpstr>
      <vt:lpstr>The Brazilian Platform on Biodiversity and Ecosystem Services - BPBES</vt:lpstr>
      <vt:lpstr>PowerPoint Presentation</vt:lpstr>
      <vt:lpstr>Mission</vt:lpstr>
      <vt:lpstr>PowerPoint Presentation</vt:lpstr>
      <vt:lpstr>PowerPoint Presentation</vt:lpstr>
      <vt:lpstr>BPBES basis</vt:lpstr>
      <vt:lpstr>PowerPoint Presentation</vt:lpstr>
      <vt:lpstr>PowerPoint Presentation</vt:lpstr>
      <vt:lpstr>PowerPoint Presentation</vt:lpstr>
      <vt:lpstr>PowerPoint Presentation</vt:lpstr>
      <vt:lpstr>Ingredients for the consolidation of the research network </vt:lpstr>
      <vt:lpstr>PowerPoint Presentation</vt:lpstr>
      <vt:lpstr>PowerPoint Presentation</vt:lpstr>
      <vt:lpstr>PowerPoint Presentation</vt:lpstr>
      <vt:lpstr>PowerPoint Presentation</vt:lpstr>
      <vt:lpstr>Thank you!  www.bpbes.net.br</vt:lpstr>
      <vt:lpstr>PowerPoint Presentation</vt:lpstr>
      <vt:lpstr>B P B E S Brazilian assessment on biodiversity  and ecosystem services</vt:lpstr>
      <vt:lpstr>Recent reports reinforce IPBES conclusions   </vt:lpstr>
      <vt:lpstr>Boundary chains created by BPBES</vt:lpstr>
      <vt:lpstr>BPBES 1st National Assessment</vt:lpstr>
      <vt:lpstr>ASSESSMENT STRUCTURE</vt:lpstr>
      <vt:lpstr>KEY MESSAGES FROM THE SUMMARY FOR POLICYMAKERS</vt:lpstr>
      <vt:lpstr>Key messages from our SPM</vt:lpstr>
      <vt:lpstr>Key messages from our SPM</vt:lpstr>
      <vt:lpstr>Key messages from our SPM</vt:lpstr>
      <vt:lpstr>Key messages from our SPM</vt:lpstr>
      <vt:lpstr>PowerPoint Presentation</vt:lpstr>
      <vt:lpstr>Livestock intensification</vt:lpstr>
      <vt:lpstr>Creating competing interests</vt:lpstr>
      <vt:lpstr>PowerPoint Presentation</vt:lpstr>
      <vt:lpstr>Thank you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Lucie Guirkinger</dc:creator>
  <cp:revision>5</cp:revision>
  <dcterms:created xsi:type="dcterms:W3CDTF">2021-09-07T07:35:32Z</dcterms:created>
  <dcterms:modified xsi:type="dcterms:W3CDTF">2022-06-10T08:37:18Z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0x010100196C533B449075438744B57991855D63</vt:lpwstr>
  </property>
  <property fmtid="{D5CDD505-2E9C-101B-9397-08002B2CF9AE}" pid="3" name="MediaServiceImageTags">
    <vt:lpwstr/>
  </property>
</Properties>
</file>